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302" r:id="rId3"/>
    <p:sldId id="258" r:id="rId4"/>
    <p:sldId id="307" r:id="rId5"/>
    <p:sldId id="283" r:id="rId6"/>
    <p:sldId id="261" r:id="rId7"/>
    <p:sldId id="310" r:id="rId8"/>
    <p:sldId id="285" r:id="rId9"/>
    <p:sldId id="317" r:id="rId10"/>
    <p:sldId id="318" r:id="rId11"/>
    <p:sldId id="319" r:id="rId12"/>
    <p:sldId id="320" r:id="rId13"/>
    <p:sldId id="311" r:id="rId14"/>
    <p:sldId id="288" r:id="rId15"/>
    <p:sldId id="301" r:id="rId16"/>
    <p:sldId id="309" r:id="rId17"/>
    <p:sldId id="298" r:id="rId18"/>
    <p:sldId id="264" r:id="rId19"/>
    <p:sldId id="312" r:id="rId20"/>
    <p:sldId id="265" r:id="rId21"/>
    <p:sldId id="282" r:id="rId22"/>
    <p:sldId id="267" r:id="rId23"/>
    <p:sldId id="268" r:id="rId24"/>
    <p:sldId id="270" r:id="rId25"/>
    <p:sldId id="272" r:id="rId26"/>
    <p:sldId id="291" r:id="rId27"/>
    <p:sldId id="299" r:id="rId28"/>
    <p:sldId id="275" r:id="rId29"/>
    <p:sldId id="316" r:id="rId30"/>
    <p:sldId id="315" r:id="rId31"/>
    <p:sldId id="259" r:id="rId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FFFFFF"/>
    <a:srgbClr val="4F81B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24" autoAdjust="0"/>
    <p:restoredTop sz="99841" autoAdjust="0"/>
  </p:normalViewPr>
  <p:slideViewPr>
    <p:cSldViewPr>
      <p:cViewPr>
        <p:scale>
          <a:sx n="80" d="100"/>
          <a:sy n="80" d="100"/>
        </p:scale>
        <p:origin x="-12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94C0F-0D96-47DA-85A3-7A9B098D7253}" type="datetimeFigureOut">
              <a:rPr lang="fr-FR" smtClean="0"/>
              <a:pPr/>
              <a:t>27/02/2011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4CC67-0CB7-4709-9B81-285340D9A67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29</a:t>
            </a:fld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31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A6BF98-75B7-430D-A918-ABEF8455E2A4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4CC67-0CB7-4709-9B81-285340D9A676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00CC-4F94-4414-94D4-55441E2EBDA5}" type="datetimeFigureOut">
              <a:rPr lang="fr-FR" smtClean="0"/>
              <a:pPr/>
              <a:t>27/02/2011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870F-8547-4FA3-9D5C-A5FD5DD005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0"/>
          <p:cNvSpPr>
            <a:spLocks noChangeArrowheads="1"/>
          </p:cNvSpPr>
          <p:nvPr userDrawn="1"/>
        </p:nvSpPr>
        <p:spPr bwMode="gray">
          <a:xfrm>
            <a:off x="0" y="0"/>
            <a:ext cx="9144000" cy="1600200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14" name="Image 13" descr="marrakech11 copi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3071810"/>
            <a:ext cx="5527320" cy="3786190"/>
          </a:xfrm>
          <a:prstGeom prst="rect">
            <a:avLst/>
          </a:prstGeom>
        </p:spPr>
      </p:pic>
      <p:pic>
        <p:nvPicPr>
          <p:cNvPr id="15" name="Picture 109" descr="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967178"/>
            <a:ext cx="1676400" cy="1676400"/>
          </a:xfrm>
          <a:prstGeom prst="rect">
            <a:avLst/>
          </a:prstGeom>
          <a:noFill/>
        </p:spPr>
      </p:pic>
      <p:pic>
        <p:nvPicPr>
          <p:cNvPr id="16" name="Image 15" descr="logo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714480" y="0"/>
            <a:ext cx="5492496" cy="1554480"/>
          </a:xfrm>
          <a:prstGeom prst="rect">
            <a:avLst/>
          </a:prstGeom>
        </p:spPr>
      </p:pic>
      <p:sp>
        <p:nvSpPr>
          <p:cNvPr id="17" name="Line 91"/>
          <p:cNvSpPr>
            <a:spLocks noChangeShapeType="1"/>
          </p:cNvSpPr>
          <p:nvPr userDrawn="1"/>
        </p:nvSpPr>
        <p:spPr bwMode="auto">
          <a:xfrm>
            <a:off x="71406" y="1595550"/>
            <a:ext cx="8964000" cy="0"/>
          </a:xfrm>
          <a:prstGeom prst="line">
            <a:avLst/>
          </a:prstGeom>
          <a:noFill/>
          <a:ln w="19050" cap="rnd">
            <a:solidFill>
              <a:schemeClr val="tx2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18" name="Image 13" descr="Logo-seul.gif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6357937"/>
            <a:ext cx="16097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00CC-4F94-4414-94D4-55441E2EBDA5}" type="datetimeFigureOut">
              <a:rPr lang="fr-FR" smtClean="0"/>
              <a:pPr/>
              <a:t>27/02/2011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870F-8547-4FA3-9D5C-A5FD5DD005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00CC-4F94-4414-94D4-55441E2EBDA5}" type="datetimeFigureOut">
              <a:rPr lang="fr-FR" smtClean="0"/>
              <a:pPr/>
              <a:t>27/02/2011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870F-8547-4FA3-9D5C-A5FD5DD005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2" name="Rectangle 120"/>
          <p:cNvSpPr>
            <a:spLocks noChangeArrowheads="1"/>
          </p:cNvSpPr>
          <p:nvPr/>
        </p:nvSpPr>
        <p:spPr bwMode="gray">
          <a:xfrm>
            <a:off x="0" y="0"/>
            <a:ext cx="9144000" cy="1600200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25" name="Image 24" descr="marrakech11 copi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3071810"/>
            <a:ext cx="5527320" cy="3786190"/>
          </a:xfrm>
          <a:prstGeom prst="rect">
            <a:avLst/>
          </a:prstGeom>
        </p:spPr>
      </p:pic>
      <p:sp>
        <p:nvSpPr>
          <p:cNvPr id="3177" name="Oval 105"/>
          <p:cNvSpPr>
            <a:spLocks noChangeArrowheads="1"/>
          </p:cNvSpPr>
          <p:nvPr/>
        </p:nvSpPr>
        <p:spPr bwMode="gray">
          <a:xfrm>
            <a:off x="3810000" y="2971800"/>
            <a:ext cx="700088" cy="700088"/>
          </a:xfrm>
          <a:prstGeom prst="ellipse">
            <a:avLst/>
          </a:prstGeom>
          <a:solidFill>
            <a:srgbClr val="FFFFFF">
              <a:alpha val="14999"/>
            </a:srgbClr>
          </a:solidFill>
          <a:ln w="9525">
            <a:solidFill>
              <a:srgbClr val="FFFFFF">
                <a:alpha val="3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178" name="Oval 106"/>
          <p:cNvSpPr>
            <a:spLocks noChangeArrowheads="1"/>
          </p:cNvSpPr>
          <p:nvPr/>
        </p:nvSpPr>
        <p:spPr bwMode="gray">
          <a:xfrm>
            <a:off x="4495800" y="4054475"/>
            <a:ext cx="300038" cy="303213"/>
          </a:xfrm>
          <a:prstGeom prst="ellipse">
            <a:avLst/>
          </a:prstGeom>
          <a:solidFill>
            <a:srgbClr val="FFFFFF">
              <a:alpha val="20000"/>
            </a:srgbClr>
          </a:solidFill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3181" name="Picture 109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967178"/>
            <a:ext cx="1676400" cy="1676400"/>
          </a:xfrm>
          <a:prstGeom prst="rect">
            <a:avLst/>
          </a:prstGeom>
          <a:noFill/>
        </p:spPr>
      </p:pic>
      <p:pic>
        <p:nvPicPr>
          <p:cNvPr id="26" name="Image 25" descr="logo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714480" y="0"/>
            <a:ext cx="5492496" cy="1554480"/>
          </a:xfrm>
          <a:prstGeom prst="rect">
            <a:avLst/>
          </a:prstGeom>
        </p:spPr>
      </p:pic>
      <p:sp>
        <p:nvSpPr>
          <p:cNvPr id="30" name="Line 91"/>
          <p:cNvSpPr>
            <a:spLocks noChangeShapeType="1"/>
          </p:cNvSpPr>
          <p:nvPr userDrawn="1"/>
        </p:nvSpPr>
        <p:spPr bwMode="auto">
          <a:xfrm>
            <a:off x="71406" y="1595550"/>
            <a:ext cx="8964000" cy="0"/>
          </a:xfrm>
          <a:prstGeom prst="line">
            <a:avLst/>
          </a:prstGeom>
          <a:noFill/>
          <a:ln w="19050" cap="rnd">
            <a:solidFill>
              <a:schemeClr val="tx2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32" name="Image 13" descr="Logo-seul.gif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6357937"/>
            <a:ext cx="16097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00CC-4F94-4414-94D4-55441E2EBDA5}" type="datetimeFigureOut">
              <a:rPr lang="fr-FR" smtClean="0"/>
              <a:pPr/>
              <a:t>27/02/2011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870F-8547-4FA3-9D5C-A5FD5DD005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00CC-4F94-4414-94D4-55441E2EBDA5}" type="datetimeFigureOut">
              <a:rPr lang="fr-FR" smtClean="0"/>
              <a:pPr/>
              <a:t>27/02/2011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870F-8547-4FA3-9D5C-A5FD5DD005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00CC-4F94-4414-94D4-55441E2EBDA5}" type="datetimeFigureOut">
              <a:rPr lang="fr-FR" smtClean="0"/>
              <a:pPr/>
              <a:t>27/02/2011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870F-8547-4FA3-9D5C-A5FD5DD005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00CC-4F94-4414-94D4-55441E2EBDA5}" type="datetimeFigureOut">
              <a:rPr lang="fr-FR" smtClean="0"/>
              <a:pPr/>
              <a:t>27/02/2011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870F-8547-4FA3-9D5C-A5FD5DD005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00CC-4F94-4414-94D4-55441E2EBDA5}" type="datetimeFigureOut">
              <a:rPr lang="fr-FR" smtClean="0"/>
              <a:pPr/>
              <a:t>27/02/2011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870F-8547-4FA3-9D5C-A5FD5DD005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00CC-4F94-4414-94D4-55441E2EBDA5}" type="datetimeFigureOut">
              <a:rPr lang="fr-FR" smtClean="0"/>
              <a:pPr/>
              <a:t>27/02/2011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870F-8547-4FA3-9D5C-A5FD5DD005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00CC-4F94-4414-94D4-55441E2EBDA5}" type="datetimeFigureOut">
              <a:rPr lang="fr-FR" smtClean="0"/>
              <a:pPr/>
              <a:t>27/02/2011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870F-8547-4FA3-9D5C-A5FD5DD005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500CC-4F94-4414-94D4-55441E2EBDA5}" type="datetimeFigureOut">
              <a:rPr lang="fr-FR" smtClean="0"/>
              <a:pPr/>
              <a:t>27/02/2011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BE870F-8547-4FA3-9D5C-A5FD5DD005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500CC-4F94-4414-94D4-55441E2EBDA5}" type="datetimeFigureOut">
              <a:rPr lang="fr-FR" smtClean="0"/>
              <a:pPr/>
              <a:t>27/02/2011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Rectangle 95"/>
          <p:cNvSpPr>
            <a:spLocks noChangeArrowheads="1"/>
          </p:cNvSpPr>
          <p:nvPr userDrawn="1"/>
        </p:nvSpPr>
        <p:spPr bwMode="gray">
          <a:xfrm>
            <a:off x="0" y="0"/>
            <a:ext cx="9144000" cy="990600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Line 91"/>
          <p:cNvSpPr>
            <a:spLocks noChangeShapeType="1"/>
          </p:cNvSpPr>
          <p:nvPr userDrawn="1"/>
        </p:nvSpPr>
        <p:spPr bwMode="auto">
          <a:xfrm>
            <a:off x="71406" y="785794"/>
            <a:ext cx="8964000" cy="0"/>
          </a:xfrm>
          <a:prstGeom prst="line">
            <a:avLst/>
          </a:prstGeom>
          <a:noFill/>
          <a:ln w="19050" cap="rnd">
            <a:solidFill>
              <a:schemeClr val="tx2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12" name="Image 11" descr="marrakech111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2642127"/>
            <a:ext cx="6349207" cy="42158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57313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04838" y="2198474"/>
            <a:ext cx="814387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Trebuchet MS" pitchFamily="34" charset="0"/>
                <a:cs typeface="Arial" pitchFamily="34" charset="0"/>
              </a:rPr>
              <a:t>Exploration Opportunities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solidFill>
                  <a:srgbClr val="0070C0"/>
                </a:solidFill>
                <a:latin typeface="Trebuchet MS" pitchFamily="34" charset="0"/>
                <a:cs typeface="Arial" pitchFamily="34" charset="0"/>
              </a:rPr>
              <a:t>Offshore Atlantic Morocco</a:t>
            </a:r>
            <a:endParaRPr lang="en-US" sz="4400" b="1" dirty="0">
              <a:solidFill>
                <a:srgbClr val="0070C0"/>
              </a:solidFill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91680" y="0"/>
            <a:ext cx="5544616" cy="15567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038" y="1628775"/>
            <a:ext cx="4525962" cy="4105275"/>
            <a:chOff x="-17" y="641"/>
            <a:chExt cx="3713" cy="3515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1865" t="897" r="1942" b="3587"/>
            <a:stretch>
              <a:fillRect/>
            </a:stretch>
          </p:blipFill>
          <p:spPr bwMode="auto">
            <a:xfrm>
              <a:off x="-17" y="641"/>
              <a:ext cx="3713" cy="35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1739" y="1066"/>
              <a:ext cx="640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000" b="1"/>
                <a:t>DSDP 547</a:t>
              </a:r>
            </a:p>
          </p:txBody>
        </p:sp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2043" y="1243"/>
              <a:ext cx="44" cy="4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/>
            </a:p>
          </p:txBody>
        </p:sp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1997" y="1787"/>
              <a:ext cx="44" cy="4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/>
            </a:p>
          </p:txBody>
        </p:sp>
        <p:sp>
          <p:nvSpPr>
            <p:cNvPr id="7" name="AutoShape 9"/>
            <p:cNvSpPr>
              <a:spLocks noChangeArrowheads="1"/>
            </p:cNvSpPr>
            <p:nvPr/>
          </p:nvSpPr>
          <p:spPr bwMode="auto">
            <a:xfrm>
              <a:off x="983" y="2382"/>
              <a:ext cx="104" cy="103"/>
            </a:xfrm>
            <a:prstGeom prst="star5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632" y="2201"/>
              <a:ext cx="843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000" b="1">
                  <a:solidFill>
                    <a:srgbClr val="002060"/>
                  </a:solidFill>
                </a:rPr>
                <a:t>Fuerteventura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1429" y="1616"/>
              <a:ext cx="745" cy="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000" b="1">
                  <a:solidFill>
                    <a:srgbClr val="002060"/>
                  </a:solidFill>
                </a:rPr>
                <a:t>Sidi Rhalem</a:t>
              </a:r>
            </a:p>
          </p:txBody>
        </p:sp>
        <p:sp>
          <p:nvSpPr>
            <p:cNvPr id="10" name="Oval 12"/>
            <p:cNvSpPr>
              <a:spLocks noChangeArrowheads="1"/>
            </p:cNvSpPr>
            <p:nvPr/>
          </p:nvSpPr>
          <p:spPr bwMode="auto">
            <a:xfrm>
              <a:off x="1749" y="2196"/>
              <a:ext cx="44" cy="4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/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1474" y="1974"/>
              <a:ext cx="440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000" b="1">
                  <a:solidFill>
                    <a:srgbClr val="002060"/>
                  </a:solidFill>
                </a:rPr>
                <a:t>IFNI-1</a:t>
              </a:r>
            </a:p>
          </p:txBody>
        </p:sp>
        <p:sp>
          <p:nvSpPr>
            <p:cNvPr id="12" name="Oval 14"/>
            <p:cNvSpPr>
              <a:spLocks noChangeArrowheads="1"/>
            </p:cNvSpPr>
            <p:nvPr/>
          </p:nvSpPr>
          <p:spPr bwMode="auto">
            <a:xfrm>
              <a:off x="2018" y="1752"/>
              <a:ext cx="44" cy="4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/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2108" y="1752"/>
              <a:ext cx="585" cy="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000" b="1">
                  <a:solidFill>
                    <a:schemeClr val="tx2"/>
                  </a:solidFill>
                </a:rPr>
                <a:t>TKM-201</a:t>
              </a:r>
            </a:p>
          </p:txBody>
        </p:sp>
      </p:grp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4537075" y="1701800"/>
            <a:ext cx="4572000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SzPct val="150000"/>
              <a:buFont typeface="Wingdings" pitchFamily="2" charset="2"/>
              <a:buNone/>
            </a:pPr>
            <a:endParaRPr lang="en-US" sz="1600" b="1" u="sng" dirty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buSzPct val="150000"/>
              <a:buFont typeface="Wingdings" pitchFamily="2" charset="2"/>
              <a:buNone/>
            </a:pP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ESSAOUIRA BASIN </a:t>
            </a:r>
          </a:p>
          <a:p>
            <a:pPr>
              <a:buSzPct val="150000"/>
              <a:buFont typeface="Wingdings" pitchFamily="2" charset="2"/>
              <a:buNone/>
            </a:pPr>
            <a:endParaRPr lang="en-US" sz="1600" b="1" dirty="0">
              <a:solidFill>
                <a:srgbClr val="000000"/>
              </a:solidFill>
              <a:latin typeface="Trebuchet MS" pitchFamily="34" charset="0"/>
            </a:endParaRPr>
          </a:p>
          <a:p>
            <a:pPr lvl="1">
              <a:buSzPct val="150000"/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latin typeface="Trebuchet MS" pitchFamily="34" charset="0"/>
              </a:rPr>
              <a:t>Sidi</a:t>
            </a: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 Rhalem oil field</a:t>
            </a:r>
          </a:p>
          <a:p>
            <a:pPr lvl="1">
              <a:buSzPct val="150000"/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  TKM well: Oxfordian shale </a:t>
            </a:r>
          </a:p>
          <a:p>
            <a:pPr lvl="1">
              <a:buSzPct val="150000"/>
              <a:buFont typeface="Wingdings" pitchFamily="2" charset="2"/>
              <a:buNone/>
            </a:pP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     up to 4.3 </a:t>
            </a:r>
            <a:r>
              <a:rPr lang="en-US" sz="1600" b="1" dirty="0" smtClean="0">
                <a:solidFill>
                  <a:srgbClr val="000000"/>
                </a:solidFill>
                <a:latin typeface="Trebuchet MS" pitchFamily="34" charset="0"/>
              </a:rPr>
              <a:t>% </a:t>
            </a: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TOC</a:t>
            </a:r>
          </a:p>
          <a:p>
            <a:pPr>
              <a:buSzPct val="150000"/>
              <a:buFont typeface="Wingdings" pitchFamily="2" charset="2"/>
              <a:buNone/>
            </a:pPr>
            <a:endParaRPr lang="en-US" sz="1600" b="1" dirty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buSzPct val="150000"/>
              <a:buFont typeface="Wingdings" pitchFamily="2" charset="2"/>
              <a:buNone/>
            </a:pP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OFFSHORE WELLS</a:t>
            </a:r>
          </a:p>
          <a:p>
            <a:pPr>
              <a:buSzPct val="150000"/>
              <a:buFont typeface="Wingdings" pitchFamily="2" charset="2"/>
              <a:buNone/>
            </a:pPr>
            <a:endParaRPr lang="en-US" sz="1600" b="1" dirty="0">
              <a:solidFill>
                <a:srgbClr val="000000"/>
              </a:solidFill>
              <a:latin typeface="Trebuchet MS" pitchFamily="34" charset="0"/>
            </a:endParaRPr>
          </a:p>
          <a:p>
            <a:pPr lvl="1">
              <a:buSzPct val="150000"/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  DSDP-547 up to 1.9 %TOC</a:t>
            </a:r>
          </a:p>
          <a:p>
            <a:pPr lvl="1">
              <a:buSzPct val="150000"/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  IFNI-1 up to 3.36 % TOC</a:t>
            </a:r>
          </a:p>
          <a:p>
            <a:pPr lvl="1">
              <a:buSzPct val="150000"/>
            </a:pPr>
            <a:endParaRPr lang="en-US" sz="1600" b="1" dirty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buSzPct val="150000"/>
              <a:buFont typeface="Wingdings" pitchFamily="2" charset="2"/>
              <a:buNone/>
            </a:pPr>
            <a:endParaRPr lang="en-US" sz="1600" b="1" dirty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buSzPct val="150000"/>
              <a:buFont typeface="Wingdings" pitchFamily="2" charset="2"/>
              <a:buNone/>
            </a:pP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Fuerteventura Island </a:t>
            </a:r>
          </a:p>
          <a:p>
            <a:pPr>
              <a:buSzPct val="150000"/>
              <a:buFont typeface="Wingdings" pitchFamily="2" charset="2"/>
              <a:buNone/>
            </a:pPr>
            <a:endParaRPr lang="en-US" sz="1600" b="1" dirty="0">
              <a:solidFill>
                <a:srgbClr val="000000"/>
              </a:solidFill>
              <a:latin typeface="Trebuchet MS" pitchFamily="34" charset="0"/>
            </a:endParaRPr>
          </a:p>
          <a:p>
            <a:pPr lvl="1">
              <a:buSzPct val="150000"/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  80m Oxfordian black shale</a:t>
            </a: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9525" y="898872"/>
            <a:ext cx="3552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  <a:latin typeface="Trebuchet MS" pitchFamily="34" charset="0"/>
              </a:rPr>
              <a:t>SOURCE ROCKS: </a:t>
            </a:r>
            <a:r>
              <a:rPr lang="fr-FR" b="1" dirty="0" err="1">
                <a:solidFill>
                  <a:srgbClr val="7030A0"/>
                </a:solidFill>
                <a:latin typeface="Trebuchet MS" pitchFamily="34" charset="0"/>
              </a:rPr>
              <a:t>Upper</a:t>
            </a:r>
            <a:r>
              <a:rPr lang="fr-FR" b="1" dirty="0">
                <a:solidFill>
                  <a:srgbClr val="7030A0"/>
                </a:solidFill>
                <a:latin typeface="Trebuchet MS" pitchFamily="34" charset="0"/>
              </a:rPr>
              <a:t> </a:t>
            </a:r>
            <a:r>
              <a:rPr lang="fr-FR" b="1" dirty="0" err="1">
                <a:solidFill>
                  <a:srgbClr val="7030A0"/>
                </a:solidFill>
                <a:latin typeface="Trebuchet MS" pitchFamily="34" charset="0"/>
              </a:rPr>
              <a:t>Jurassic</a:t>
            </a:r>
            <a:endParaRPr lang="fr-FR" b="1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4716016" y="1196752"/>
            <a:ext cx="3887788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b="1" dirty="0">
                <a:solidFill>
                  <a:srgbClr val="000000"/>
                </a:solidFill>
                <a:latin typeface="Trebuchet MS" pitchFamily="34" charset="0"/>
              </a:rPr>
              <a:t>EVIDENCE IN MOROCCO</a:t>
            </a:r>
          </a:p>
        </p:txBody>
      </p:sp>
      <p:sp>
        <p:nvSpPr>
          <p:cNvPr id="17" name="Line 4"/>
          <p:cNvSpPr>
            <a:spLocks noChangeShapeType="1"/>
          </p:cNvSpPr>
          <p:nvPr/>
        </p:nvSpPr>
        <p:spPr bwMode="auto">
          <a:xfrm>
            <a:off x="101600" y="622300"/>
            <a:ext cx="4729163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0" y="0"/>
            <a:ext cx="40576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solidFill>
                  <a:schemeClr val="bg1">
                    <a:lumMod val="65000"/>
                  </a:schemeClr>
                </a:solidFill>
                <a:latin typeface="Trebuchet MS" pitchFamily="34" charset="0"/>
                <a:cs typeface="Arial" pitchFamily="34" charset="0"/>
              </a:rPr>
              <a:t>Atlantic Offshore </a:t>
            </a:r>
          </a:p>
        </p:txBody>
      </p:sp>
      <p:sp>
        <p:nvSpPr>
          <p:cNvPr id="19" name="Oval 23"/>
          <p:cNvSpPr>
            <a:spLocks noChangeArrowheads="1"/>
          </p:cNvSpPr>
          <p:nvPr/>
        </p:nvSpPr>
        <p:spPr bwMode="auto">
          <a:xfrm>
            <a:off x="3752850" y="4886325"/>
            <a:ext cx="55563" cy="5715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MA"/>
          </a:p>
        </p:txBody>
      </p:sp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3854450" y="4773613"/>
            <a:ext cx="557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/>
              <a:t>Wells</a:t>
            </a:r>
          </a:p>
        </p:txBody>
      </p:sp>
      <p:sp>
        <p:nvSpPr>
          <p:cNvPr id="21" name="AutoShape 26"/>
          <p:cNvSpPr>
            <a:spLocks noChangeArrowheads="1"/>
          </p:cNvSpPr>
          <p:nvPr/>
        </p:nvSpPr>
        <p:spPr bwMode="auto">
          <a:xfrm>
            <a:off x="3716338" y="5268913"/>
            <a:ext cx="131762" cy="131762"/>
          </a:xfrm>
          <a:prstGeom prst="star5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3856038" y="5192713"/>
            <a:ext cx="8080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/>
              <a:t>Outcrops</a:t>
            </a:r>
            <a:endParaRPr lang="fr-FR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254000" y="1988840"/>
            <a:ext cx="4619625" cy="4187825"/>
            <a:chOff x="90" y="1090"/>
            <a:chExt cx="2910" cy="2638"/>
          </a:xfrm>
        </p:grpSpPr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 l="1865" t="897" r="1942" b="3587"/>
            <a:stretch>
              <a:fillRect/>
            </a:stretch>
          </p:blipFill>
          <p:spPr bwMode="auto">
            <a:xfrm>
              <a:off x="90" y="1090"/>
              <a:ext cx="2910" cy="26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1390" y="1434"/>
              <a:ext cx="49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000" b="1">
                  <a:solidFill>
                    <a:srgbClr val="002060"/>
                  </a:solidFill>
                </a:rPr>
                <a:t>DSDP 544</a:t>
              </a:r>
            </a:p>
          </p:txBody>
        </p:sp>
        <p:sp>
          <p:nvSpPr>
            <p:cNvPr id="14" name="Oval 9"/>
            <p:cNvSpPr>
              <a:spLocks noChangeArrowheads="1"/>
            </p:cNvSpPr>
            <p:nvPr/>
          </p:nvSpPr>
          <p:spPr bwMode="auto">
            <a:xfrm>
              <a:off x="1623" y="1567"/>
              <a:ext cx="35" cy="3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/>
            </a:p>
          </p:txBody>
        </p:sp>
        <p:sp>
          <p:nvSpPr>
            <p:cNvPr id="15" name="Oval 10"/>
            <p:cNvSpPr>
              <a:spLocks noChangeArrowheads="1"/>
            </p:cNvSpPr>
            <p:nvPr/>
          </p:nvSpPr>
          <p:spPr bwMode="auto">
            <a:xfrm>
              <a:off x="1575" y="2115"/>
              <a:ext cx="35" cy="3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/>
            </a:p>
          </p:txBody>
        </p:sp>
        <p:sp>
          <p:nvSpPr>
            <p:cNvPr id="16" name="AutoShape 11"/>
            <p:cNvSpPr>
              <a:spLocks noChangeArrowheads="1"/>
            </p:cNvSpPr>
            <p:nvPr/>
          </p:nvSpPr>
          <p:spPr bwMode="auto">
            <a:xfrm>
              <a:off x="874" y="2397"/>
              <a:ext cx="81" cy="78"/>
            </a:xfrm>
            <a:prstGeom prst="star5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599" y="2278"/>
              <a:ext cx="64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000" b="1">
                  <a:solidFill>
                    <a:srgbClr val="002060"/>
                  </a:solidFill>
                </a:rPr>
                <a:t>Fuerteventura</a:t>
              </a:r>
            </a:p>
          </p:txBody>
        </p:sp>
        <p:sp>
          <p:nvSpPr>
            <p:cNvPr id="18" name="Oval 13"/>
            <p:cNvSpPr>
              <a:spLocks noChangeArrowheads="1"/>
            </p:cNvSpPr>
            <p:nvPr/>
          </p:nvSpPr>
          <p:spPr bwMode="auto">
            <a:xfrm>
              <a:off x="1534" y="2143"/>
              <a:ext cx="35" cy="3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/>
            </a:p>
          </p:txBody>
        </p: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1111" y="2069"/>
              <a:ext cx="40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000" b="1">
                  <a:solidFill>
                    <a:srgbClr val="002060"/>
                  </a:solidFill>
                </a:rPr>
                <a:t>MarCan</a:t>
              </a:r>
            </a:p>
          </p:txBody>
        </p:sp>
        <p:sp>
          <p:nvSpPr>
            <p:cNvPr id="20" name="Text Box 15"/>
            <p:cNvSpPr txBox="1">
              <a:spLocks noChangeArrowheads="1"/>
            </p:cNvSpPr>
            <p:nvPr/>
          </p:nvSpPr>
          <p:spPr bwMode="auto">
            <a:xfrm>
              <a:off x="1156" y="1979"/>
              <a:ext cx="34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000" b="1">
                  <a:solidFill>
                    <a:srgbClr val="002060"/>
                  </a:solidFill>
                </a:rPr>
                <a:t>BTS-1</a:t>
              </a:r>
            </a:p>
          </p:txBody>
        </p:sp>
        <p:sp>
          <p:nvSpPr>
            <p:cNvPr id="21" name="Text Box 16"/>
            <p:cNvSpPr txBox="1">
              <a:spLocks noChangeArrowheads="1"/>
            </p:cNvSpPr>
            <p:nvPr/>
          </p:nvSpPr>
          <p:spPr bwMode="auto">
            <a:xfrm>
              <a:off x="1254" y="1570"/>
              <a:ext cx="49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000" b="1">
                  <a:solidFill>
                    <a:srgbClr val="002060"/>
                  </a:solidFill>
                </a:rPr>
                <a:t>DSDP 416</a:t>
              </a:r>
            </a:p>
          </p:txBody>
        </p:sp>
        <p:sp>
          <p:nvSpPr>
            <p:cNvPr id="22" name="Oval 17"/>
            <p:cNvSpPr>
              <a:spLocks noChangeArrowheads="1"/>
            </p:cNvSpPr>
            <p:nvPr/>
          </p:nvSpPr>
          <p:spPr bwMode="auto">
            <a:xfrm>
              <a:off x="1487" y="1703"/>
              <a:ext cx="35" cy="3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/>
            </a:p>
          </p:txBody>
        </p:sp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528" y="2478"/>
              <a:ext cx="49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000" b="1">
                  <a:solidFill>
                    <a:srgbClr val="002060"/>
                  </a:solidFill>
                </a:rPr>
                <a:t>DSDP 369</a:t>
              </a:r>
            </a:p>
          </p:txBody>
        </p:sp>
        <p:sp>
          <p:nvSpPr>
            <p:cNvPr id="24" name="Oval 19"/>
            <p:cNvSpPr>
              <a:spLocks noChangeArrowheads="1"/>
            </p:cNvSpPr>
            <p:nvPr/>
          </p:nvSpPr>
          <p:spPr bwMode="auto">
            <a:xfrm>
              <a:off x="761" y="2611"/>
              <a:ext cx="35" cy="3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/>
            </a:p>
          </p:txBody>
        </p:sp>
        <p:sp>
          <p:nvSpPr>
            <p:cNvPr id="25" name="AutoShape 20"/>
            <p:cNvSpPr>
              <a:spLocks noChangeArrowheads="1"/>
            </p:cNvSpPr>
            <p:nvPr/>
          </p:nvSpPr>
          <p:spPr bwMode="auto">
            <a:xfrm>
              <a:off x="1655" y="1979"/>
              <a:ext cx="81" cy="78"/>
            </a:xfrm>
            <a:prstGeom prst="star5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AutoShape 21"/>
            <p:cNvSpPr>
              <a:spLocks noChangeArrowheads="1"/>
            </p:cNvSpPr>
            <p:nvPr/>
          </p:nvSpPr>
          <p:spPr bwMode="auto">
            <a:xfrm>
              <a:off x="2200" y="1253"/>
              <a:ext cx="81" cy="78"/>
            </a:xfrm>
            <a:prstGeom prst="star5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 Box 22"/>
            <p:cNvSpPr txBox="1">
              <a:spLocks noChangeArrowheads="1"/>
            </p:cNvSpPr>
            <p:nvPr/>
          </p:nvSpPr>
          <p:spPr bwMode="auto">
            <a:xfrm>
              <a:off x="2290" y="1267"/>
              <a:ext cx="27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002060"/>
                  </a:solidFill>
                </a:rPr>
                <a:t>RIF</a:t>
              </a:r>
            </a:p>
          </p:txBody>
        </p:sp>
        <p:sp>
          <p:nvSpPr>
            <p:cNvPr id="28" name="Text Box 23"/>
            <p:cNvSpPr txBox="1">
              <a:spLocks noChangeArrowheads="1"/>
            </p:cNvSpPr>
            <p:nvPr/>
          </p:nvSpPr>
          <p:spPr bwMode="auto">
            <a:xfrm rot="-969536">
              <a:off x="1702" y="1895"/>
              <a:ext cx="4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FFFF00"/>
                  </a:solidFill>
                </a:rPr>
                <a:t>ATLAS</a:t>
              </a:r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500563" y="1714500"/>
            <a:ext cx="4464050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 fontAlgn="auto">
              <a:spcBef>
                <a:spcPct val="40000"/>
              </a:spcBef>
              <a:spcAft>
                <a:spcPts val="0"/>
              </a:spcAft>
              <a:buClr>
                <a:schemeClr val="bg1"/>
              </a:buClr>
              <a:buSzPct val="120000"/>
              <a:buFont typeface="Wingdings" pitchFamily="2" charset="2"/>
              <a:buNone/>
              <a:defRPr/>
            </a:pPr>
            <a:endParaRPr lang="en-US" sz="1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  <a:cs typeface="Arial" pitchFamily="34" charset="0"/>
            </a:endParaRPr>
          </a:p>
          <a:p>
            <a:pPr marL="742950" lvl="1" indent="-285750" fontAlgn="auto">
              <a:spcBef>
                <a:spcPct val="40000"/>
              </a:spcBef>
              <a:spcAft>
                <a:spcPts val="0"/>
              </a:spcAft>
              <a:buClr>
                <a:srgbClr val="0033CC"/>
              </a:buClr>
              <a:buSzPct val="150000"/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Locally developed </a:t>
            </a:r>
            <a:r>
              <a:rPr lang="en-US" sz="1600" b="1" dirty="0" err="1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thin“bituminous</a:t>
            </a: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shales</a:t>
            </a: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” onshore in the Rif and western High Atlas</a:t>
            </a:r>
          </a:p>
          <a:p>
            <a:pPr marL="742950" lvl="1" indent="-285750" fontAlgn="auto">
              <a:spcBef>
                <a:spcPct val="40000"/>
              </a:spcBef>
              <a:spcAft>
                <a:spcPts val="0"/>
              </a:spcAft>
              <a:buClr>
                <a:srgbClr val="0033CC"/>
              </a:buClr>
              <a:buSzPct val="150000"/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BTS-1: tested minor trace of oil; TOC 2 – 4% </a:t>
            </a:r>
            <a:r>
              <a:rPr lang="en-GB" sz="1600" b="1" dirty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and a HI of 280-340.</a:t>
            </a: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 </a:t>
            </a:r>
          </a:p>
          <a:p>
            <a:pPr marL="742950" lvl="1" indent="-285750" fontAlgn="auto">
              <a:spcBef>
                <a:spcPct val="40000"/>
              </a:spcBef>
              <a:spcAft>
                <a:spcPts val="0"/>
              </a:spcAft>
              <a:buClr>
                <a:srgbClr val="0033CC"/>
              </a:buClr>
              <a:buSzPct val="150000"/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MarCan-1: TOC to 2.4% &amp; S</a:t>
            </a:r>
            <a:r>
              <a:rPr lang="en-US" sz="1600" b="1" baseline="-25000" dirty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2</a:t>
            </a: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 to 8.9 mg/g </a:t>
            </a:r>
            <a:r>
              <a:rPr lang="en-GB" sz="1600" b="1" dirty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82% type II and 18% type III</a:t>
            </a:r>
            <a:endParaRPr lang="en-US" sz="1600" b="1" dirty="0">
              <a:solidFill>
                <a:srgbClr val="000000"/>
              </a:solidFill>
              <a:latin typeface="Trebuchet MS" pitchFamily="34" charset="0"/>
              <a:cs typeface="Arial" pitchFamily="34" charset="0"/>
            </a:endParaRPr>
          </a:p>
          <a:p>
            <a:pPr marL="742950" lvl="1" indent="-285750" fontAlgn="auto">
              <a:spcBef>
                <a:spcPct val="40000"/>
              </a:spcBef>
              <a:spcAft>
                <a:spcPts val="0"/>
              </a:spcAft>
              <a:buClr>
                <a:srgbClr val="0033CC"/>
              </a:buClr>
              <a:buSzPct val="150000"/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DSDP 544: TOC to 4.5%</a:t>
            </a:r>
          </a:p>
          <a:p>
            <a:pPr marL="742950" lvl="1" indent="-285750" fontAlgn="auto">
              <a:spcBef>
                <a:spcPct val="40000"/>
              </a:spcBef>
              <a:spcAft>
                <a:spcPts val="0"/>
              </a:spcAft>
              <a:buClr>
                <a:srgbClr val="0033CC"/>
              </a:buClr>
              <a:buSzPct val="150000"/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DSDP 370/416: TOC to 6.2% &amp; S</a:t>
            </a:r>
            <a:r>
              <a:rPr lang="en-US" sz="1600" b="1" baseline="-25000" dirty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2</a:t>
            </a: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 to 31 mg/g</a:t>
            </a:r>
          </a:p>
          <a:p>
            <a:pPr marL="742950" lvl="1" indent="-285750" fontAlgn="auto">
              <a:spcBef>
                <a:spcPct val="40000"/>
              </a:spcBef>
              <a:spcAft>
                <a:spcPts val="0"/>
              </a:spcAft>
              <a:buClr>
                <a:srgbClr val="0033CC"/>
              </a:buClr>
              <a:buSzPct val="150000"/>
              <a:buFont typeface="Wingdings" pitchFamily="2" charset="2"/>
              <a:buChar char="§"/>
              <a:defRPr/>
            </a:pPr>
            <a:r>
              <a:rPr lang="en-GB" sz="1600" b="1" dirty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DSDP-369 up to 3%. </a:t>
            </a:r>
          </a:p>
          <a:p>
            <a:pPr marL="742950" lvl="1" indent="-285750" fontAlgn="auto">
              <a:spcBef>
                <a:spcPct val="40000"/>
              </a:spcBef>
              <a:spcAft>
                <a:spcPts val="0"/>
              </a:spcAft>
              <a:buClr>
                <a:srgbClr val="0033CC"/>
              </a:buClr>
              <a:buSzPct val="150000"/>
              <a:buFont typeface="Wingdings" pitchFamily="2" charset="2"/>
              <a:buChar char="§"/>
              <a:defRPr/>
            </a:pP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40 m </a:t>
            </a:r>
            <a:r>
              <a:rPr lang="en-GB" sz="1600" b="1" dirty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organic rich black shale crops out in Fuerteventura.</a:t>
            </a:r>
            <a:r>
              <a:rPr lang="en-GB" sz="1600" dirty="0">
                <a:solidFill>
                  <a:srgbClr val="000000"/>
                </a:solidFill>
                <a:latin typeface="Trebuchet MS" pitchFamily="34" charset="0"/>
                <a:cs typeface="Arial" pitchFamily="34" charset="0"/>
              </a:rPr>
              <a:t> </a:t>
            </a:r>
            <a:endParaRPr lang="en-US" sz="1600" b="1" dirty="0">
              <a:solidFill>
                <a:srgbClr val="000000"/>
              </a:solidFill>
              <a:latin typeface="Trebuchet MS" pitchFamily="34" charset="0"/>
              <a:cs typeface="Arial" pitchFamily="34" charset="0"/>
            </a:endParaRPr>
          </a:p>
          <a:p>
            <a:pPr marL="1143000" lvl="2" indent="-228600" fontAlgn="auto">
              <a:spcBef>
                <a:spcPct val="40000"/>
              </a:spcBef>
              <a:spcAft>
                <a:spcPts val="0"/>
              </a:spcAft>
              <a:buClr>
                <a:srgbClr val="FFFF00"/>
              </a:buClr>
              <a:buSzPct val="150000"/>
              <a:buFont typeface="Wingdings" pitchFamily="2" charset="2"/>
              <a:buNone/>
              <a:defRPr/>
            </a:pPr>
            <a:endParaRPr lang="en-US" sz="1600" b="1" dirty="0">
              <a:solidFill>
                <a:srgbClr val="000000"/>
              </a:solidFill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1750" y="1042888"/>
            <a:ext cx="3413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  <a:latin typeface="Trebuchet MS" pitchFamily="34" charset="0"/>
              </a:rPr>
              <a:t>SOURCE ROCKS: Aptian-Albian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01600" y="622300"/>
            <a:ext cx="4729163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40576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solidFill>
                  <a:schemeClr val="bg1">
                    <a:lumMod val="65000"/>
                  </a:schemeClr>
                </a:solidFill>
                <a:latin typeface="Trebuchet MS" pitchFamily="34" charset="0"/>
                <a:cs typeface="Arial" pitchFamily="34" charset="0"/>
              </a:rPr>
              <a:t>Atlantic Offshore </a:t>
            </a:r>
          </a:p>
        </p:txBody>
      </p:sp>
      <p:sp>
        <p:nvSpPr>
          <p:cNvPr id="7" name="Oval 23"/>
          <p:cNvSpPr>
            <a:spLocks noChangeArrowheads="1"/>
          </p:cNvSpPr>
          <p:nvPr/>
        </p:nvSpPr>
        <p:spPr bwMode="auto">
          <a:xfrm>
            <a:off x="3756025" y="5316240"/>
            <a:ext cx="55563" cy="5715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MA"/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3857625" y="5203527"/>
            <a:ext cx="557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/>
              <a:t>Wells</a:t>
            </a:r>
          </a:p>
        </p:txBody>
      </p:sp>
      <p:sp>
        <p:nvSpPr>
          <p:cNvPr id="9" name="AutoShape 26"/>
          <p:cNvSpPr>
            <a:spLocks noChangeArrowheads="1"/>
          </p:cNvSpPr>
          <p:nvPr/>
        </p:nvSpPr>
        <p:spPr bwMode="auto">
          <a:xfrm>
            <a:off x="3719513" y="5698827"/>
            <a:ext cx="131762" cy="131763"/>
          </a:xfrm>
          <a:prstGeom prst="star5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3859213" y="5622627"/>
            <a:ext cx="8080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/>
              <a:t>Outcrops</a:t>
            </a:r>
            <a:endParaRPr lang="fr-FR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35496" y="899428"/>
            <a:ext cx="38240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</a:rPr>
              <a:t>SOURCE ROCKS: </a:t>
            </a:r>
            <a:r>
              <a:rPr lang="fr-FR" b="1" dirty="0" smtClean="0">
                <a:solidFill>
                  <a:srgbClr val="7030A0"/>
                </a:solidFill>
              </a:rPr>
              <a:t>Cenomano - Turonian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4859338" y="1989138"/>
            <a:ext cx="403225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33CC"/>
              </a:buClr>
              <a:buSzPct val="150000"/>
              <a:buFont typeface="Wingdings" pitchFamily="2" charset="2"/>
              <a:buChar char="§"/>
            </a:pPr>
            <a:r>
              <a:rPr lang="en-GB" sz="1600" b="1" dirty="0">
                <a:solidFill>
                  <a:srgbClr val="000000"/>
                </a:solidFill>
              </a:rPr>
              <a:t>  </a:t>
            </a:r>
            <a:r>
              <a:rPr lang="en-GB" sz="1600" b="1" dirty="0" err="1">
                <a:solidFill>
                  <a:srgbClr val="000000"/>
                </a:solidFill>
              </a:rPr>
              <a:t>Tarfaya</a:t>
            </a:r>
            <a:r>
              <a:rPr lang="en-GB" sz="1600" b="1" dirty="0">
                <a:solidFill>
                  <a:srgbClr val="000000"/>
                </a:solidFill>
              </a:rPr>
              <a:t> oil shale quarry,  the source rock interval is 50 m thick, with a TOC of 2-19%.</a:t>
            </a:r>
          </a:p>
          <a:p>
            <a:pPr lvl="2">
              <a:buClr>
                <a:srgbClr val="0033CC"/>
              </a:buClr>
              <a:buSzPct val="150000"/>
              <a:buFont typeface="Wingdings" pitchFamily="2" charset="2"/>
              <a:buChar char="§"/>
            </a:pPr>
            <a:endParaRPr lang="en-GB" sz="1600" b="1" dirty="0">
              <a:solidFill>
                <a:srgbClr val="000000"/>
              </a:solidFill>
            </a:endParaRPr>
          </a:p>
          <a:p>
            <a:pPr>
              <a:buClr>
                <a:srgbClr val="0033CC"/>
              </a:buClr>
              <a:buSzPct val="150000"/>
              <a:buFont typeface="Wingdings" pitchFamily="2" charset="2"/>
              <a:buChar char="§"/>
            </a:pPr>
            <a:r>
              <a:rPr lang="en-GB" sz="1600" b="1" dirty="0">
                <a:solidFill>
                  <a:srgbClr val="000000"/>
                </a:solidFill>
              </a:rPr>
              <a:t>  AGM-2 3.5% TOC, 574 HI.</a:t>
            </a:r>
          </a:p>
          <a:p>
            <a:pPr lvl="1">
              <a:buClr>
                <a:srgbClr val="0033CC"/>
              </a:buClr>
              <a:buSzPct val="150000"/>
              <a:buFont typeface="Wingdings" pitchFamily="2" charset="2"/>
              <a:buChar char="§"/>
            </a:pPr>
            <a:endParaRPr lang="en-GB" sz="1600" b="1" dirty="0">
              <a:solidFill>
                <a:srgbClr val="000000"/>
              </a:solidFill>
            </a:endParaRPr>
          </a:p>
          <a:p>
            <a:pPr>
              <a:buClr>
                <a:srgbClr val="0033CC"/>
              </a:buClr>
              <a:buSzPct val="150000"/>
              <a:buFont typeface="Wingdings" pitchFamily="2" charset="2"/>
              <a:buChar char="§"/>
            </a:pPr>
            <a:r>
              <a:rPr lang="en-GB" sz="1600" b="1" dirty="0">
                <a:solidFill>
                  <a:srgbClr val="000000"/>
                </a:solidFill>
              </a:rPr>
              <a:t>  Amber-1 well 26 m thick </a:t>
            </a:r>
            <a:r>
              <a:rPr lang="en-GB" sz="1600" b="1" dirty="0" smtClean="0">
                <a:solidFill>
                  <a:srgbClr val="000000"/>
                </a:solidFill>
              </a:rPr>
              <a:t>section. </a:t>
            </a:r>
            <a:r>
              <a:rPr lang="en-GB" sz="1600" b="1" dirty="0">
                <a:solidFill>
                  <a:srgbClr val="000000"/>
                </a:solidFill>
              </a:rPr>
              <a:t>Turonian interval </a:t>
            </a:r>
            <a:r>
              <a:rPr lang="en-GB" sz="1600" b="1" dirty="0" smtClean="0">
                <a:solidFill>
                  <a:srgbClr val="000000"/>
                </a:solidFill>
              </a:rPr>
              <a:t> </a:t>
            </a:r>
            <a:r>
              <a:rPr lang="en-GB" sz="1600" b="1" dirty="0" err="1" smtClean="0">
                <a:solidFill>
                  <a:srgbClr val="000000"/>
                </a:solidFill>
              </a:rPr>
              <a:t>wih</a:t>
            </a:r>
            <a:r>
              <a:rPr lang="en-GB" sz="1600" b="1" dirty="0" smtClean="0">
                <a:solidFill>
                  <a:srgbClr val="000000"/>
                </a:solidFill>
              </a:rPr>
              <a:t> 12.5</a:t>
            </a:r>
            <a:r>
              <a:rPr lang="en-GB" sz="1600" b="1" dirty="0">
                <a:solidFill>
                  <a:srgbClr val="000000"/>
                </a:solidFill>
              </a:rPr>
              <a:t>% to 15.9% TOC.</a:t>
            </a:r>
          </a:p>
          <a:p>
            <a:pPr>
              <a:buClr>
                <a:srgbClr val="0033CC"/>
              </a:buClr>
              <a:buSzPct val="150000"/>
              <a:buFont typeface="Wingdings" pitchFamily="2" charset="2"/>
              <a:buChar char="§"/>
            </a:pPr>
            <a:endParaRPr lang="en-GB" sz="1600" b="1" dirty="0">
              <a:solidFill>
                <a:srgbClr val="000000"/>
              </a:solidFill>
            </a:endParaRPr>
          </a:p>
          <a:p>
            <a:pPr>
              <a:buClr>
                <a:srgbClr val="0033CC"/>
              </a:buClr>
              <a:buSzPct val="150000"/>
              <a:buFont typeface="Wingdings" pitchFamily="2" charset="2"/>
              <a:buChar char="§"/>
            </a:pPr>
            <a:r>
              <a:rPr lang="en-GB" sz="1600" b="1" dirty="0">
                <a:solidFill>
                  <a:srgbClr val="000000"/>
                </a:solidFill>
              </a:rPr>
              <a:t>  RAK-1 well encountered organic rich </a:t>
            </a:r>
            <a:r>
              <a:rPr lang="en-GB" sz="1600" b="1" dirty="0" err="1">
                <a:solidFill>
                  <a:srgbClr val="000000"/>
                </a:solidFill>
              </a:rPr>
              <a:t>laminea</a:t>
            </a:r>
            <a:r>
              <a:rPr lang="en-GB" sz="1600" b="1" dirty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01600" y="622300"/>
            <a:ext cx="4729163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40576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solidFill>
                  <a:schemeClr val="bg1">
                    <a:lumMod val="65000"/>
                  </a:schemeClr>
                </a:solidFill>
                <a:latin typeface="Trebuchet MS" pitchFamily="34" charset="0"/>
                <a:cs typeface="Arial" pitchFamily="34" charset="0"/>
              </a:rPr>
              <a:t>Atlantic Offshore </a:t>
            </a:r>
          </a:p>
        </p:txBody>
      </p:sp>
      <p:grpSp>
        <p:nvGrpSpPr>
          <p:cNvPr id="7" name="Groupe 40"/>
          <p:cNvGrpSpPr>
            <a:grpSpLocks/>
          </p:cNvGrpSpPr>
          <p:nvPr/>
        </p:nvGrpSpPr>
        <p:grpSpPr bwMode="auto">
          <a:xfrm>
            <a:off x="142875" y="1785938"/>
            <a:ext cx="4619625" cy="4187825"/>
            <a:chOff x="142844" y="1785926"/>
            <a:chExt cx="4619625" cy="4187825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1865" t="897" r="1942" b="3587"/>
            <a:stretch>
              <a:fillRect/>
            </a:stretch>
          </p:blipFill>
          <p:spPr bwMode="auto">
            <a:xfrm>
              <a:off x="142844" y="1785926"/>
              <a:ext cx="4619625" cy="41878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2484438" y="3521075"/>
              <a:ext cx="55562" cy="5238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>
                <a:solidFill>
                  <a:srgbClr val="7030A0"/>
                </a:solidFill>
              </a:endParaRPr>
            </a:p>
          </p:txBody>
        </p:sp>
        <p:sp>
          <p:nvSpPr>
            <p:cNvPr id="10" name="AutoShape 6"/>
            <p:cNvSpPr>
              <a:spLocks noChangeArrowheads="1"/>
            </p:cNvSpPr>
            <p:nvPr/>
          </p:nvSpPr>
          <p:spPr bwMode="auto">
            <a:xfrm>
              <a:off x="1793844" y="4111613"/>
              <a:ext cx="128588" cy="123825"/>
            </a:xfrm>
            <a:prstGeom prst="star5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rgbClr val="7030A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2143108" y="3571876"/>
              <a:ext cx="59372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000" b="1">
                  <a:solidFill>
                    <a:srgbClr val="7030A0"/>
                  </a:solidFill>
                </a:rPr>
                <a:t>AGM-2</a:t>
              </a: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838200" y="4037013"/>
              <a:ext cx="7810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000" b="1">
                  <a:solidFill>
                    <a:srgbClr val="7030A0"/>
                  </a:solidFill>
                </a:rPr>
                <a:t>DSDP 369</a:t>
              </a:r>
            </a:p>
          </p:txBody>
        </p:sp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1208088" y="4248150"/>
              <a:ext cx="55562" cy="5238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>
                <a:solidFill>
                  <a:srgbClr val="7030A0"/>
                </a:solidFill>
              </a:endParaRP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1471613" y="3860800"/>
              <a:ext cx="792162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000" b="1">
                  <a:solidFill>
                    <a:srgbClr val="7030A0"/>
                  </a:solidFill>
                </a:rPr>
                <a:t>TARFAYA</a:t>
              </a:r>
            </a:p>
          </p:txBody>
        </p:sp>
        <p:sp>
          <p:nvSpPr>
            <p:cNvPr id="15" name="Oval 16"/>
            <p:cNvSpPr>
              <a:spLocks noChangeArrowheads="1"/>
            </p:cNvSpPr>
            <p:nvPr/>
          </p:nvSpPr>
          <p:spPr bwMode="auto">
            <a:xfrm>
              <a:off x="1331913" y="4672013"/>
              <a:ext cx="55562" cy="52387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>
                <a:solidFill>
                  <a:srgbClr val="7030A0"/>
                </a:solidFill>
              </a:endParaRP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971550" y="4437063"/>
              <a:ext cx="80962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000" b="1">
                  <a:solidFill>
                    <a:srgbClr val="7030A0"/>
                  </a:solidFill>
                </a:rPr>
                <a:t>Water well</a:t>
              </a:r>
            </a:p>
          </p:txBody>
        </p:sp>
        <p:sp>
          <p:nvSpPr>
            <p:cNvPr id="17" name="Oval 23"/>
            <p:cNvSpPr>
              <a:spLocks noChangeArrowheads="1"/>
            </p:cNvSpPr>
            <p:nvPr/>
          </p:nvSpPr>
          <p:spPr bwMode="auto">
            <a:xfrm>
              <a:off x="3685166" y="5327857"/>
              <a:ext cx="55100" cy="5645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/>
            </a:p>
          </p:txBody>
        </p:sp>
        <p:sp>
          <p:nvSpPr>
            <p:cNvPr id="18" name="Text Box 24"/>
            <p:cNvSpPr txBox="1">
              <a:spLocks noChangeArrowheads="1"/>
            </p:cNvSpPr>
            <p:nvPr/>
          </p:nvSpPr>
          <p:spPr bwMode="auto">
            <a:xfrm>
              <a:off x="3786182" y="5214950"/>
              <a:ext cx="55701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200"/>
                <a:t>Wells</a:t>
              </a:r>
            </a:p>
          </p:txBody>
        </p:sp>
        <p:sp>
          <p:nvSpPr>
            <p:cNvPr id="19" name="AutoShape 26"/>
            <p:cNvSpPr>
              <a:spLocks noChangeArrowheads="1"/>
            </p:cNvSpPr>
            <p:nvPr/>
          </p:nvSpPr>
          <p:spPr bwMode="auto">
            <a:xfrm>
              <a:off x="3648044" y="5710226"/>
              <a:ext cx="131763" cy="131762"/>
            </a:xfrm>
            <a:prstGeom prst="star5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 Box 27"/>
            <p:cNvSpPr txBox="1">
              <a:spLocks noChangeArrowheads="1"/>
            </p:cNvSpPr>
            <p:nvPr/>
          </p:nvSpPr>
          <p:spPr bwMode="auto">
            <a:xfrm>
              <a:off x="3787997" y="5634050"/>
              <a:ext cx="80823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200"/>
                <a:t>Outcrops</a:t>
              </a:r>
              <a:endParaRPr lang="fr-FR" sz="1000"/>
            </a:p>
          </p:txBody>
        </p:sp>
        <p:sp>
          <p:nvSpPr>
            <p:cNvPr id="21" name="Oval 23"/>
            <p:cNvSpPr>
              <a:spLocks noChangeArrowheads="1"/>
            </p:cNvSpPr>
            <p:nvPr/>
          </p:nvSpPr>
          <p:spPr bwMode="auto">
            <a:xfrm>
              <a:off x="2357422" y="3357562"/>
              <a:ext cx="55100" cy="5645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/>
            </a:p>
          </p:txBody>
        </p:sp>
        <p:sp>
          <p:nvSpPr>
            <p:cNvPr id="22" name="Oval 23"/>
            <p:cNvSpPr>
              <a:spLocks noChangeArrowheads="1"/>
            </p:cNvSpPr>
            <p:nvPr/>
          </p:nvSpPr>
          <p:spPr bwMode="auto">
            <a:xfrm>
              <a:off x="2143108" y="3571876"/>
              <a:ext cx="55100" cy="5645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/>
            </a:p>
          </p:txBody>
        </p:sp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1500166" y="3500438"/>
              <a:ext cx="57740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000" b="1">
                  <a:solidFill>
                    <a:srgbClr val="7030A0"/>
                  </a:solidFill>
                </a:rPr>
                <a:t>RAK-1</a:t>
              </a:r>
            </a:p>
          </p:txBody>
        </p:sp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1714480" y="3214686"/>
              <a:ext cx="59182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000" b="1">
                  <a:solidFill>
                    <a:srgbClr val="7030A0"/>
                  </a:solidFill>
                </a:rPr>
                <a:t>AMB-1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8776" t="9435"/>
          <a:stretch>
            <a:fillRect/>
          </a:stretch>
        </p:blipFill>
        <p:spPr bwMode="auto">
          <a:xfrm>
            <a:off x="4214810" y="1422423"/>
            <a:ext cx="4786313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80218" y="1721924"/>
            <a:ext cx="4054376" cy="36470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40000"/>
              </a:spcBef>
              <a:buClr>
                <a:schemeClr val="bg1"/>
              </a:buClr>
            </a:pPr>
            <a:r>
              <a:rPr lang="en-US" sz="1600" b="1" u="sng" dirty="0" smtClean="0">
                <a:solidFill>
                  <a:srgbClr val="000000"/>
                </a:solidFill>
                <a:latin typeface="Trebuchet MS" pitchFamily="34" charset="0"/>
              </a:rPr>
              <a:t>MAIN FINDINGS</a:t>
            </a:r>
          </a:p>
          <a:p>
            <a:pPr marL="285750" lvl="1" indent="-285750">
              <a:spcBef>
                <a:spcPct val="40000"/>
              </a:spcBef>
              <a:buClr>
                <a:srgbClr val="0033CC"/>
              </a:buClr>
              <a:buSzPct val="150000"/>
            </a:pPr>
            <a:endParaRPr lang="en-US" sz="1600" b="1" dirty="0" smtClean="0">
              <a:solidFill>
                <a:srgbClr val="0033CC"/>
              </a:solidFill>
            </a:endParaRPr>
          </a:p>
          <a:p>
            <a:pPr marL="285750" lvl="1" indent="-285750">
              <a:spcBef>
                <a:spcPct val="40000"/>
              </a:spcBef>
              <a:buClr>
                <a:srgbClr val="0033CC"/>
              </a:buClr>
              <a:buSzPct val="150000"/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33CC"/>
                </a:solidFill>
              </a:rPr>
              <a:t>Widespread developed </a:t>
            </a:r>
            <a:r>
              <a:rPr lang="en-US" sz="1600" b="1" dirty="0">
                <a:solidFill>
                  <a:srgbClr val="0033CC"/>
                </a:solidFill>
              </a:rPr>
              <a:t>alluvial and fluvial </a:t>
            </a:r>
            <a:r>
              <a:rPr lang="en-US" sz="1600" b="1" dirty="0" smtClean="0">
                <a:solidFill>
                  <a:srgbClr val="0033CC"/>
                </a:solidFill>
              </a:rPr>
              <a:t>systems close </a:t>
            </a:r>
            <a:r>
              <a:rPr lang="en-US" sz="1600" b="1" dirty="0">
                <a:solidFill>
                  <a:srgbClr val="0033CC"/>
                </a:solidFill>
              </a:rPr>
              <a:t>to the Hercynian massifs.</a:t>
            </a:r>
          </a:p>
          <a:p>
            <a:pPr marL="285750" lvl="1" indent="-285750">
              <a:spcBef>
                <a:spcPct val="40000"/>
              </a:spcBef>
              <a:buClr>
                <a:srgbClr val="0033CC"/>
              </a:buClr>
              <a:buSzPct val="150000"/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33CC"/>
                </a:solidFill>
              </a:rPr>
              <a:t>Sandstones </a:t>
            </a:r>
            <a:r>
              <a:rPr lang="en-US" sz="1600" b="1" dirty="0">
                <a:solidFill>
                  <a:srgbClr val="0033CC"/>
                </a:solidFill>
              </a:rPr>
              <a:t>bypassed the carbonate </a:t>
            </a:r>
            <a:r>
              <a:rPr lang="en-US" sz="1600" b="1" dirty="0" smtClean="0">
                <a:solidFill>
                  <a:srgbClr val="0033CC"/>
                </a:solidFill>
              </a:rPr>
              <a:t>platform at </a:t>
            </a:r>
            <a:r>
              <a:rPr lang="en-US" sz="1600" b="1" dirty="0">
                <a:solidFill>
                  <a:srgbClr val="0033CC"/>
                </a:solidFill>
              </a:rPr>
              <a:t>several locations</a:t>
            </a:r>
            <a:r>
              <a:rPr lang="en-GB" sz="1600" b="1" dirty="0">
                <a:solidFill>
                  <a:srgbClr val="0033CC"/>
                </a:solidFill>
              </a:rPr>
              <a:t> and developed turbidite complexes.</a:t>
            </a:r>
          </a:p>
          <a:p>
            <a:pPr marL="355600" lvl="1" indent="-355600">
              <a:spcBef>
                <a:spcPct val="40000"/>
              </a:spcBef>
              <a:buClr>
                <a:srgbClr val="0033CC"/>
              </a:buClr>
              <a:buSzPct val="150000"/>
              <a:buFont typeface="Wingdings" pitchFamily="2" charset="2"/>
              <a:buChar char="§"/>
            </a:pPr>
            <a:r>
              <a:rPr lang="en-GB" sz="1600" b="1" dirty="0">
                <a:solidFill>
                  <a:srgbClr val="0033CC"/>
                </a:solidFill>
              </a:rPr>
              <a:t>Two major and permanent entries of </a:t>
            </a:r>
            <a:r>
              <a:rPr lang="en-GB" sz="1600" b="1" dirty="0" smtClean="0">
                <a:solidFill>
                  <a:srgbClr val="0033CC"/>
                </a:solidFill>
              </a:rPr>
              <a:t>sandstones into the basin.</a:t>
            </a:r>
            <a:endParaRPr lang="en-GB" sz="1600" b="1" dirty="0">
              <a:solidFill>
                <a:srgbClr val="0033CC"/>
              </a:solidFill>
            </a:endParaRPr>
          </a:p>
          <a:p>
            <a:pPr marL="355600" lvl="1" indent="-355600">
              <a:spcBef>
                <a:spcPct val="40000"/>
              </a:spcBef>
              <a:buClr>
                <a:srgbClr val="0033CC"/>
              </a:buClr>
              <a:buSzPct val="150000"/>
              <a:buFont typeface="Wingdings" pitchFamily="2" charset="2"/>
              <a:buChar char="§"/>
            </a:pPr>
            <a:r>
              <a:rPr lang="en-GB" sz="1600" b="1" dirty="0" smtClean="0">
                <a:solidFill>
                  <a:srgbClr val="0033CC"/>
                </a:solidFill>
              </a:rPr>
              <a:t>Development </a:t>
            </a:r>
            <a:r>
              <a:rPr lang="en-GB" sz="1600" b="1" dirty="0">
                <a:solidFill>
                  <a:srgbClr val="0033CC"/>
                </a:solidFill>
              </a:rPr>
              <a:t>of deltas</a:t>
            </a:r>
            <a:endParaRPr lang="en-US" sz="1600" b="1" dirty="0">
              <a:solidFill>
                <a:srgbClr val="0033CC"/>
              </a:solidFill>
            </a:endParaRPr>
          </a:p>
          <a:p>
            <a:pPr marL="355600" lvl="2" indent="-355600">
              <a:spcBef>
                <a:spcPct val="40000"/>
              </a:spcBef>
              <a:buClr>
                <a:srgbClr val="FFFF00"/>
              </a:buClr>
              <a:buSzPct val="150000"/>
              <a:buFont typeface="Wingdings" pitchFamily="2" charset="2"/>
              <a:buNone/>
            </a:pPr>
            <a:endParaRPr lang="en-US" sz="1600" b="1" dirty="0">
              <a:solidFill>
                <a:srgbClr val="0033CC"/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98425" y="109538"/>
            <a:ext cx="4057650" cy="646112"/>
            <a:chOff x="98425" y="109538"/>
            <a:chExt cx="4057650" cy="646112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98425" y="109538"/>
              <a:ext cx="405765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600" b="1" dirty="0">
                  <a:solidFill>
                    <a:schemeClr val="bg1">
                      <a:lumMod val="65000"/>
                    </a:schemeClr>
                  </a:solidFill>
                  <a:latin typeface="Trebuchet MS" pitchFamily="34" charset="0"/>
                  <a:cs typeface="Arial" pitchFamily="34" charset="0"/>
                </a:rPr>
                <a:t>Atlantic Offshore </a:t>
              </a:r>
            </a:p>
          </p:txBody>
        </p:sp>
        <p:cxnSp>
          <p:nvCxnSpPr>
            <p:cNvPr id="10" name="Connecteur droit 9"/>
            <p:cNvCxnSpPr/>
            <p:nvPr/>
          </p:nvCxnSpPr>
          <p:spPr>
            <a:xfrm>
              <a:off x="142844" y="714356"/>
              <a:ext cx="3786214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214810" y="1439869"/>
            <a:ext cx="342902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 err="1" smtClean="0"/>
              <a:t>Paleogeographic</a:t>
            </a:r>
            <a:r>
              <a:rPr lang="en-US" sz="1200" b="1" dirty="0" smtClean="0"/>
              <a:t> map of the northern Moroccan </a:t>
            </a:r>
          </a:p>
          <a:p>
            <a:pPr algn="ctr"/>
            <a:r>
              <a:rPr lang="en-US" sz="1200" b="1" dirty="0" smtClean="0"/>
              <a:t>Atlantic margin during L&amp; M Jurassic </a:t>
            </a:r>
            <a:endParaRPr lang="en-US" sz="1200" b="1" dirty="0"/>
          </a:p>
        </p:txBody>
      </p:sp>
      <p:sp>
        <p:nvSpPr>
          <p:cNvPr id="12" name="Text Box 103"/>
          <p:cNvSpPr txBox="1">
            <a:spLocks noChangeArrowheads="1"/>
          </p:cNvSpPr>
          <p:nvPr/>
        </p:nvSpPr>
        <p:spPr bwMode="auto">
          <a:xfrm>
            <a:off x="0" y="888985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dirty="0" smtClean="0">
                <a:solidFill>
                  <a:srgbClr val="7030A0"/>
                </a:solidFill>
                <a:latin typeface="Trebuchet MS" pitchFamily="34" charset="0"/>
              </a:rPr>
              <a:t>LOWER &amp; MIDDLE JURASSIC RESERVOIR ROCKS DEVELOPMENT</a:t>
            </a:r>
            <a:endParaRPr lang="en-US" sz="2000" b="1" dirty="0">
              <a:solidFill>
                <a:srgbClr val="7030A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3336" y="1428736"/>
            <a:ext cx="3897160" cy="48013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SzPct val="150000"/>
              <a:buFont typeface="Wingdings" pitchFamily="2" charset="2"/>
              <a:buNone/>
            </a:pPr>
            <a:r>
              <a:rPr lang="en-US" b="1" u="sng" dirty="0">
                <a:solidFill>
                  <a:srgbClr val="000000"/>
                </a:solidFill>
                <a:latin typeface="Trebuchet MS" pitchFamily="34" charset="0"/>
              </a:rPr>
              <a:t>MAIN FINDINGS</a:t>
            </a:r>
          </a:p>
          <a:p>
            <a:pPr algn="ctr">
              <a:buSzPct val="150000"/>
              <a:buFont typeface="Wingdings" pitchFamily="2" charset="2"/>
              <a:buNone/>
            </a:pPr>
            <a:endParaRPr lang="en-US" sz="1600" b="1" dirty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buSzPct val="150000"/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rebuchet MS" pitchFamily="34" charset="0"/>
              </a:rPr>
              <a:t>Fluvio</a:t>
            </a:r>
            <a:r>
              <a:rPr lang="en-US" sz="1600" b="1" dirty="0" smtClean="0">
                <a:solidFill>
                  <a:srgbClr val="000000"/>
                </a:solidFill>
                <a:latin typeface="Trebuchet MS" pitchFamily="34" charset="0"/>
              </a:rPr>
              <a:t>-deltaic deposits in the    </a:t>
            </a:r>
          </a:p>
          <a:p>
            <a:pPr>
              <a:buSzPct val="150000"/>
            </a:pPr>
            <a:r>
              <a:rPr lang="en-US" sz="1600" b="1" dirty="0" smtClean="0">
                <a:solidFill>
                  <a:srgbClr val="000000"/>
                </a:solidFill>
                <a:latin typeface="Trebuchet MS" pitchFamily="34" charset="0"/>
              </a:rPr>
              <a:t>  onshore</a:t>
            </a:r>
            <a:endParaRPr lang="en-US" sz="1600" b="1" dirty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buSzPct val="150000"/>
              <a:buFont typeface="Wingdings" pitchFamily="2" charset="2"/>
              <a:buNone/>
            </a:pPr>
            <a:endParaRPr lang="en-US" sz="1600" b="1" dirty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buSzPct val="150000"/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0000"/>
                </a:solidFill>
                <a:latin typeface="Trebuchet MS" pitchFamily="34" charset="0"/>
              </a:rPr>
              <a:t> Development </a:t>
            </a: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of </a:t>
            </a:r>
            <a:r>
              <a:rPr lang="en-US" sz="1600" b="1" dirty="0" smtClean="0">
                <a:solidFill>
                  <a:srgbClr val="000000"/>
                </a:solidFill>
                <a:latin typeface="Trebuchet MS" pitchFamily="34" charset="0"/>
              </a:rPr>
              <a:t>fan apron and   </a:t>
            </a:r>
          </a:p>
          <a:p>
            <a:pPr>
              <a:buSzPct val="150000"/>
            </a:pPr>
            <a:r>
              <a:rPr lang="en-US" sz="1600" b="1" dirty="0" smtClean="0">
                <a:solidFill>
                  <a:srgbClr val="000000"/>
                </a:solidFill>
                <a:latin typeface="Trebuchet MS" pitchFamily="34" charset="0"/>
              </a:rPr>
              <a:t>   deltas </a:t>
            </a: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on the shelf (</a:t>
            </a:r>
            <a:r>
              <a:rPr lang="en-US" sz="1600" b="1" dirty="0" err="1" smtClean="0">
                <a:solidFill>
                  <a:srgbClr val="000000"/>
                </a:solidFill>
                <a:latin typeface="Trebuchet MS" pitchFamily="34" charset="0"/>
              </a:rPr>
              <a:t>TanTan</a:t>
            </a:r>
            <a:r>
              <a:rPr lang="en-US" sz="1600" b="1" dirty="0" smtClean="0">
                <a:solidFill>
                  <a:srgbClr val="000000"/>
                </a:solidFill>
                <a:latin typeface="Trebuchet MS" pitchFamily="34" charset="0"/>
              </a:rPr>
              <a:t> &amp;   </a:t>
            </a:r>
          </a:p>
          <a:p>
            <a:pPr>
              <a:buSzPct val="150000"/>
            </a:pPr>
            <a:r>
              <a:rPr lang="en-US" sz="1600" b="1" dirty="0" smtClean="0">
                <a:solidFill>
                  <a:srgbClr val="000000"/>
                </a:solidFill>
                <a:latin typeface="Trebuchet MS" pitchFamily="34" charset="0"/>
              </a:rPr>
              <a:t>   </a:t>
            </a:r>
            <a:r>
              <a:rPr lang="en-US" sz="1600" b="1" dirty="0" err="1" smtClean="0">
                <a:solidFill>
                  <a:srgbClr val="000000"/>
                </a:solidFill>
                <a:latin typeface="Trebuchet MS" pitchFamily="34" charset="0"/>
              </a:rPr>
              <a:t>Boujdour</a:t>
            </a:r>
            <a:r>
              <a:rPr lang="en-US" sz="1600" b="1" dirty="0" smtClean="0">
                <a:solidFill>
                  <a:srgbClr val="000000"/>
                </a:solidFill>
                <a:latin typeface="Trebuchet MS" pitchFamily="34" charset="0"/>
              </a:rPr>
              <a:t>)</a:t>
            </a:r>
          </a:p>
          <a:p>
            <a:pPr>
              <a:buSzPct val="150000"/>
            </a:pPr>
            <a:endParaRPr lang="en-US" sz="1600" b="1" dirty="0" smtClean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buSzPct val="150000"/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0000"/>
                </a:solidFill>
                <a:latin typeface="Trebuchet MS" pitchFamily="34" charset="0"/>
              </a:rPr>
              <a:t> Development of </a:t>
            </a:r>
            <a:r>
              <a:rPr lang="en-US" sz="1600" b="1" dirty="0" err="1" smtClean="0">
                <a:solidFill>
                  <a:srgbClr val="000000"/>
                </a:solidFill>
                <a:latin typeface="Trebuchet MS" pitchFamily="34" charset="0"/>
              </a:rPr>
              <a:t>turbidites</a:t>
            </a:r>
            <a:r>
              <a:rPr lang="en-US" sz="1600" b="1" dirty="0" smtClean="0">
                <a:solidFill>
                  <a:srgbClr val="000000"/>
                </a:solidFill>
                <a:latin typeface="Trebuchet MS" pitchFamily="34" charset="0"/>
              </a:rPr>
              <a:t> on the  </a:t>
            </a:r>
          </a:p>
          <a:p>
            <a:pPr>
              <a:buSzPct val="150000"/>
            </a:pPr>
            <a:r>
              <a:rPr lang="en-US" sz="1600" b="1" dirty="0" smtClean="0">
                <a:solidFill>
                  <a:srgbClr val="000000"/>
                </a:solidFill>
                <a:latin typeface="Trebuchet MS" pitchFamily="34" charset="0"/>
              </a:rPr>
              <a:t>   slope and the basin (Seismic)</a:t>
            </a:r>
            <a:endParaRPr lang="en-US" sz="1600" b="1" dirty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buSzPct val="150000"/>
              <a:buFont typeface="Wingdings" pitchFamily="2" charset="2"/>
              <a:buNone/>
            </a:pPr>
            <a:endParaRPr lang="en-US" sz="1600" b="1" dirty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buSzPct val="150000"/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0000"/>
                </a:solidFill>
                <a:latin typeface="Trebuchet MS" pitchFamily="34" charset="0"/>
              </a:rPr>
              <a:t> Distal </a:t>
            </a: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fans present at DSDP 370/416 </a:t>
            </a:r>
            <a:endParaRPr lang="en-US" sz="1600" b="1" dirty="0" smtClean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buSzPct val="150000"/>
            </a:pPr>
            <a:r>
              <a:rPr lang="en-US" sz="1600" b="1" dirty="0" smtClean="0">
                <a:solidFill>
                  <a:srgbClr val="000000"/>
                </a:solidFill>
                <a:latin typeface="Trebuchet MS" pitchFamily="34" charset="0"/>
              </a:rPr>
              <a:t>   and </a:t>
            </a: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Fuerteventura Island outcrop</a:t>
            </a:r>
          </a:p>
          <a:p>
            <a:pPr>
              <a:buSzPct val="150000"/>
              <a:buFont typeface="Wingdings" pitchFamily="2" charset="2"/>
              <a:buNone/>
            </a:pPr>
            <a:endParaRPr lang="en-US" sz="1600" b="1" dirty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buSzPct val="150000"/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0000"/>
                </a:solidFill>
                <a:latin typeface="Trebuchet MS" pitchFamily="34" charset="0"/>
              </a:rPr>
              <a:t> Provenance </a:t>
            </a: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from </a:t>
            </a:r>
            <a:r>
              <a:rPr lang="en-US" sz="1600" b="1" dirty="0" err="1" smtClean="0">
                <a:solidFill>
                  <a:srgbClr val="000000"/>
                </a:solidFill>
                <a:latin typeface="Trebuchet MS" pitchFamily="34" charset="0"/>
              </a:rPr>
              <a:t>Reguibat</a:t>
            </a:r>
            <a:r>
              <a:rPr lang="en-US" sz="1600" b="1" dirty="0" smtClean="0">
                <a:solidFill>
                  <a:srgbClr val="000000"/>
                </a:solidFill>
                <a:latin typeface="Trebuchet MS" pitchFamily="34" charset="0"/>
              </a:rPr>
              <a:t>, Anti-</a:t>
            </a:r>
          </a:p>
          <a:p>
            <a:pPr>
              <a:buSzPct val="150000"/>
            </a:pPr>
            <a:r>
              <a:rPr lang="en-US" sz="1600" b="1" dirty="0" smtClean="0">
                <a:solidFill>
                  <a:srgbClr val="000000"/>
                </a:solidFill>
                <a:latin typeface="Trebuchet MS" pitchFamily="34" charset="0"/>
              </a:rPr>
              <a:t>   Atlas</a:t>
            </a: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, Massif </a:t>
            </a:r>
            <a:r>
              <a:rPr lang="en-US" sz="1600" b="1" dirty="0" err="1" smtClean="0">
                <a:solidFill>
                  <a:srgbClr val="000000"/>
                </a:solidFill>
                <a:latin typeface="Trebuchet MS" pitchFamily="34" charset="0"/>
              </a:rPr>
              <a:t>Ancien</a:t>
            </a:r>
            <a:r>
              <a:rPr lang="en-US" sz="1600" b="1" dirty="0" smtClean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and </a:t>
            </a:r>
            <a:r>
              <a:rPr lang="en-US" sz="1600" b="1" dirty="0" err="1">
                <a:solidFill>
                  <a:srgbClr val="000000"/>
                </a:solidFill>
                <a:latin typeface="Trebuchet MS" pitchFamily="34" charset="0"/>
              </a:rPr>
              <a:t>Meseta</a:t>
            </a: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buSzPct val="150000"/>
            </a:pPr>
            <a:r>
              <a:rPr lang="en-US" sz="1600" b="1" dirty="0" smtClean="0">
                <a:solidFill>
                  <a:srgbClr val="000000"/>
                </a:solidFill>
                <a:latin typeface="Trebuchet MS" pitchFamily="34" charset="0"/>
              </a:rPr>
              <a:t>   (Paleozoic </a:t>
            </a:r>
            <a:r>
              <a:rPr lang="en-US" sz="1600" b="1" dirty="0" err="1" smtClean="0">
                <a:solidFill>
                  <a:srgbClr val="000000"/>
                </a:solidFill>
                <a:latin typeface="Trebuchet MS" pitchFamily="34" charset="0"/>
              </a:rPr>
              <a:t>metasediments</a:t>
            </a:r>
            <a:r>
              <a:rPr lang="en-US" sz="1600" b="1" dirty="0" smtClean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and </a:t>
            </a:r>
            <a:r>
              <a:rPr lang="en-US" sz="1600" b="1" dirty="0" smtClean="0">
                <a:solidFill>
                  <a:srgbClr val="000000"/>
                </a:solidFill>
                <a:latin typeface="Trebuchet MS" pitchFamily="34" charset="0"/>
              </a:rPr>
              <a:t> </a:t>
            </a:r>
          </a:p>
          <a:p>
            <a:pPr>
              <a:buSzPct val="150000"/>
            </a:pPr>
            <a:r>
              <a:rPr lang="en-US" sz="1600" b="1" dirty="0" smtClean="0">
                <a:solidFill>
                  <a:srgbClr val="000000"/>
                </a:solidFill>
                <a:latin typeface="Trebuchet MS" pitchFamily="34" charset="0"/>
              </a:rPr>
              <a:t>   granites</a:t>
            </a: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)</a:t>
            </a:r>
          </a:p>
        </p:txBody>
      </p:sp>
      <p:sp>
        <p:nvSpPr>
          <p:cNvPr id="8" name="Text Box 103"/>
          <p:cNvSpPr txBox="1">
            <a:spLocks noChangeArrowheads="1"/>
          </p:cNvSpPr>
          <p:nvPr/>
        </p:nvSpPr>
        <p:spPr bwMode="auto">
          <a:xfrm>
            <a:off x="0" y="785794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dirty="0" smtClean="0">
                <a:solidFill>
                  <a:srgbClr val="7030A0"/>
                </a:solidFill>
                <a:latin typeface="Trebuchet MS" pitchFamily="34" charset="0"/>
              </a:rPr>
              <a:t>LOWER CRETACEOUS RESERVOIR ROCKS DEVELOPMENT</a:t>
            </a:r>
            <a:endParaRPr lang="en-US" sz="2000" b="1" dirty="0">
              <a:solidFill>
                <a:srgbClr val="7030A0"/>
              </a:solidFill>
              <a:latin typeface="Trebuchet MS" pitchFamily="34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98425" y="109538"/>
            <a:ext cx="4057650" cy="646112"/>
            <a:chOff x="98425" y="109538"/>
            <a:chExt cx="4057650" cy="646112"/>
          </a:xfrm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98425" y="109538"/>
              <a:ext cx="405765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600" b="1" dirty="0">
                  <a:solidFill>
                    <a:schemeClr val="bg1">
                      <a:lumMod val="65000"/>
                    </a:schemeClr>
                  </a:solidFill>
                  <a:latin typeface="Trebuchet MS" pitchFamily="34" charset="0"/>
                  <a:cs typeface="Arial" pitchFamily="34" charset="0"/>
                </a:rPr>
                <a:t>Atlantic Offshore </a:t>
              </a:r>
            </a:p>
          </p:txBody>
        </p:sp>
        <p:cxnSp>
          <p:nvCxnSpPr>
            <p:cNvPr id="15" name="Connecteur droit 14"/>
            <p:cNvCxnSpPr/>
            <p:nvPr/>
          </p:nvCxnSpPr>
          <p:spPr>
            <a:xfrm>
              <a:off x="142844" y="714356"/>
              <a:ext cx="3786214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 15"/>
          <p:cNvGrpSpPr/>
          <p:nvPr/>
        </p:nvGrpSpPr>
        <p:grpSpPr>
          <a:xfrm>
            <a:off x="4099024" y="1257996"/>
            <a:ext cx="5044976" cy="5515060"/>
            <a:chOff x="423080" y="1357297"/>
            <a:chExt cx="4863299" cy="5316457"/>
          </a:xfrm>
        </p:grpSpPr>
        <p:grpSp>
          <p:nvGrpSpPr>
            <p:cNvPr id="17" name="Groupe 3"/>
            <p:cNvGrpSpPr/>
            <p:nvPr/>
          </p:nvGrpSpPr>
          <p:grpSpPr>
            <a:xfrm>
              <a:off x="436728" y="1379002"/>
              <a:ext cx="4786402" cy="5248888"/>
              <a:chOff x="142844" y="289361"/>
              <a:chExt cx="8143932" cy="8930839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b="2636"/>
              <a:stretch>
                <a:fillRect/>
              </a:stretch>
            </p:blipFill>
            <p:spPr bwMode="auto">
              <a:xfrm>
                <a:off x="142844" y="3357562"/>
                <a:ext cx="5073650" cy="5862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b="1819"/>
              <a:stretch>
                <a:fillRect/>
              </a:stretch>
            </p:blipFill>
            <p:spPr bwMode="auto">
              <a:xfrm>
                <a:off x="2632164" y="289361"/>
                <a:ext cx="5654612" cy="4782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423080" y="1357297"/>
              <a:ext cx="4863299" cy="53164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7242296" y="4214818"/>
            <a:ext cx="192882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Trebuchet MS" pitchFamily="34" charset="0"/>
              </a:rPr>
              <a:t>Lower Cretaceous</a:t>
            </a:r>
            <a:r>
              <a:rPr lang="en-US" sz="1400" dirty="0" smtClean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Trebuchet MS" pitchFamily="34" charset="0"/>
              </a:rPr>
              <a:t>Paleogeographic</a:t>
            </a:r>
            <a:r>
              <a:rPr lang="en-US" sz="1400" b="1" dirty="0" smtClean="0">
                <a:solidFill>
                  <a:srgbClr val="000000"/>
                </a:solidFill>
                <a:latin typeface="Trebuchet MS" pitchFamily="34" charset="0"/>
              </a:rPr>
              <a:t> map</a:t>
            </a:r>
            <a:endParaRPr lang="en-US" sz="1400" dirty="0">
              <a:solidFill>
                <a:srgbClr val="0000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98425" y="109538"/>
            <a:ext cx="4057650" cy="646112"/>
            <a:chOff x="98425" y="109538"/>
            <a:chExt cx="4057650" cy="646112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98425" y="109538"/>
              <a:ext cx="405765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600" b="1" dirty="0">
                  <a:solidFill>
                    <a:schemeClr val="bg1">
                      <a:lumMod val="65000"/>
                    </a:schemeClr>
                  </a:solidFill>
                  <a:latin typeface="Trebuchet MS" pitchFamily="34" charset="0"/>
                  <a:cs typeface="Arial" pitchFamily="34" charset="0"/>
                </a:rPr>
                <a:t>Atlantic Offshore </a:t>
              </a: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142844" y="714356"/>
              <a:ext cx="3786214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 37"/>
          <p:cNvGrpSpPr/>
          <p:nvPr/>
        </p:nvGrpSpPr>
        <p:grpSpPr>
          <a:xfrm>
            <a:off x="255583" y="1285860"/>
            <a:ext cx="3602037" cy="5155678"/>
            <a:chOff x="255583" y="1285860"/>
            <a:chExt cx="3602037" cy="5155678"/>
          </a:xfrm>
        </p:grpSpPr>
        <p:pic>
          <p:nvPicPr>
            <p:cNvPr id="25" name="Picture 10" descr="A_TopJur_SD_Pimp_5Hz"/>
            <p:cNvPicPr>
              <a:picLocks noChangeAspect="1" noChangeArrowheads="1"/>
            </p:cNvPicPr>
            <p:nvPr/>
          </p:nvPicPr>
          <p:blipFill>
            <a:blip r:embed="rId3" cstate="print"/>
            <a:srcRect l="20357" t="8974" r="34354" b="5833"/>
            <a:stretch>
              <a:fillRect/>
            </a:stretch>
          </p:blipFill>
          <p:spPr bwMode="auto">
            <a:xfrm>
              <a:off x="255583" y="1285860"/>
              <a:ext cx="3602037" cy="511930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6" name="ZoneTexte 25"/>
            <p:cNvSpPr txBox="1"/>
            <p:nvPr/>
          </p:nvSpPr>
          <p:spPr>
            <a:xfrm>
              <a:off x="859928" y="6072206"/>
              <a:ext cx="23933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Spectral decomposition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Text Box 103"/>
          <p:cNvSpPr txBox="1">
            <a:spLocks noChangeArrowheads="1"/>
          </p:cNvSpPr>
          <p:nvPr/>
        </p:nvSpPr>
        <p:spPr bwMode="auto">
          <a:xfrm>
            <a:off x="0" y="888985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dirty="0" smtClean="0">
                <a:solidFill>
                  <a:srgbClr val="7030A0"/>
                </a:solidFill>
                <a:latin typeface="Trebuchet MS" pitchFamily="34" charset="0"/>
              </a:rPr>
              <a:t>LOWER CRETACEOUS RESERVOIR ROCKS DEVELOPMENT </a:t>
            </a:r>
            <a:endParaRPr lang="en-US" sz="2000" b="1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4000497" y="5229067"/>
            <a:ext cx="5000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Corroboration  from seismic amplitudes of development of  the Lower Cretaceous reservoir rocks as channel fills and </a:t>
            </a:r>
            <a:r>
              <a:rPr lang="en-US" b="1" dirty="0" err="1" smtClean="0">
                <a:solidFill>
                  <a:srgbClr val="002060"/>
                </a:solidFill>
              </a:rPr>
              <a:t>ponded</a:t>
            </a:r>
            <a:r>
              <a:rPr lang="en-US" b="1" dirty="0" smtClean="0">
                <a:solidFill>
                  <a:srgbClr val="002060"/>
                </a:solidFill>
              </a:rPr>
              <a:t> sands in intra-salt </a:t>
            </a:r>
            <a:r>
              <a:rPr lang="en-US" b="1" dirty="0" err="1" smtClean="0">
                <a:solidFill>
                  <a:srgbClr val="002060"/>
                </a:solidFill>
              </a:rPr>
              <a:t>diapirs</a:t>
            </a:r>
            <a:r>
              <a:rPr lang="en-US" b="1" dirty="0" smtClean="0">
                <a:solidFill>
                  <a:srgbClr val="002060"/>
                </a:solidFill>
              </a:rPr>
              <a:t> mini basins     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40" name="Groupe 39"/>
          <p:cNvGrpSpPr/>
          <p:nvPr/>
        </p:nvGrpSpPr>
        <p:grpSpPr>
          <a:xfrm>
            <a:off x="4483668" y="1285860"/>
            <a:ext cx="4160298" cy="3811979"/>
            <a:chOff x="4483668" y="1285860"/>
            <a:chExt cx="4160298" cy="3811979"/>
          </a:xfrm>
        </p:grpSpPr>
        <p:grpSp>
          <p:nvGrpSpPr>
            <p:cNvPr id="37" name="Groupe 36"/>
            <p:cNvGrpSpPr/>
            <p:nvPr/>
          </p:nvGrpSpPr>
          <p:grpSpPr>
            <a:xfrm>
              <a:off x="4483668" y="1285860"/>
              <a:ext cx="4160298" cy="3811979"/>
              <a:chOff x="4512623" y="1650670"/>
              <a:chExt cx="4160298" cy="3811979"/>
            </a:xfrm>
          </p:grpSpPr>
          <p:pic>
            <p:nvPicPr>
              <p:cNvPr id="35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4152" t="24260" r="44054" b="17414"/>
              <a:stretch>
                <a:fillRect/>
              </a:stretch>
            </p:blipFill>
            <p:spPr bwMode="auto">
              <a:xfrm>
                <a:off x="4512623" y="1650670"/>
                <a:ext cx="4160298" cy="38119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" name="Oval 9"/>
              <p:cNvSpPr>
                <a:spLocks noChangeArrowheads="1"/>
              </p:cNvSpPr>
              <p:nvPr/>
            </p:nvSpPr>
            <p:spPr bwMode="auto">
              <a:xfrm>
                <a:off x="5572132" y="2214555"/>
                <a:ext cx="2249027" cy="2052150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lIns="90000" anchor="ctr"/>
              <a:lstStyle/>
              <a:p>
                <a:endParaRPr lang="en-US">
                  <a:latin typeface="Trebuchet MS" pitchFamily="34" charset="0"/>
                </a:endParaRPr>
              </a:p>
            </p:txBody>
          </p:sp>
        </p:grpSp>
        <p:sp>
          <p:nvSpPr>
            <p:cNvPr id="39" name="ZoneTexte 38"/>
            <p:cNvSpPr txBox="1"/>
            <p:nvPr/>
          </p:nvSpPr>
          <p:spPr>
            <a:xfrm>
              <a:off x="5786446" y="4714884"/>
              <a:ext cx="16834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RMS Amplitude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78288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Trebuchet MS" pitchFamily="34" charset="0"/>
              </a:rPr>
              <a:t> </a:t>
            </a:r>
            <a:r>
              <a:rPr lang="fr-FR" sz="3600" b="1" dirty="0" smtClean="0">
                <a:solidFill>
                  <a:srgbClr val="3333CC"/>
                </a:solidFill>
                <a:latin typeface="Trebuchet MS" pitchFamily="34" charset="0"/>
              </a:rPr>
              <a:t>PLAY CONCEPTS</a:t>
            </a:r>
            <a:endParaRPr lang="fr-FR" sz="3600" b="1" dirty="0">
              <a:solidFill>
                <a:srgbClr val="3333CC"/>
              </a:solidFill>
              <a:latin typeface="Trebuchet MS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98425" y="109538"/>
            <a:ext cx="4057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solidFill>
                  <a:schemeClr val="bg1">
                    <a:lumMod val="65000"/>
                  </a:schemeClr>
                </a:solidFill>
                <a:latin typeface="Trebuchet MS" pitchFamily="34" charset="0"/>
                <a:cs typeface="Arial" pitchFamily="34" charset="0"/>
              </a:rPr>
              <a:t>Atlantic Offshore 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142844" y="714356"/>
            <a:ext cx="3786214" cy="1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98425" y="109538"/>
            <a:ext cx="4057650" cy="646112"/>
            <a:chOff x="98425" y="109538"/>
            <a:chExt cx="4057650" cy="646112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98425" y="109538"/>
              <a:ext cx="405765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600" b="1" dirty="0">
                  <a:solidFill>
                    <a:schemeClr val="bg1">
                      <a:lumMod val="65000"/>
                    </a:schemeClr>
                  </a:solidFill>
                  <a:latin typeface="Trebuchet MS" pitchFamily="34" charset="0"/>
                  <a:cs typeface="Arial" pitchFamily="34" charset="0"/>
                </a:rPr>
                <a:t>Atlantic Offshore </a:t>
              </a:r>
            </a:p>
          </p:txBody>
        </p:sp>
        <p:cxnSp>
          <p:nvCxnSpPr>
            <p:cNvPr id="8" name="Connecteur droit 7"/>
            <p:cNvCxnSpPr/>
            <p:nvPr/>
          </p:nvCxnSpPr>
          <p:spPr>
            <a:xfrm>
              <a:off x="142844" y="714356"/>
              <a:ext cx="3786214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7221" y="859664"/>
            <a:ext cx="6877972" cy="6025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oneTexte 10"/>
          <p:cNvSpPr txBox="1"/>
          <p:nvPr/>
        </p:nvSpPr>
        <p:spPr>
          <a:xfrm>
            <a:off x="5000628" y="3857628"/>
            <a:ext cx="2954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002060"/>
                </a:solidFill>
              </a:rPr>
              <a:t>MAIN OFFSHORE PROVINCES</a:t>
            </a:r>
            <a:endParaRPr lang="en-US" b="1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/>
          <p:cNvGrpSpPr/>
          <p:nvPr/>
        </p:nvGrpSpPr>
        <p:grpSpPr>
          <a:xfrm>
            <a:off x="98425" y="109538"/>
            <a:ext cx="4057650" cy="646112"/>
            <a:chOff x="98425" y="109538"/>
            <a:chExt cx="4057650" cy="646112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98425" y="109538"/>
              <a:ext cx="405765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600" b="1" dirty="0">
                  <a:solidFill>
                    <a:schemeClr val="bg1">
                      <a:lumMod val="65000"/>
                    </a:schemeClr>
                  </a:solidFill>
                  <a:latin typeface="Trebuchet MS" pitchFamily="34" charset="0"/>
                  <a:cs typeface="Arial" pitchFamily="34" charset="0"/>
                </a:rPr>
                <a:t>Atlantic Offshore </a:t>
              </a:r>
            </a:p>
          </p:txBody>
        </p:sp>
        <p:cxnSp>
          <p:nvCxnSpPr>
            <p:cNvPr id="5" name="Connecteur droit 4"/>
            <p:cNvCxnSpPr/>
            <p:nvPr/>
          </p:nvCxnSpPr>
          <p:spPr>
            <a:xfrm>
              <a:off x="142844" y="714356"/>
              <a:ext cx="3786214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1003" y="854690"/>
            <a:ext cx="6743582" cy="590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ZoneTexte 15"/>
          <p:cNvSpPr txBox="1"/>
          <p:nvPr/>
        </p:nvSpPr>
        <p:spPr>
          <a:xfrm>
            <a:off x="4857752" y="3750610"/>
            <a:ext cx="4000528" cy="28931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 smtClean="0">
                <a:solidFill>
                  <a:srgbClr val="002060"/>
                </a:solidFill>
              </a:rPr>
              <a:t>ALPINE FOLD AND THRUST BELT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Post-</a:t>
            </a:r>
            <a:r>
              <a:rPr lang="en-US" sz="1600" b="1" dirty="0" err="1" smtClean="0">
                <a:solidFill>
                  <a:srgbClr val="002060"/>
                </a:solidFill>
              </a:rPr>
              <a:t>Nappe</a:t>
            </a:r>
            <a:r>
              <a:rPr lang="en-US" sz="1600" b="1" dirty="0" smtClean="0">
                <a:solidFill>
                  <a:srgbClr val="002060"/>
                </a:solidFill>
              </a:rPr>
              <a:t> Sequence 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 Tertiary series (SR,  RR and Seal) 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 Biogenic gas (Bright spots) “</a:t>
            </a:r>
            <a:r>
              <a:rPr lang="en-US" sz="1600" b="1" dirty="0" err="1" smtClean="0">
                <a:solidFill>
                  <a:srgbClr val="002060"/>
                </a:solidFill>
              </a:rPr>
              <a:t>Repsol</a:t>
            </a:r>
            <a:r>
              <a:rPr lang="en-US" sz="1600" b="1" dirty="0" smtClean="0">
                <a:solidFill>
                  <a:srgbClr val="002060"/>
                </a:solidFill>
              </a:rPr>
              <a:t>”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 Stratigraphic and Structural traps</a:t>
            </a:r>
          </a:p>
          <a:p>
            <a:pPr>
              <a:buFont typeface="Wingdings" pitchFamily="2" charset="2"/>
              <a:buChar char="v"/>
            </a:pPr>
            <a:r>
              <a:rPr lang="en-US" sz="1600" b="1" dirty="0" smtClean="0">
                <a:solidFill>
                  <a:srgbClr val="002060"/>
                </a:solidFill>
              </a:rPr>
              <a:t> Pre-</a:t>
            </a:r>
            <a:r>
              <a:rPr lang="en-US" sz="1600" b="1" dirty="0" err="1" smtClean="0">
                <a:solidFill>
                  <a:srgbClr val="002060"/>
                </a:solidFill>
              </a:rPr>
              <a:t>Nappe</a:t>
            </a:r>
            <a:r>
              <a:rPr lang="en-US" sz="1600" b="1" dirty="0" smtClean="0">
                <a:solidFill>
                  <a:srgbClr val="002060"/>
                </a:solidFill>
              </a:rPr>
              <a:t> Sequence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 Jurassic, Cretaceous &amp; Tertiary series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 Structural trapping mechanism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 Mesozoic Source beds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 Oil and gas</a:t>
            </a:r>
            <a:endParaRPr lang="en-US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98425" y="109538"/>
            <a:ext cx="4057650" cy="646112"/>
            <a:chOff x="98425" y="109538"/>
            <a:chExt cx="4057650" cy="646112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98425" y="109538"/>
              <a:ext cx="405765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600" b="1" dirty="0">
                  <a:solidFill>
                    <a:schemeClr val="bg1">
                      <a:lumMod val="65000"/>
                    </a:schemeClr>
                  </a:solidFill>
                  <a:latin typeface="Trebuchet MS" pitchFamily="34" charset="0"/>
                  <a:cs typeface="Arial" pitchFamily="34" charset="0"/>
                </a:rPr>
                <a:t>Atlantic Offshore </a:t>
              </a:r>
            </a:p>
          </p:txBody>
        </p:sp>
        <p:cxnSp>
          <p:nvCxnSpPr>
            <p:cNvPr id="7" name="Connecteur droit 6"/>
            <p:cNvCxnSpPr/>
            <p:nvPr/>
          </p:nvCxnSpPr>
          <p:spPr>
            <a:xfrm>
              <a:off x="142844" y="714356"/>
              <a:ext cx="3786214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 cstate="print"/>
          <a:srcRect l="50627" t="18350" r="2255" b="22665"/>
          <a:stretch>
            <a:fillRect/>
          </a:stretch>
        </p:blipFill>
        <p:spPr bwMode="auto">
          <a:xfrm>
            <a:off x="869631" y="962815"/>
            <a:ext cx="7289800" cy="432357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326809" y="3008754"/>
            <a:ext cx="1914525" cy="36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Post-Nappe</a:t>
            </a:r>
            <a:endParaRPr lang="en-GB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857224" y="944653"/>
            <a:ext cx="300014" cy="3412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800" dirty="0">
                <a:latin typeface="Arial" pitchFamily="34" charset="0"/>
                <a:cs typeface="Arial" pitchFamily="34" charset="0"/>
              </a:rPr>
              <a:t>S</a:t>
            </a:r>
            <a:endParaRPr lang="en-GB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7877927" y="944653"/>
            <a:ext cx="281014" cy="3412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800" dirty="0">
                <a:latin typeface="Arial" pitchFamily="34" charset="0"/>
                <a:cs typeface="Arial" pitchFamily="34" charset="0"/>
              </a:rPr>
              <a:t>N</a:t>
            </a:r>
            <a:endParaRPr lang="en-GB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4063681" y="3998724"/>
            <a:ext cx="2532062" cy="93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 err="1">
                <a:latin typeface="Arial" pitchFamily="34" charset="0"/>
                <a:cs typeface="Arial" pitchFamily="34" charset="0"/>
              </a:rPr>
              <a:t>Prerifain</a:t>
            </a:r>
            <a:r>
              <a:rPr lang="fr-FR" sz="2000" b="1" dirty="0">
                <a:latin typeface="Arial" pitchFamily="34" charset="0"/>
                <a:cs typeface="Arial" pitchFamily="34" charset="0"/>
              </a:rPr>
              <a:t> Nappe (</a:t>
            </a:r>
            <a:r>
              <a:rPr lang="fr-FR" sz="2000" b="1" dirty="0" err="1">
                <a:latin typeface="Arial" pitchFamily="34" charset="0"/>
                <a:cs typeface="Arial" pitchFamily="34" charset="0"/>
              </a:rPr>
              <a:t>Accretionary</a:t>
            </a:r>
            <a:r>
              <a:rPr lang="fr-FR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>
                <a:latin typeface="Arial" pitchFamily="34" charset="0"/>
                <a:cs typeface="Arial" pitchFamily="34" charset="0"/>
              </a:rPr>
              <a:t>wedge</a:t>
            </a:r>
            <a:r>
              <a:rPr lang="fr-FR" sz="2000" b="1" dirty="0">
                <a:latin typeface="Arial" pitchFamily="34" charset="0"/>
                <a:cs typeface="Arial" pitchFamily="34" charset="0"/>
              </a:rPr>
              <a:t>)</a:t>
            </a:r>
            <a:endParaRPr lang="en-GB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1112495" y="4100562"/>
            <a:ext cx="2195512" cy="828636"/>
          </a:xfrm>
          <a:custGeom>
            <a:avLst/>
            <a:gdLst/>
            <a:ahLst/>
            <a:cxnLst>
              <a:cxn ang="0">
                <a:pos x="1037" y="754"/>
              </a:cxn>
              <a:cxn ang="0">
                <a:pos x="911" y="718"/>
              </a:cxn>
              <a:cxn ang="0">
                <a:pos x="869" y="652"/>
              </a:cxn>
              <a:cxn ang="0">
                <a:pos x="788" y="619"/>
              </a:cxn>
              <a:cxn ang="0">
                <a:pos x="749" y="540"/>
              </a:cxn>
              <a:cxn ang="0">
                <a:pos x="734" y="501"/>
              </a:cxn>
              <a:cxn ang="0">
                <a:pos x="658" y="461"/>
              </a:cxn>
              <a:cxn ang="0">
                <a:pos x="622" y="435"/>
              </a:cxn>
              <a:cxn ang="0">
                <a:pos x="613" y="426"/>
              </a:cxn>
              <a:cxn ang="0">
                <a:pos x="580" y="382"/>
              </a:cxn>
              <a:cxn ang="0">
                <a:pos x="556" y="356"/>
              </a:cxn>
              <a:cxn ang="0">
                <a:pos x="535" y="321"/>
              </a:cxn>
              <a:cxn ang="0">
                <a:pos x="468" y="250"/>
              </a:cxn>
              <a:cxn ang="0">
                <a:pos x="441" y="237"/>
              </a:cxn>
              <a:cxn ang="0">
                <a:pos x="432" y="233"/>
              </a:cxn>
              <a:cxn ang="0">
                <a:pos x="299" y="206"/>
              </a:cxn>
              <a:cxn ang="0">
                <a:pos x="211" y="154"/>
              </a:cxn>
              <a:cxn ang="0">
                <a:pos x="193" y="136"/>
              </a:cxn>
              <a:cxn ang="0">
                <a:pos x="139" y="101"/>
              </a:cxn>
              <a:cxn ang="0">
                <a:pos x="66" y="40"/>
              </a:cxn>
              <a:cxn ang="0">
                <a:pos x="0" y="0"/>
              </a:cxn>
            </a:cxnLst>
            <a:rect l="0" t="0" r="r" b="b"/>
            <a:pathLst>
              <a:path w="1037" h="754">
                <a:moveTo>
                  <a:pt x="1037" y="754"/>
                </a:moveTo>
                <a:cubicBezTo>
                  <a:pt x="1022" y="742"/>
                  <a:pt x="939" y="735"/>
                  <a:pt x="911" y="718"/>
                </a:cubicBezTo>
                <a:cubicBezTo>
                  <a:pt x="883" y="701"/>
                  <a:pt x="889" y="668"/>
                  <a:pt x="869" y="652"/>
                </a:cubicBezTo>
                <a:cubicBezTo>
                  <a:pt x="857" y="640"/>
                  <a:pt x="801" y="631"/>
                  <a:pt x="788" y="619"/>
                </a:cubicBezTo>
                <a:cubicBezTo>
                  <a:pt x="781" y="586"/>
                  <a:pt x="761" y="574"/>
                  <a:pt x="749" y="540"/>
                </a:cubicBezTo>
                <a:cubicBezTo>
                  <a:pt x="744" y="524"/>
                  <a:pt x="748" y="515"/>
                  <a:pt x="734" y="501"/>
                </a:cubicBezTo>
                <a:cubicBezTo>
                  <a:pt x="710" y="477"/>
                  <a:pt x="686" y="474"/>
                  <a:pt x="658" y="461"/>
                </a:cubicBezTo>
                <a:cubicBezTo>
                  <a:pt x="643" y="453"/>
                  <a:pt x="637" y="449"/>
                  <a:pt x="622" y="435"/>
                </a:cubicBezTo>
                <a:cubicBezTo>
                  <a:pt x="619" y="431"/>
                  <a:pt x="613" y="426"/>
                  <a:pt x="613" y="426"/>
                </a:cubicBezTo>
                <a:cubicBezTo>
                  <a:pt x="605" y="408"/>
                  <a:pt x="592" y="394"/>
                  <a:pt x="580" y="382"/>
                </a:cubicBezTo>
                <a:cubicBezTo>
                  <a:pt x="572" y="367"/>
                  <a:pt x="566" y="366"/>
                  <a:pt x="556" y="356"/>
                </a:cubicBezTo>
                <a:cubicBezTo>
                  <a:pt x="541" y="325"/>
                  <a:pt x="550" y="335"/>
                  <a:pt x="535" y="321"/>
                </a:cubicBezTo>
                <a:cubicBezTo>
                  <a:pt x="515" y="278"/>
                  <a:pt x="500" y="270"/>
                  <a:pt x="468" y="250"/>
                </a:cubicBezTo>
                <a:cubicBezTo>
                  <a:pt x="459" y="245"/>
                  <a:pt x="450" y="241"/>
                  <a:pt x="441" y="237"/>
                </a:cubicBezTo>
                <a:cubicBezTo>
                  <a:pt x="438" y="236"/>
                  <a:pt x="432" y="233"/>
                  <a:pt x="432" y="233"/>
                </a:cubicBezTo>
                <a:cubicBezTo>
                  <a:pt x="388" y="236"/>
                  <a:pt x="338" y="244"/>
                  <a:pt x="299" y="206"/>
                </a:cubicBezTo>
                <a:cubicBezTo>
                  <a:pt x="288" y="182"/>
                  <a:pt x="233" y="165"/>
                  <a:pt x="211" y="154"/>
                </a:cubicBezTo>
                <a:cubicBezTo>
                  <a:pt x="205" y="150"/>
                  <a:pt x="199" y="142"/>
                  <a:pt x="193" y="136"/>
                </a:cubicBezTo>
                <a:cubicBezTo>
                  <a:pt x="178" y="122"/>
                  <a:pt x="156" y="110"/>
                  <a:pt x="139" y="101"/>
                </a:cubicBezTo>
                <a:cubicBezTo>
                  <a:pt x="116" y="90"/>
                  <a:pt x="91" y="52"/>
                  <a:pt x="66" y="40"/>
                </a:cubicBezTo>
                <a:cubicBezTo>
                  <a:pt x="55" y="34"/>
                  <a:pt x="0" y="26"/>
                  <a:pt x="0" y="0"/>
                </a:cubicBezTo>
              </a:path>
            </a:pathLst>
          </a:custGeom>
          <a:noFill/>
          <a:ln w="28575" cmpd="sng">
            <a:solidFill>
              <a:srgbClr val="00B05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1112495" y="3152490"/>
            <a:ext cx="6715172" cy="1044228"/>
            <a:chOff x="1224" y="2311"/>
            <a:chExt cx="4164" cy="865"/>
          </a:xfrm>
        </p:grpSpPr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1224" y="2311"/>
              <a:ext cx="3312" cy="585"/>
            </a:xfrm>
            <a:custGeom>
              <a:avLst/>
              <a:gdLst/>
              <a:ahLst/>
              <a:cxnLst>
                <a:cxn ang="0">
                  <a:pos x="0" y="453"/>
                </a:cxn>
                <a:cxn ang="0">
                  <a:pos x="72" y="469"/>
                </a:cxn>
                <a:cxn ang="0">
                  <a:pos x="96" y="477"/>
                </a:cxn>
                <a:cxn ang="0">
                  <a:pos x="108" y="481"/>
                </a:cxn>
                <a:cxn ang="0">
                  <a:pos x="308" y="465"/>
                </a:cxn>
                <a:cxn ang="0">
                  <a:pos x="608" y="493"/>
                </a:cxn>
                <a:cxn ang="0">
                  <a:pos x="764" y="485"/>
                </a:cxn>
                <a:cxn ang="0">
                  <a:pos x="808" y="469"/>
                </a:cxn>
                <a:cxn ang="0">
                  <a:pos x="844" y="457"/>
                </a:cxn>
                <a:cxn ang="0">
                  <a:pos x="888" y="465"/>
                </a:cxn>
                <a:cxn ang="0">
                  <a:pos x="924" y="489"/>
                </a:cxn>
                <a:cxn ang="0">
                  <a:pos x="1052" y="473"/>
                </a:cxn>
                <a:cxn ang="0">
                  <a:pos x="1100" y="485"/>
                </a:cxn>
                <a:cxn ang="0">
                  <a:pos x="1172" y="477"/>
                </a:cxn>
                <a:cxn ang="0">
                  <a:pos x="1224" y="449"/>
                </a:cxn>
                <a:cxn ang="0">
                  <a:pos x="1300" y="441"/>
                </a:cxn>
                <a:cxn ang="0">
                  <a:pos x="1456" y="445"/>
                </a:cxn>
                <a:cxn ang="0">
                  <a:pos x="1528" y="481"/>
                </a:cxn>
                <a:cxn ang="0">
                  <a:pos x="1552" y="505"/>
                </a:cxn>
                <a:cxn ang="0">
                  <a:pos x="1740" y="549"/>
                </a:cxn>
                <a:cxn ang="0">
                  <a:pos x="1792" y="569"/>
                </a:cxn>
                <a:cxn ang="0">
                  <a:pos x="1888" y="585"/>
                </a:cxn>
                <a:cxn ang="0">
                  <a:pos x="2140" y="545"/>
                </a:cxn>
                <a:cxn ang="0">
                  <a:pos x="2192" y="497"/>
                </a:cxn>
                <a:cxn ang="0">
                  <a:pos x="2248" y="457"/>
                </a:cxn>
                <a:cxn ang="0">
                  <a:pos x="2300" y="397"/>
                </a:cxn>
                <a:cxn ang="0">
                  <a:pos x="2312" y="357"/>
                </a:cxn>
                <a:cxn ang="0">
                  <a:pos x="2288" y="289"/>
                </a:cxn>
                <a:cxn ang="0">
                  <a:pos x="2280" y="253"/>
                </a:cxn>
                <a:cxn ang="0">
                  <a:pos x="2240" y="173"/>
                </a:cxn>
                <a:cxn ang="0">
                  <a:pos x="2224" y="121"/>
                </a:cxn>
                <a:cxn ang="0">
                  <a:pos x="2292" y="17"/>
                </a:cxn>
                <a:cxn ang="0">
                  <a:pos x="2424" y="81"/>
                </a:cxn>
                <a:cxn ang="0">
                  <a:pos x="2460" y="157"/>
                </a:cxn>
                <a:cxn ang="0">
                  <a:pos x="2472" y="161"/>
                </a:cxn>
                <a:cxn ang="0">
                  <a:pos x="2508" y="181"/>
                </a:cxn>
                <a:cxn ang="0">
                  <a:pos x="2580" y="193"/>
                </a:cxn>
                <a:cxn ang="0">
                  <a:pos x="2648" y="241"/>
                </a:cxn>
                <a:cxn ang="0">
                  <a:pos x="2672" y="257"/>
                </a:cxn>
                <a:cxn ang="0">
                  <a:pos x="2736" y="289"/>
                </a:cxn>
                <a:cxn ang="0">
                  <a:pos x="2820" y="305"/>
                </a:cxn>
                <a:cxn ang="0">
                  <a:pos x="2888" y="261"/>
                </a:cxn>
                <a:cxn ang="0">
                  <a:pos x="2932" y="217"/>
                </a:cxn>
                <a:cxn ang="0">
                  <a:pos x="2976" y="185"/>
                </a:cxn>
                <a:cxn ang="0">
                  <a:pos x="3008" y="153"/>
                </a:cxn>
                <a:cxn ang="0">
                  <a:pos x="3096" y="133"/>
                </a:cxn>
                <a:cxn ang="0">
                  <a:pos x="3144" y="101"/>
                </a:cxn>
                <a:cxn ang="0">
                  <a:pos x="3188" y="49"/>
                </a:cxn>
                <a:cxn ang="0">
                  <a:pos x="3236" y="17"/>
                </a:cxn>
                <a:cxn ang="0">
                  <a:pos x="3276" y="1"/>
                </a:cxn>
                <a:cxn ang="0">
                  <a:pos x="3312" y="25"/>
                </a:cxn>
              </a:cxnLst>
              <a:rect l="0" t="0" r="r" b="b"/>
              <a:pathLst>
                <a:path w="3312" h="585">
                  <a:moveTo>
                    <a:pt x="0" y="453"/>
                  </a:moveTo>
                  <a:cubicBezTo>
                    <a:pt x="27" y="456"/>
                    <a:pt x="47" y="461"/>
                    <a:pt x="72" y="469"/>
                  </a:cubicBezTo>
                  <a:cubicBezTo>
                    <a:pt x="80" y="472"/>
                    <a:pt x="88" y="474"/>
                    <a:pt x="96" y="477"/>
                  </a:cubicBezTo>
                  <a:cubicBezTo>
                    <a:pt x="100" y="478"/>
                    <a:pt x="108" y="481"/>
                    <a:pt x="108" y="481"/>
                  </a:cubicBezTo>
                  <a:cubicBezTo>
                    <a:pt x="175" y="477"/>
                    <a:pt x="242" y="472"/>
                    <a:pt x="308" y="465"/>
                  </a:cubicBezTo>
                  <a:cubicBezTo>
                    <a:pt x="410" y="440"/>
                    <a:pt x="508" y="484"/>
                    <a:pt x="608" y="493"/>
                  </a:cubicBezTo>
                  <a:cubicBezTo>
                    <a:pt x="642" y="492"/>
                    <a:pt x="716" y="496"/>
                    <a:pt x="764" y="485"/>
                  </a:cubicBezTo>
                  <a:cubicBezTo>
                    <a:pt x="779" y="482"/>
                    <a:pt x="793" y="473"/>
                    <a:pt x="808" y="469"/>
                  </a:cubicBezTo>
                  <a:cubicBezTo>
                    <a:pt x="820" y="465"/>
                    <a:pt x="844" y="457"/>
                    <a:pt x="844" y="457"/>
                  </a:cubicBezTo>
                  <a:cubicBezTo>
                    <a:pt x="855" y="458"/>
                    <a:pt x="876" y="459"/>
                    <a:pt x="888" y="465"/>
                  </a:cubicBezTo>
                  <a:cubicBezTo>
                    <a:pt x="902" y="472"/>
                    <a:pt x="908" y="484"/>
                    <a:pt x="924" y="489"/>
                  </a:cubicBezTo>
                  <a:cubicBezTo>
                    <a:pt x="970" y="486"/>
                    <a:pt x="1007" y="478"/>
                    <a:pt x="1052" y="473"/>
                  </a:cubicBezTo>
                  <a:cubicBezTo>
                    <a:pt x="1068" y="478"/>
                    <a:pt x="1084" y="482"/>
                    <a:pt x="1100" y="485"/>
                  </a:cubicBezTo>
                  <a:cubicBezTo>
                    <a:pt x="1114" y="484"/>
                    <a:pt x="1152" y="485"/>
                    <a:pt x="1172" y="477"/>
                  </a:cubicBezTo>
                  <a:cubicBezTo>
                    <a:pt x="1187" y="471"/>
                    <a:pt x="1211" y="452"/>
                    <a:pt x="1224" y="449"/>
                  </a:cubicBezTo>
                  <a:cubicBezTo>
                    <a:pt x="1259" y="440"/>
                    <a:pt x="1235" y="445"/>
                    <a:pt x="1300" y="441"/>
                  </a:cubicBezTo>
                  <a:cubicBezTo>
                    <a:pt x="1352" y="442"/>
                    <a:pt x="1404" y="442"/>
                    <a:pt x="1456" y="445"/>
                  </a:cubicBezTo>
                  <a:cubicBezTo>
                    <a:pt x="1478" y="446"/>
                    <a:pt x="1513" y="466"/>
                    <a:pt x="1528" y="481"/>
                  </a:cubicBezTo>
                  <a:cubicBezTo>
                    <a:pt x="1536" y="489"/>
                    <a:pt x="1541" y="501"/>
                    <a:pt x="1552" y="505"/>
                  </a:cubicBezTo>
                  <a:cubicBezTo>
                    <a:pt x="1614" y="526"/>
                    <a:pt x="1674" y="542"/>
                    <a:pt x="1740" y="549"/>
                  </a:cubicBezTo>
                  <a:cubicBezTo>
                    <a:pt x="1759" y="554"/>
                    <a:pt x="1775" y="562"/>
                    <a:pt x="1792" y="569"/>
                  </a:cubicBezTo>
                  <a:cubicBezTo>
                    <a:pt x="1821" y="582"/>
                    <a:pt x="1857" y="582"/>
                    <a:pt x="1888" y="585"/>
                  </a:cubicBezTo>
                  <a:cubicBezTo>
                    <a:pt x="1941" y="583"/>
                    <a:pt x="2085" y="582"/>
                    <a:pt x="2140" y="545"/>
                  </a:cubicBezTo>
                  <a:cubicBezTo>
                    <a:pt x="2151" y="529"/>
                    <a:pt x="2174" y="503"/>
                    <a:pt x="2192" y="497"/>
                  </a:cubicBezTo>
                  <a:cubicBezTo>
                    <a:pt x="2208" y="473"/>
                    <a:pt x="2229" y="474"/>
                    <a:pt x="2248" y="457"/>
                  </a:cubicBezTo>
                  <a:cubicBezTo>
                    <a:pt x="2270" y="437"/>
                    <a:pt x="2284" y="421"/>
                    <a:pt x="2300" y="397"/>
                  </a:cubicBezTo>
                  <a:cubicBezTo>
                    <a:pt x="2312" y="379"/>
                    <a:pt x="2305" y="377"/>
                    <a:pt x="2312" y="357"/>
                  </a:cubicBezTo>
                  <a:cubicBezTo>
                    <a:pt x="2316" y="344"/>
                    <a:pt x="2288" y="289"/>
                    <a:pt x="2288" y="289"/>
                  </a:cubicBezTo>
                  <a:cubicBezTo>
                    <a:pt x="2287" y="260"/>
                    <a:pt x="2285" y="282"/>
                    <a:pt x="2280" y="253"/>
                  </a:cubicBezTo>
                  <a:cubicBezTo>
                    <a:pt x="2278" y="240"/>
                    <a:pt x="2249" y="178"/>
                    <a:pt x="2240" y="173"/>
                  </a:cubicBezTo>
                  <a:cubicBezTo>
                    <a:pt x="2214" y="160"/>
                    <a:pt x="2245" y="142"/>
                    <a:pt x="2224" y="121"/>
                  </a:cubicBezTo>
                  <a:cubicBezTo>
                    <a:pt x="2207" y="69"/>
                    <a:pt x="2244" y="29"/>
                    <a:pt x="2292" y="17"/>
                  </a:cubicBezTo>
                  <a:cubicBezTo>
                    <a:pt x="2358" y="22"/>
                    <a:pt x="2379" y="36"/>
                    <a:pt x="2424" y="81"/>
                  </a:cubicBezTo>
                  <a:cubicBezTo>
                    <a:pt x="2445" y="102"/>
                    <a:pt x="2451" y="130"/>
                    <a:pt x="2460" y="157"/>
                  </a:cubicBezTo>
                  <a:cubicBezTo>
                    <a:pt x="2461" y="161"/>
                    <a:pt x="2468" y="159"/>
                    <a:pt x="2472" y="161"/>
                  </a:cubicBezTo>
                  <a:cubicBezTo>
                    <a:pt x="2513" y="184"/>
                    <a:pt x="2481" y="172"/>
                    <a:pt x="2508" y="181"/>
                  </a:cubicBezTo>
                  <a:cubicBezTo>
                    <a:pt x="2539" y="176"/>
                    <a:pt x="2552" y="184"/>
                    <a:pt x="2580" y="193"/>
                  </a:cubicBezTo>
                  <a:cubicBezTo>
                    <a:pt x="2598" y="219"/>
                    <a:pt x="2619" y="231"/>
                    <a:pt x="2648" y="241"/>
                  </a:cubicBezTo>
                  <a:cubicBezTo>
                    <a:pt x="2657" y="244"/>
                    <a:pt x="2664" y="252"/>
                    <a:pt x="2672" y="257"/>
                  </a:cubicBezTo>
                  <a:cubicBezTo>
                    <a:pt x="2690" y="269"/>
                    <a:pt x="2716" y="281"/>
                    <a:pt x="2736" y="289"/>
                  </a:cubicBezTo>
                  <a:cubicBezTo>
                    <a:pt x="2762" y="300"/>
                    <a:pt x="2793" y="302"/>
                    <a:pt x="2820" y="305"/>
                  </a:cubicBezTo>
                  <a:cubicBezTo>
                    <a:pt x="2851" y="299"/>
                    <a:pt x="2863" y="278"/>
                    <a:pt x="2888" y="261"/>
                  </a:cubicBezTo>
                  <a:cubicBezTo>
                    <a:pt x="2900" y="243"/>
                    <a:pt x="2914" y="229"/>
                    <a:pt x="2932" y="217"/>
                  </a:cubicBezTo>
                  <a:cubicBezTo>
                    <a:pt x="2943" y="200"/>
                    <a:pt x="2957" y="191"/>
                    <a:pt x="2976" y="185"/>
                  </a:cubicBezTo>
                  <a:cubicBezTo>
                    <a:pt x="2986" y="175"/>
                    <a:pt x="2998" y="161"/>
                    <a:pt x="3008" y="153"/>
                  </a:cubicBezTo>
                  <a:cubicBezTo>
                    <a:pt x="3022" y="141"/>
                    <a:pt x="3081" y="135"/>
                    <a:pt x="3096" y="133"/>
                  </a:cubicBezTo>
                  <a:cubicBezTo>
                    <a:pt x="3110" y="128"/>
                    <a:pt x="3135" y="102"/>
                    <a:pt x="3144" y="101"/>
                  </a:cubicBezTo>
                  <a:cubicBezTo>
                    <a:pt x="3189" y="95"/>
                    <a:pt x="3188" y="73"/>
                    <a:pt x="3188" y="49"/>
                  </a:cubicBezTo>
                  <a:cubicBezTo>
                    <a:pt x="3194" y="48"/>
                    <a:pt x="3229" y="21"/>
                    <a:pt x="3236" y="17"/>
                  </a:cubicBezTo>
                  <a:cubicBezTo>
                    <a:pt x="3244" y="12"/>
                    <a:pt x="3267" y="4"/>
                    <a:pt x="3276" y="1"/>
                  </a:cubicBezTo>
                  <a:cubicBezTo>
                    <a:pt x="3280" y="0"/>
                    <a:pt x="3312" y="25"/>
                    <a:pt x="3312" y="25"/>
                  </a:cubicBezTo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536" y="2352"/>
              <a:ext cx="852" cy="824"/>
            </a:xfrm>
            <a:custGeom>
              <a:avLst/>
              <a:gdLst/>
              <a:ahLst/>
              <a:cxnLst>
                <a:cxn ang="0">
                  <a:pos x="852" y="248"/>
                </a:cxn>
                <a:cxn ang="0">
                  <a:pos x="828" y="288"/>
                </a:cxn>
                <a:cxn ang="0">
                  <a:pos x="780" y="360"/>
                </a:cxn>
                <a:cxn ang="0">
                  <a:pos x="724" y="408"/>
                </a:cxn>
                <a:cxn ang="0">
                  <a:pos x="672" y="464"/>
                </a:cxn>
                <a:cxn ang="0">
                  <a:pos x="596" y="556"/>
                </a:cxn>
                <a:cxn ang="0">
                  <a:pos x="548" y="608"/>
                </a:cxn>
                <a:cxn ang="0">
                  <a:pos x="512" y="720"/>
                </a:cxn>
                <a:cxn ang="0">
                  <a:pos x="460" y="804"/>
                </a:cxn>
                <a:cxn ang="0">
                  <a:pos x="424" y="824"/>
                </a:cxn>
                <a:cxn ang="0">
                  <a:pos x="224" y="592"/>
                </a:cxn>
                <a:cxn ang="0">
                  <a:pos x="168" y="484"/>
                </a:cxn>
                <a:cxn ang="0">
                  <a:pos x="128" y="324"/>
                </a:cxn>
                <a:cxn ang="0">
                  <a:pos x="80" y="184"/>
                </a:cxn>
                <a:cxn ang="0">
                  <a:pos x="56" y="40"/>
                </a:cxn>
                <a:cxn ang="0">
                  <a:pos x="24" y="8"/>
                </a:cxn>
                <a:cxn ang="0">
                  <a:pos x="0" y="0"/>
                </a:cxn>
              </a:cxnLst>
              <a:rect l="0" t="0" r="r" b="b"/>
              <a:pathLst>
                <a:path w="852" h="824">
                  <a:moveTo>
                    <a:pt x="852" y="248"/>
                  </a:moveTo>
                  <a:cubicBezTo>
                    <a:pt x="847" y="267"/>
                    <a:pt x="842" y="274"/>
                    <a:pt x="828" y="288"/>
                  </a:cubicBezTo>
                  <a:cubicBezTo>
                    <a:pt x="821" y="309"/>
                    <a:pt x="799" y="347"/>
                    <a:pt x="780" y="360"/>
                  </a:cubicBezTo>
                  <a:cubicBezTo>
                    <a:pt x="767" y="380"/>
                    <a:pt x="742" y="393"/>
                    <a:pt x="724" y="408"/>
                  </a:cubicBezTo>
                  <a:cubicBezTo>
                    <a:pt x="704" y="425"/>
                    <a:pt x="694" y="450"/>
                    <a:pt x="672" y="464"/>
                  </a:cubicBezTo>
                  <a:cubicBezTo>
                    <a:pt x="649" y="498"/>
                    <a:pt x="625" y="527"/>
                    <a:pt x="596" y="556"/>
                  </a:cubicBezTo>
                  <a:cubicBezTo>
                    <a:pt x="580" y="572"/>
                    <a:pt x="559" y="587"/>
                    <a:pt x="548" y="608"/>
                  </a:cubicBezTo>
                  <a:cubicBezTo>
                    <a:pt x="530" y="644"/>
                    <a:pt x="529" y="686"/>
                    <a:pt x="512" y="720"/>
                  </a:cubicBezTo>
                  <a:cubicBezTo>
                    <a:pt x="499" y="747"/>
                    <a:pt x="479" y="781"/>
                    <a:pt x="460" y="804"/>
                  </a:cubicBezTo>
                  <a:cubicBezTo>
                    <a:pt x="451" y="815"/>
                    <a:pt x="424" y="824"/>
                    <a:pt x="424" y="824"/>
                  </a:cubicBezTo>
                  <a:cubicBezTo>
                    <a:pt x="305" y="807"/>
                    <a:pt x="286" y="674"/>
                    <a:pt x="224" y="592"/>
                  </a:cubicBezTo>
                  <a:cubicBezTo>
                    <a:pt x="212" y="555"/>
                    <a:pt x="184" y="520"/>
                    <a:pt x="168" y="484"/>
                  </a:cubicBezTo>
                  <a:cubicBezTo>
                    <a:pt x="146" y="434"/>
                    <a:pt x="141" y="376"/>
                    <a:pt x="128" y="324"/>
                  </a:cubicBezTo>
                  <a:cubicBezTo>
                    <a:pt x="116" y="276"/>
                    <a:pt x="92" y="232"/>
                    <a:pt x="80" y="184"/>
                  </a:cubicBezTo>
                  <a:cubicBezTo>
                    <a:pt x="77" y="138"/>
                    <a:pt x="75" y="84"/>
                    <a:pt x="56" y="40"/>
                  </a:cubicBezTo>
                  <a:cubicBezTo>
                    <a:pt x="51" y="27"/>
                    <a:pt x="37" y="14"/>
                    <a:pt x="24" y="8"/>
                  </a:cubicBezTo>
                  <a:cubicBezTo>
                    <a:pt x="16" y="5"/>
                    <a:pt x="0" y="0"/>
                    <a:pt x="0" y="0"/>
                  </a:cubicBezTo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1183933" y="4790700"/>
            <a:ext cx="1571636" cy="36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2000" b="1" dirty="0" err="1" smtClean="0">
                <a:latin typeface="Arial" pitchFamily="34" charset="0"/>
                <a:cs typeface="Arial" pitchFamily="34" charset="0"/>
              </a:rPr>
              <a:t>Pre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-Nappe</a:t>
            </a:r>
            <a:endParaRPr lang="en-GB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142976" y="5371943"/>
            <a:ext cx="73479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Post-</a:t>
            </a:r>
            <a:r>
              <a:rPr lang="en-US" b="1" dirty="0" err="1" smtClean="0">
                <a:solidFill>
                  <a:srgbClr val="002060"/>
                </a:solidFill>
              </a:rPr>
              <a:t>Nappe</a:t>
            </a:r>
            <a:r>
              <a:rPr lang="en-US" b="1" dirty="0" smtClean="0">
                <a:solidFill>
                  <a:srgbClr val="002060"/>
                </a:solidFill>
              </a:rPr>
              <a:t>: Tertiary </a:t>
            </a:r>
            <a:r>
              <a:rPr lang="en-US" b="1" dirty="0" err="1" smtClean="0">
                <a:solidFill>
                  <a:srgbClr val="002060"/>
                </a:solidFill>
              </a:rPr>
              <a:t>turbiditic</a:t>
            </a:r>
            <a:r>
              <a:rPr lang="en-US" b="1" dirty="0" smtClean="0">
                <a:solidFill>
                  <a:srgbClr val="002060"/>
                </a:solidFill>
              </a:rPr>
              <a:t> sandstones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	      Stratigraphic and structural traps (Bright spots)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Pre-</a:t>
            </a:r>
            <a:r>
              <a:rPr lang="en-US" b="1" dirty="0" err="1" smtClean="0">
                <a:solidFill>
                  <a:srgbClr val="002060"/>
                </a:solidFill>
              </a:rPr>
              <a:t>Nappe</a:t>
            </a:r>
            <a:r>
              <a:rPr lang="en-US" b="1" dirty="0" smtClean="0">
                <a:solidFill>
                  <a:srgbClr val="002060"/>
                </a:solidFill>
              </a:rPr>
              <a:t>: Tertiary sandstones and Cretaceous carbonates and sandstones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	     Structural traps (Alpine tectonic event)  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1715050"/>
            <a:ext cx="9144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0070C0"/>
                </a:solidFill>
                <a:latin typeface="Trebuchet MS" pitchFamily="34" charset="0"/>
                <a:cs typeface="Arial" pitchFamily="34" charset="0"/>
              </a:rPr>
              <a:t>Presentation Summary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 smtClean="0">
              <a:solidFill>
                <a:srgbClr val="0070C0"/>
              </a:solidFill>
              <a:latin typeface="Trebuchet MS" pitchFamily="34" charset="0"/>
              <a:cs typeface="Arial" pitchFamily="34" charset="0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Trebuchet MS" pitchFamily="34" charset="0"/>
                <a:cs typeface="Arial" pitchFamily="34" charset="0"/>
              </a:rPr>
              <a:t>Introduction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Trebuchet MS" pitchFamily="34" charset="0"/>
                <a:cs typeface="Arial" pitchFamily="34" charset="0"/>
              </a:rPr>
              <a:t>Geological framework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Trebuchet MS" pitchFamily="34" charset="0"/>
                <a:cs typeface="Arial" pitchFamily="34" charset="0"/>
              </a:rPr>
              <a:t>Petroleum systems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Trebuchet MS" pitchFamily="34" charset="0"/>
                <a:cs typeface="Arial" pitchFamily="34" charset="0"/>
              </a:rPr>
              <a:t>Examples of play concepts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Trebuchet MS" pitchFamily="34" charset="0"/>
                <a:cs typeface="Arial" pitchFamily="34" charset="0"/>
              </a:rPr>
              <a:t>Conclusions</a:t>
            </a:r>
            <a:endParaRPr lang="en-US" sz="2800" b="1" dirty="0">
              <a:solidFill>
                <a:srgbClr val="0070C0"/>
              </a:solidFill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1680" y="0"/>
            <a:ext cx="5544616" cy="15567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98425" y="109538"/>
            <a:ext cx="4057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solidFill>
                  <a:schemeClr val="bg1">
                    <a:lumMod val="65000"/>
                  </a:schemeClr>
                </a:solidFill>
                <a:latin typeface="Trebuchet MS" pitchFamily="34" charset="0"/>
                <a:cs typeface="Arial" pitchFamily="34" charset="0"/>
              </a:rPr>
              <a:t>Atlantic Offshore 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142844" y="714356"/>
            <a:ext cx="3786214" cy="1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355" y="856080"/>
            <a:ext cx="6769290" cy="593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oneTexte 10"/>
          <p:cNvSpPr txBox="1"/>
          <p:nvPr/>
        </p:nvSpPr>
        <p:spPr>
          <a:xfrm>
            <a:off x="4929190" y="3575827"/>
            <a:ext cx="4000528" cy="28931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 smtClean="0">
                <a:solidFill>
                  <a:srgbClr val="002060"/>
                </a:solidFill>
              </a:rPr>
              <a:t>PRE-RIFT AND SYN-RIFT PROVINCE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Pre-Rift Sequence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 Paleozoic Sandstones and Carbonates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Silurian-Devonian Source Rocks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 Structural &amp; Stratigraphic traps</a:t>
            </a:r>
          </a:p>
          <a:p>
            <a:pPr>
              <a:buFont typeface="Wingdings" pitchFamily="2" charset="2"/>
              <a:buChar char="v"/>
            </a:pP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Syn</a:t>
            </a:r>
            <a:r>
              <a:rPr lang="en-US" sz="1600" b="1" dirty="0" smtClean="0">
                <a:solidFill>
                  <a:srgbClr val="002060"/>
                </a:solidFill>
              </a:rPr>
              <a:t>-Rift Sequence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 Triassic &amp; Lower </a:t>
            </a:r>
            <a:r>
              <a:rPr lang="en-US" sz="1600" b="1" dirty="0" err="1" smtClean="0">
                <a:solidFill>
                  <a:srgbClr val="002060"/>
                </a:solidFill>
              </a:rPr>
              <a:t>Lias</a:t>
            </a:r>
            <a:r>
              <a:rPr lang="en-US" sz="1600" b="1" dirty="0" smtClean="0">
                <a:solidFill>
                  <a:srgbClr val="002060"/>
                </a:solidFill>
              </a:rPr>
              <a:t> Sandstones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 Oil and gas (</a:t>
            </a:r>
            <a:r>
              <a:rPr lang="en-US" sz="1600" b="1" dirty="0" err="1" smtClean="0">
                <a:solidFill>
                  <a:srgbClr val="002060"/>
                </a:solidFill>
              </a:rPr>
              <a:t>Meskala</a:t>
            </a:r>
            <a:r>
              <a:rPr lang="en-US" sz="1600" b="1" dirty="0" smtClean="0">
                <a:solidFill>
                  <a:srgbClr val="002060"/>
                </a:solidFill>
              </a:rPr>
              <a:t> field)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Fault tilted blocs 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 Silurian-Devonian Source Rocks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 l="3847" t="15074" r="6757" b="1730"/>
          <a:stretch>
            <a:fillRect/>
          </a:stretch>
        </p:blipFill>
        <p:spPr bwMode="auto">
          <a:xfrm>
            <a:off x="731838" y="857232"/>
            <a:ext cx="7924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30238" y="1268413"/>
            <a:ext cx="914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NW</a:t>
            </a:r>
            <a:endParaRPr lang="en-GB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148638" y="1257300"/>
            <a:ext cx="792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SE</a:t>
            </a:r>
            <a:endParaRPr lang="en-GB"/>
          </a:p>
        </p:txBody>
      </p:sp>
      <p:pic>
        <p:nvPicPr>
          <p:cNvPr id="4" name="Picture 7" descr="Casablanca maps based on reprocessed da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458" y="3786190"/>
            <a:ext cx="3054096" cy="286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357554" y="4286256"/>
            <a:ext cx="5286412" cy="1695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</a:pPr>
            <a:r>
              <a:rPr lang="en-US" b="1" u="sng" dirty="0" smtClean="0">
                <a:solidFill>
                  <a:srgbClr val="002060"/>
                </a:solidFill>
              </a:rPr>
              <a:t>PALEOZOIC PLAY</a:t>
            </a:r>
          </a:p>
          <a:p>
            <a:pPr lvl="1"/>
            <a:endParaRPr lang="en-US" sz="2000" b="1" dirty="0" smtClean="0"/>
          </a:p>
          <a:p>
            <a:pPr lvl="1"/>
            <a:r>
              <a:rPr lang="en-US" sz="1600" b="1" dirty="0" smtClean="0">
                <a:solidFill>
                  <a:srgbClr val="002060"/>
                </a:solidFill>
              </a:rPr>
              <a:t>Structural Traps (170-310 km</a:t>
            </a:r>
            <a:r>
              <a:rPr lang="en-US" sz="1600" b="1" baseline="30000" dirty="0" smtClean="0">
                <a:solidFill>
                  <a:srgbClr val="002060"/>
                </a:solidFill>
              </a:rPr>
              <a:t>2</a:t>
            </a:r>
            <a:r>
              <a:rPr lang="en-US" sz="1600" b="1" dirty="0" smtClean="0">
                <a:solidFill>
                  <a:srgbClr val="002060"/>
                </a:solidFill>
              </a:rPr>
              <a:t>)</a:t>
            </a:r>
          </a:p>
          <a:p>
            <a:pPr lvl="1"/>
            <a:r>
              <a:rPr lang="en-US" sz="1600" b="1" dirty="0" smtClean="0">
                <a:solidFill>
                  <a:srgbClr val="002060"/>
                </a:solidFill>
              </a:rPr>
              <a:t>Reservoir: </a:t>
            </a:r>
            <a:r>
              <a:rPr lang="en-US" sz="1600" b="1" dirty="0" err="1" smtClean="0">
                <a:solidFill>
                  <a:srgbClr val="002060"/>
                </a:solidFill>
              </a:rPr>
              <a:t>Cambro</a:t>
            </a:r>
            <a:r>
              <a:rPr lang="en-US" sz="1600" b="1" dirty="0" smtClean="0">
                <a:solidFill>
                  <a:srgbClr val="002060"/>
                </a:solidFill>
              </a:rPr>
              <a:t>-Ordovician </a:t>
            </a:r>
            <a:r>
              <a:rPr lang="en-US" sz="1600" b="1" dirty="0" err="1" smtClean="0">
                <a:solidFill>
                  <a:srgbClr val="002060"/>
                </a:solidFill>
              </a:rPr>
              <a:t>Quartzitic</a:t>
            </a:r>
            <a:r>
              <a:rPr lang="en-US" sz="1600" b="1" dirty="0" smtClean="0">
                <a:solidFill>
                  <a:srgbClr val="002060"/>
                </a:solidFill>
              </a:rPr>
              <a:t> sandstones</a:t>
            </a:r>
          </a:p>
          <a:p>
            <a:pPr lvl="1"/>
            <a:r>
              <a:rPr lang="en-US" sz="1600" b="1" dirty="0" smtClean="0">
                <a:solidFill>
                  <a:srgbClr val="002060"/>
                </a:solidFill>
              </a:rPr>
              <a:t>Source rocks: Silurian-Lower Devonian</a:t>
            </a:r>
          </a:p>
          <a:p>
            <a:pPr lvl="1"/>
            <a:r>
              <a:rPr lang="en-US" sz="1600" b="1" dirty="0" smtClean="0">
                <a:solidFill>
                  <a:srgbClr val="002060"/>
                </a:solidFill>
              </a:rPr>
              <a:t>Seal: Triassic salt and Jurassic anhydrite</a:t>
            </a:r>
            <a:r>
              <a:rPr lang="en-US" sz="2000" b="1" dirty="0" smtClean="0"/>
              <a:t>	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8425" y="109538"/>
            <a:ext cx="4057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solidFill>
                  <a:schemeClr val="bg1">
                    <a:lumMod val="65000"/>
                  </a:schemeClr>
                </a:solidFill>
                <a:latin typeface="Trebuchet MS" pitchFamily="34" charset="0"/>
                <a:cs typeface="Arial" pitchFamily="34" charset="0"/>
              </a:rPr>
              <a:t>Atlantic Offshore 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142844" y="714356"/>
            <a:ext cx="3786214" cy="1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98425" y="109538"/>
            <a:ext cx="4057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solidFill>
                  <a:schemeClr val="bg1">
                    <a:lumMod val="65000"/>
                  </a:schemeClr>
                </a:solidFill>
                <a:latin typeface="Trebuchet MS" pitchFamily="34" charset="0"/>
                <a:cs typeface="Arial" pitchFamily="34" charset="0"/>
              </a:rPr>
              <a:t>Atlantic Offshore 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142844" y="714356"/>
            <a:ext cx="3786214" cy="1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841136"/>
            <a:ext cx="6769290" cy="593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4786346" y="3154823"/>
            <a:ext cx="4214810" cy="36317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 smtClean="0">
                <a:solidFill>
                  <a:srgbClr val="002060"/>
                </a:solidFill>
              </a:rPr>
              <a:t>SALT PROVINCE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Supra-Salt Sequence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 Jurassic, Cretaceous and Tertiary </a:t>
            </a:r>
          </a:p>
          <a:p>
            <a:pPr lvl="1"/>
            <a:r>
              <a:rPr lang="en-US" sz="1600" b="1" dirty="0" smtClean="0">
                <a:solidFill>
                  <a:srgbClr val="002060"/>
                </a:solidFill>
              </a:rPr>
              <a:t>   </a:t>
            </a:r>
            <a:r>
              <a:rPr lang="en-US" sz="1600" b="1" dirty="0" err="1" smtClean="0">
                <a:solidFill>
                  <a:srgbClr val="002060"/>
                </a:solidFill>
              </a:rPr>
              <a:t>Turbiditic</a:t>
            </a:r>
            <a:r>
              <a:rPr lang="en-US" sz="1600" b="1" dirty="0" smtClean="0">
                <a:solidFill>
                  <a:srgbClr val="002060"/>
                </a:solidFill>
              </a:rPr>
              <a:t> sandstones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 Oil &amp; gas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 Salt induced Structural &amp; Stratigraphic   </a:t>
            </a:r>
          </a:p>
          <a:p>
            <a:pPr lvl="1"/>
            <a:r>
              <a:rPr lang="en-US" sz="1600" b="1" dirty="0" smtClean="0">
                <a:solidFill>
                  <a:srgbClr val="002060"/>
                </a:solidFill>
              </a:rPr>
              <a:t>   traps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 Resources: 11 MMBO to 1 140 MMBO</a:t>
            </a:r>
          </a:p>
          <a:p>
            <a:pPr>
              <a:buFont typeface="Wingdings" pitchFamily="2" charset="2"/>
              <a:buChar char="v"/>
            </a:pPr>
            <a:r>
              <a:rPr lang="en-US" sz="1600" b="1" dirty="0" smtClean="0">
                <a:solidFill>
                  <a:srgbClr val="002060"/>
                </a:solidFill>
              </a:rPr>
              <a:t> Sub-Salt Sequence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 Jurassic and Cretaceous </a:t>
            </a:r>
            <a:r>
              <a:rPr lang="en-US" sz="1600" b="1" dirty="0" err="1" smtClean="0">
                <a:solidFill>
                  <a:srgbClr val="002060"/>
                </a:solidFill>
              </a:rPr>
              <a:t>turbiditic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</a:p>
          <a:p>
            <a:pPr lvl="1"/>
            <a:r>
              <a:rPr lang="en-US" sz="1600" b="1" dirty="0" smtClean="0">
                <a:solidFill>
                  <a:srgbClr val="002060"/>
                </a:solidFill>
              </a:rPr>
              <a:t>   sandstones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 Structural traps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 Oil and gas</a:t>
            </a:r>
            <a:endParaRPr lang="en-US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e 27"/>
          <p:cNvGrpSpPr/>
          <p:nvPr/>
        </p:nvGrpSpPr>
        <p:grpSpPr>
          <a:xfrm>
            <a:off x="98425" y="109538"/>
            <a:ext cx="4057650" cy="646112"/>
            <a:chOff x="98425" y="109538"/>
            <a:chExt cx="4057650" cy="646112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auto">
            <a:xfrm>
              <a:off x="98425" y="109538"/>
              <a:ext cx="405765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600" b="1" dirty="0">
                  <a:solidFill>
                    <a:schemeClr val="bg1">
                      <a:lumMod val="65000"/>
                    </a:schemeClr>
                  </a:solidFill>
                  <a:latin typeface="Trebuchet MS" pitchFamily="34" charset="0"/>
                  <a:cs typeface="Arial" pitchFamily="34" charset="0"/>
                </a:rPr>
                <a:t>Atlantic Offshore </a:t>
              </a:r>
            </a:p>
          </p:txBody>
        </p:sp>
        <p:cxnSp>
          <p:nvCxnSpPr>
            <p:cNvPr id="3" name="Connecteur droit 2"/>
            <p:cNvCxnSpPr/>
            <p:nvPr/>
          </p:nvCxnSpPr>
          <p:spPr>
            <a:xfrm>
              <a:off x="142844" y="714356"/>
              <a:ext cx="3786214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1406" y="4929198"/>
            <a:ext cx="750099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US" b="1" dirty="0" smtClean="0">
                <a:latin typeface="Trebuchet MS" pitchFamily="34" charset="0"/>
              </a:rPr>
              <a:t>SD: Salt </a:t>
            </a:r>
            <a:r>
              <a:rPr lang="en-US" b="1" dirty="0" err="1" smtClean="0">
                <a:latin typeface="Trebuchet MS" pitchFamily="34" charset="0"/>
              </a:rPr>
              <a:t>Diapir</a:t>
            </a:r>
            <a:r>
              <a:rPr lang="en-US" b="1" dirty="0" smtClean="0">
                <a:latin typeface="Trebuchet MS" pitchFamily="34" charset="0"/>
              </a:rPr>
              <a:t> play (entirely covered by 2D)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US" b="1" dirty="0" smtClean="0">
                <a:latin typeface="Trebuchet MS" pitchFamily="34" charset="0"/>
              </a:rPr>
              <a:t>SS: </a:t>
            </a:r>
            <a:r>
              <a:rPr lang="en-US" b="1" dirty="0" err="1" smtClean="0">
                <a:latin typeface="Trebuchet MS" pitchFamily="34" charset="0"/>
              </a:rPr>
              <a:t>SubSalt</a:t>
            </a:r>
            <a:r>
              <a:rPr lang="en-US" b="1" dirty="0" smtClean="0">
                <a:latin typeface="Trebuchet MS" pitchFamily="34" charset="0"/>
              </a:rPr>
              <a:t> plays (entirely covered by2D)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US" b="1" dirty="0" smtClean="0">
                <a:latin typeface="Trebuchet MS" pitchFamily="34" charset="0"/>
              </a:rPr>
              <a:t>TT: Toe Thrust Play (entirely covered by3D)</a:t>
            </a:r>
            <a:endParaRPr lang="en-US" b="1" dirty="0">
              <a:latin typeface="Trebuchet MS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US" b="1" dirty="0" smtClean="0">
                <a:latin typeface="Trebuchet MS" pitchFamily="34" charset="0"/>
              </a:rPr>
              <a:t>Tertiary </a:t>
            </a:r>
            <a:r>
              <a:rPr lang="en-US" b="1" dirty="0">
                <a:latin typeface="Trebuchet MS" pitchFamily="34" charset="0"/>
              </a:rPr>
              <a:t>stratigraphic plays </a:t>
            </a:r>
            <a:r>
              <a:rPr lang="en-US" b="1" dirty="0" smtClean="0">
                <a:latin typeface="Trebuchet MS" pitchFamily="34" charset="0"/>
              </a:rPr>
              <a:t>(entirely covered by3D)</a:t>
            </a:r>
            <a:endParaRPr lang="en-US" b="1" dirty="0">
              <a:latin typeface="Trebuchet MS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US" b="1" dirty="0" smtClean="0">
                <a:latin typeface="Trebuchet MS" pitchFamily="34" charset="0"/>
              </a:rPr>
              <a:t>Jurassic and Neocomian </a:t>
            </a:r>
            <a:r>
              <a:rPr lang="en-US" b="1" dirty="0">
                <a:latin typeface="Trebuchet MS" pitchFamily="34" charset="0"/>
              </a:rPr>
              <a:t>basin floor </a:t>
            </a:r>
            <a:r>
              <a:rPr lang="en-US" b="1" dirty="0" smtClean="0">
                <a:latin typeface="Trebuchet MS" pitchFamily="34" charset="0"/>
              </a:rPr>
              <a:t>fan (entirely covered by3D)</a:t>
            </a:r>
            <a:endParaRPr lang="en-US" b="1" dirty="0">
              <a:latin typeface="Trebuchet MS" pitchFamily="34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2096540" y="785794"/>
            <a:ext cx="49441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rebuchet MS" pitchFamily="34" charset="0"/>
              </a:rPr>
              <a:t>Salt Province Play Concept Types</a:t>
            </a:r>
            <a:endParaRPr lang="fr-FR" sz="2400" b="1" dirty="0">
              <a:solidFill>
                <a:srgbClr val="0070C0"/>
              </a:solidFill>
              <a:latin typeface="Trebuchet MS" pitchFamily="34" charset="0"/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207472" y="1261576"/>
            <a:ext cx="8777083" cy="3820381"/>
            <a:chOff x="207472" y="1202280"/>
            <a:chExt cx="8777083" cy="3820381"/>
          </a:xfrm>
        </p:grpSpPr>
        <p:grpSp>
          <p:nvGrpSpPr>
            <p:cNvPr id="27" name="Groupe 26"/>
            <p:cNvGrpSpPr/>
            <p:nvPr/>
          </p:nvGrpSpPr>
          <p:grpSpPr>
            <a:xfrm>
              <a:off x="207472" y="1238851"/>
              <a:ext cx="8777083" cy="3783810"/>
              <a:chOff x="207472" y="1238851"/>
              <a:chExt cx="8777083" cy="3783810"/>
            </a:xfrm>
          </p:grpSpPr>
          <p:grpSp>
            <p:nvGrpSpPr>
              <p:cNvPr id="8" name="Groupe 7"/>
              <p:cNvGrpSpPr/>
              <p:nvPr/>
            </p:nvGrpSpPr>
            <p:grpSpPr>
              <a:xfrm>
                <a:off x="207472" y="1238851"/>
                <a:ext cx="8722246" cy="3483362"/>
                <a:chOff x="281782" y="1482725"/>
                <a:chExt cx="7500937" cy="2995613"/>
              </a:xfrm>
            </p:grpSpPr>
            <p:pic>
              <p:nvPicPr>
                <p:cNvPr id="4" name="Picture 23" descr="Fig03_play_types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81782" y="1482725"/>
                  <a:ext cx="7500937" cy="2995613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7" name="Rectangle 6"/>
                <p:cNvSpPr/>
                <p:nvPr/>
              </p:nvSpPr>
              <p:spPr>
                <a:xfrm>
                  <a:off x="2143108" y="1500174"/>
                  <a:ext cx="3793668" cy="17850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ZoneTexte 9"/>
              <p:cNvSpPr txBox="1"/>
              <p:nvPr/>
            </p:nvSpPr>
            <p:spPr>
              <a:xfrm>
                <a:off x="7929586" y="4714884"/>
                <a:ext cx="10549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After </a:t>
                </a:r>
                <a:r>
                  <a:rPr lang="en-US" sz="1400" b="1" dirty="0" err="1" smtClean="0"/>
                  <a:t>Vanco</a:t>
                </a:r>
                <a:endParaRPr lang="en-US" sz="1400" b="1" dirty="0"/>
              </a:p>
            </p:txBody>
          </p:sp>
        </p:grpSp>
        <p:grpSp>
          <p:nvGrpSpPr>
            <p:cNvPr id="24" name="Groupe 23"/>
            <p:cNvGrpSpPr/>
            <p:nvPr/>
          </p:nvGrpSpPr>
          <p:grpSpPr>
            <a:xfrm>
              <a:off x="2500298" y="1202280"/>
              <a:ext cx="857256" cy="369332"/>
              <a:chOff x="2500298" y="1428736"/>
              <a:chExt cx="857256" cy="369332"/>
            </a:xfrm>
          </p:grpSpPr>
          <p:sp>
            <p:nvSpPr>
              <p:cNvPr id="15" name="Double flèche horizontale 14"/>
              <p:cNvSpPr/>
              <p:nvPr/>
            </p:nvSpPr>
            <p:spPr>
              <a:xfrm>
                <a:off x="2500298" y="1511374"/>
                <a:ext cx="857256" cy="204056"/>
              </a:xfrm>
              <a:prstGeom prst="left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ZoneTexte 10"/>
              <p:cNvSpPr txBox="1"/>
              <p:nvPr/>
            </p:nvSpPr>
            <p:spPr>
              <a:xfrm>
                <a:off x="2722812" y="1428736"/>
                <a:ext cx="412229" cy="369332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2060"/>
                    </a:solidFill>
                  </a:rPr>
                  <a:t>TT</a:t>
                </a:r>
                <a:endParaRPr lang="en-US" b="1" dirty="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26" name="Groupe 25"/>
            <p:cNvGrpSpPr/>
            <p:nvPr/>
          </p:nvGrpSpPr>
          <p:grpSpPr>
            <a:xfrm>
              <a:off x="7143768" y="1202280"/>
              <a:ext cx="857256" cy="369332"/>
              <a:chOff x="7143768" y="1357298"/>
              <a:chExt cx="857256" cy="369332"/>
            </a:xfrm>
          </p:grpSpPr>
          <p:sp>
            <p:nvSpPr>
              <p:cNvPr id="16" name="Double flèche horizontale 15"/>
              <p:cNvSpPr/>
              <p:nvPr/>
            </p:nvSpPr>
            <p:spPr>
              <a:xfrm>
                <a:off x="7143768" y="1439936"/>
                <a:ext cx="857256" cy="204056"/>
              </a:xfrm>
              <a:prstGeom prst="left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ZoneTexte 11"/>
              <p:cNvSpPr txBox="1"/>
              <p:nvPr/>
            </p:nvSpPr>
            <p:spPr>
              <a:xfrm>
                <a:off x="7352624" y="1357298"/>
                <a:ext cx="439544" cy="369332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2060"/>
                    </a:solidFill>
                  </a:rPr>
                  <a:t>SD</a:t>
                </a:r>
                <a:endParaRPr lang="en-US" b="1" dirty="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25" name="Groupe 24"/>
            <p:cNvGrpSpPr/>
            <p:nvPr/>
          </p:nvGrpSpPr>
          <p:grpSpPr>
            <a:xfrm>
              <a:off x="3357554" y="1202280"/>
              <a:ext cx="3429024" cy="369332"/>
              <a:chOff x="3357554" y="1357298"/>
              <a:chExt cx="3429024" cy="369332"/>
            </a:xfrm>
          </p:grpSpPr>
          <p:sp>
            <p:nvSpPr>
              <p:cNvPr id="18" name="Double flèche horizontale 17"/>
              <p:cNvSpPr/>
              <p:nvPr/>
            </p:nvSpPr>
            <p:spPr>
              <a:xfrm>
                <a:off x="3357554" y="1434807"/>
                <a:ext cx="3429024" cy="214314"/>
              </a:xfrm>
              <a:prstGeom prst="left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ZoneTexte 12"/>
              <p:cNvSpPr txBox="1"/>
              <p:nvPr/>
            </p:nvSpPr>
            <p:spPr>
              <a:xfrm>
                <a:off x="4870729" y="1357298"/>
                <a:ext cx="402674" cy="369332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2060"/>
                    </a:solidFill>
                  </a:rPr>
                  <a:t>SS</a:t>
                </a:r>
                <a:endParaRPr lang="en-US" b="1" dirty="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23" name="Groupe 22"/>
            <p:cNvGrpSpPr/>
            <p:nvPr/>
          </p:nvGrpSpPr>
          <p:grpSpPr>
            <a:xfrm>
              <a:off x="1643042" y="1202280"/>
              <a:ext cx="857256" cy="369332"/>
              <a:chOff x="1643042" y="1428736"/>
              <a:chExt cx="857256" cy="369332"/>
            </a:xfrm>
          </p:grpSpPr>
          <p:sp>
            <p:nvSpPr>
              <p:cNvPr id="19" name="Double flèche horizontale 18"/>
              <p:cNvSpPr/>
              <p:nvPr/>
            </p:nvSpPr>
            <p:spPr>
              <a:xfrm>
                <a:off x="1643042" y="1511374"/>
                <a:ext cx="857256" cy="204056"/>
              </a:xfrm>
              <a:prstGeom prst="left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1922430" y="1428736"/>
                <a:ext cx="298480" cy="369332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2060"/>
                    </a:solidFill>
                  </a:rPr>
                  <a:t>T</a:t>
                </a:r>
                <a:endParaRPr lang="en-US" b="1" dirty="0">
                  <a:solidFill>
                    <a:srgbClr val="002060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/>
          <p:cNvGrpSpPr/>
          <p:nvPr/>
        </p:nvGrpSpPr>
        <p:grpSpPr>
          <a:xfrm>
            <a:off x="98425" y="109538"/>
            <a:ext cx="4057650" cy="646112"/>
            <a:chOff x="98425" y="109538"/>
            <a:chExt cx="4057650" cy="646112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auto">
            <a:xfrm>
              <a:off x="98425" y="109538"/>
              <a:ext cx="405765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600" b="1" dirty="0">
                  <a:solidFill>
                    <a:schemeClr val="bg1">
                      <a:lumMod val="65000"/>
                    </a:schemeClr>
                  </a:solidFill>
                  <a:latin typeface="Trebuchet MS" pitchFamily="34" charset="0"/>
                  <a:cs typeface="Arial" pitchFamily="34" charset="0"/>
                </a:rPr>
                <a:t>Atlantic Offshore </a:t>
              </a:r>
            </a:p>
          </p:txBody>
        </p:sp>
        <p:cxnSp>
          <p:nvCxnSpPr>
            <p:cNvPr id="3" name="Connecteur droit 2"/>
            <p:cNvCxnSpPr/>
            <p:nvPr/>
          </p:nvCxnSpPr>
          <p:spPr>
            <a:xfrm>
              <a:off x="142844" y="714356"/>
              <a:ext cx="3786214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4" descr="invers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3857628"/>
            <a:ext cx="3520472" cy="273694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1112940" y="6143644"/>
            <a:ext cx="2673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3 D view Amplitude extraction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 sandstones distribution 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786181" y="4000504"/>
            <a:ext cx="52621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C00000"/>
              </a:buClr>
              <a:buSzPct val="150000"/>
            </a:pPr>
            <a:r>
              <a:rPr lang="en-US" b="1" u="sng" dirty="0" smtClean="0">
                <a:solidFill>
                  <a:srgbClr val="002060"/>
                </a:solidFill>
                <a:latin typeface="Trebuchet MS" pitchFamily="34" charset="0"/>
              </a:rPr>
              <a:t>Prospect Characteristics</a:t>
            </a:r>
          </a:p>
          <a:p>
            <a:pPr algn="ctr">
              <a:buClr>
                <a:srgbClr val="C00000"/>
              </a:buClr>
              <a:buSzPct val="150000"/>
            </a:pPr>
            <a:endParaRPr lang="en-US" dirty="0" smtClean="0">
              <a:solidFill>
                <a:srgbClr val="010199"/>
              </a:solidFill>
              <a:latin typeface="Trebuchet MS" pitchFamily="34" charset="0"/>
            </a:endParaRPr>
          </a:p>
          <a:p>
            <a:pPr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US" dirty="0" smtClean="0">
                <a:solidFill>
                  <a:srgbClr val="010199"/>
                </a:solidFill>
                <a:latin typeface="Trebuchet MS" pitchFamily="34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rebuchet MS" pitchFamily="34" charset="0"/>
              </a:rPr>
              <a:t>Lower &amp; Upper Jurassic SR (Up to 9 &amp; 4,5 % TOC )</a:t>
            </a:r>
          </a:p>
          <a:p>
            <a:pPr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  <a:latin typeface="Trebuchet MS" pitchFamily="34" charset="0"/>
              </a:rPr>
              <a:t> Upper </a:t>
            </a:r>
            <a:r>
              <a:rPr lang="en-US" sz="1600" b="1" dirty="0" err="1" smtClean="0">
                <a:solidFill>
                  <a:srgbClr val="002060"/>
                </a:solidFill>
                <a:latin typeface="Trebuchet MS" pitchFamily="34" charset="0"/>
              </a:rPr>
              <a:t>Lias</a:t>
            </a:r>
            <a:r>
              <a:rPr lang="en-US" sz="1600" b="1" dirty="0" smtClean="0">
                <a:solidFill>
                  <a:srgbClr val="002060"/>
                </a:solidFill>
                <a:latin typeface="Trebuchet MS" pitchFamily="34" charset="0"/>
              </a:rPr>
              <a:t> /Dogger  and Neocomian Basin floor    </a:t>
            </a:r>
          </a:p>
          <a:p>
            <a:pPr>
              <a:buClr>
                <a:srgbClr val="C00000"/>
              </a:buClr>
              <a:buSzPct val="150000"/>
            </a:pPr>
            <a:r>
              <a:rPr lang="en-US" sz="1600" b="1" dirty="0" smtClean="0">
                <a:solidFill>
                  <a:srgbClr val="002060"/>
                </a:solidFill>
                <a:latin typeface="Trebuchet MS" pitchFamily="34" charset="0"/>
              </a:rPr>
              <a:t>    fan sandstones</a:t>
            </a:r>
          </a:p>
          <a:p>
            <a:pPr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010199"/>
                </a:solidFill>
                <a:latin typeface="Trebuchet MS" pitchFamily="34" charset="0"/>
              </a:rPr>
              <a:t> </a:t>
            </a:r>
            <a:r>
              <a:rPr lang="en-US" sz="1600" b="1" dirty="0" smtClean="0">
                <a:latin typeface="Trebuchet MS" pitchFamily="34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rebuchet MS" pitchFamily="34" charset="0"/>
              </a:rPr>
              <a:t>Resources:</a:t>
            </a:r>
          </a:p>
          <a:p>
            <a:pPr>
              <a:buClr>
                <a:srgbClr val="C00000"/>
              </a:buClr>
              <a:buSzPct val="150000"/>
            </a:pPr>
            <a:r>
              <a:rPr lang="en-US" sz="1600" b="1" dirty="0" smtClean="0">
                <a:solidFill>
                  <a:srgbClr val="002060"/>
                </a:solidFill>
                <a:latin typeface="Trebuchet MS" pitchFamily="34" charset="0"/>
              </a:rPr>
              <a:t>	4-Way closure</a:t>
            </a:r>
          </a:p>
          <a:p>
            <a:pPr lvl="2" defTabSz="4217988">
              <a:buClr>
                <a:schemeClr val="accent2"/>
              </a:buClr>
              <a:buFont typeface="Wingdings" pitchFamily="2" charset="2"/>
              <a:buNone/>
            </a:pPr>
            <a:r>
              <a:rPr lang="en-US" sz="1600" b="1" dirty="0" smtClean="0">
                <a:solidFill>
                  <a:srgbClr val="002060"/>
                </a:solidFill>
                <a:latin typeface="Trebuchet MS" pitchFamily="34" charset="0"/>
              </a:rPr>
              <a:t>        Mean = 3.2 TCF</a:t>
            </a:r>
          </a:p>
          <a:p>
            <a:pPr lvl="2" defTabSz="4217988">
              <a:buClr>
                <a:schemeClr val="accent2"/>
              </a:buClr>
            </a:pPr>
            <a:r>
              <a:rPr lang="en-US" sz="1600" b="1" dirty="0" smtClean="0">
                <a:solidFill>
                  <a:srgbClr val="002060"/>
                </a:solidFill>
                <a:latin typeface="Trebuchet MS" pitchFamily="34" charset="0"/>
              </a:rPr>
              <a:t>4-Way closure + RMS Amplitude outline</a:t>
            </a:r>
            <a:r>
              <a:rPr lang="en-US" sz="1600" dirty="0" smtClean="0">
                <a:solidFill>
                  <a:srgbClr val="002060"/>
                </a:solidFill>
                <a:latin typeface="Trebuchet MS" pitchFamily="34" charset="0"/>
              </a:rPr>
              <a:t>  </a:t>
            </a:r>
          </a:p>
          <a:p>
            <a:pPr lvl="2" defTabSz="4217988">
              <a:buClr>
                <a:schemeClr val="accent2"/>
              </a:buClr>
              <a:buFont typeface="Wingdings" pitchFamily="2" charset="2"/>
              <a:buNone/>
            </a:pPr>
            <a:r>
              <a:rPr lang="en-US" sz="1600" dirty="0" smtClean="0">
                <a:solidFill>
                  <a:srgbClr val="002060"/>
                </a:solidFill>
                <a:latin typeface="Trebuchet MS" pitchFamily="34" charset="0"/>
              </a:rPr>
              <a:t>        </a:t>
            </a:r>
            <a:r>
              <a:rPr lang="en-US" sz="1600" b="1" dirty="0" smtClean="0">
                <a:solidFill>
                  <a:srgbClr val="002060"/>
                </a:solidFill>
                <a:latin typeface="Trebuchet MS" pitchFamily="34" charset="0"/>
              </a:rPr>
              <a:t>Mean = 7.3 TCF</a:t>
            </a:r>
            <a:endParaRPr lang="en-US" sz="1600" dirty="0">
              <a:solidFill>
                <a:srgbClr val="002060"/>
              </a:solidFill>
              <a:latin typeface="Trebuchet MS" pitchFamily="34" charset="0"/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51378" y="1000108"/>
            <a:ext cx="3591928" cy="2578030"/>
            <a:chOff x="51378" y="1169803"/>
            <a:chExt cx="3591928" cy="2578030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3513" t="4263" r="19273" b="13954"/>
            <a:stretch>
              <a:fillRect/>
            </a:stretch>
          </p:blipFill>
          <p:spPr bwMode="auto">
            <a:xfrm>
              <a:off x="51378" y="1169803"/>
              <a:ext cx="3591928" cy="25780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3" name="ZoneTexte 12"/>
            <p:cNvSpPr txBox="1"/>
            <p:nvPr/>
          </p:nvSpPr>
          <p:spPr>
            <a:xfrm>
              <a:off x="785786" y="1214422"/>
              <a:ext cx="1193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4 way closure</a:t>
              </a:r>
              <a:endParaRPr lang="en-US" sz="1400" b="1" dirty="0"/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 rot="16200000" flipH="1">
              <a:off x="1393010" y="1607333"/>
              <a:ext cx="928692" cy="85725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71406" y="3406975"/>
              <a:ext cx="139333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RMS Amplitude </a:t>
              </a:r>
              <a:endParaRPr lang="en-US" sz="1400" b="1" dirty="0"/>
            </a:p>
          </p:txBody>
        </p:sp>
        <p:cxnSp>
          <p:nvCxnSpPr>
            <p:cNvPr id="19" name="Connecteur droit avec flèche 18"/>
            <p:cNvCxnSpPr>
              <a:stCxn id="17" idx="0"/>
            </p:cNvCxnSpPr>
            <p:nvPr/>
          </p:nvCxnSpPr>
          <p:spPr>
            <a:xfrm rot="5400000" flipH="1" flipV="1">
              <a:off x="752222" y="3016222"/>
              <a:ext cx="406603" cy="37490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/>
          <p:cNvGrpSpPr/>
          <p:nvPr/>
        </p:nvGrpSpPr>
        <p:grpSpPr>
          <a:xfrm>
            <a:off x="3731654" y="1000108"/>
            <a:ext cx="5340940" cy="2894542"/>
            <a:chOff x="3731654" y="1036190"/>
            <a:chExt cx="5340940" cy="2894542"/>
          </a:xfrm>
        </p:grpSpPr>
        <p:pic>
          <p:nvPicPr>
            <p:cNvPr id="4" name="Picture 3" descr="Paprika_A_Arbitrary Lin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31654" y="1036190"/>
              <a:ext cx="5340940" cy="2894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Forme libre 20"/>
            <p:cNvSpPr/>
            <p:nvPr/>
          </p:nvSpPr>
          <p:spPr>
            <a:xfrm>
              <a:off x="4996282" y="1997050"/>
              <a:ext cx="1228953" cy="1382572"/>
            </a:xfrm>
            <a:custGeom>
              <a:avLst/>
              <a:gdLst>
                <a:gd name="connsiteX0" fmla="*/ 1228953 w 1228953"/>
                <a:gd name="connsiteY0" fmla="*/ 0 h 1382572"/>
                <a:gd name="connsiteX1" fmla="*/ 1133856 w 1228953"/>
                <a:gd name="connsiteY1" fmla="*/ 153619 h 1382572"/>
                <a:gd name="connsiteX2" fmla="*/ 1009497 w 1228953"/>
                <a:gd name="connsiteY2" fmla="*/ 409651 h 1382572"/>
                <a:gd name="connsiteX3" fmla="*/ 877824 w 1228953"/>
                <a:gd name="connsiteY3" fmla="*/ 555955 h 1382572"/>
                <a:gd name="connsiteX4" fmla="*/ 694944 w 1228953"/>
                <a:gd name="connsiteY4" fmla="*/ 694944 h 1382572"/>
                <a:gd name="connsiteX5" fmla="*/ 468172 w 1228953"/>
                <a:gd name="connsiteY5" fmla="*/ 885139 h 1382572"/>
                <a:gd name="connsiteX6" fmla="*/ 277977 w 1228953"/>
                <a:gd name="connsiteY6" fmla="*/ 1097280 h 1382572"/>
                <a:gd name="connsiteX7" fmla="*/ 124358 w 1228953"/>
                <a:gd name="connsiteY7" fmla="*/ 1228953 h 1382572"/>
                <a:gd name="connsiteX8" fmla="*/ 0 w 1228953"/>
                <a:gd name="connsiteY8" fmla="*/ 1382572 h 1382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8953" h="1382572">
                  <a:moveTo>
                    <a:pt x="1228953" y="0"/>
                  </a:moveTo>
                  <a:lnTo>
                    <a:pt x="1133856" y="153619"/>
                  </a:lnTo>
                  <a:lnTo>
                    <a:pt x="1009497" y="409651"/>
                  </a:lnTo>
                  <a:lnTo>
                    <a:pt x="877824" y="555955"/>
                  </a:lnTo>
                  <a:lnTo>
                    <a:pt x="694944" y="694944"/>
                  </a:lnTo>
                  <a:lnTo>
                    <a:pt x="468172" y="885139"/>
                  </a:lnTo>
                  <a:lnTo>
                    <a:pt x="277977" y="1097280"/>
                  </a:lnTo>
                  <a:lnTo>
                    <a:pt x="124358" y="1228953"/>
                  </a:lnTo>
                  <a:lnTo>
                    <a:pt x="0" y="1382572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5124734" y="2313296"/>
              <a:ext cx="368490" cy="511791"/>
            </a:xfrm>
            <a:custGeom>
              <a:avLst/>
              <a:gdLst>
                <a:gd name="connsiteX0" fmla="*/ 0 w 368490"/>
                <a:gd name="connsiteY0" fmla="*/ 0 h 511791"/>
                <a:gd name="connsiteX1" fmla="*/ 68239 w 368490"/>
                <a:gd name="connsiteY1" fmla="*/ 170597 h 511791"/>
                <a:gd name="connsiteX2" fmla="*/ 143302 w 368490"/>
                <a:gd name="connsiteY2" fmla="*/ 286603 h 511791"/>
                <a:gd name="connsiteX3" fmla="*/ 266132 w 368490"/>
                <a:gd name="connsiteY3" fmla="*/ 443552 h 511791"/>
                <a:gd name="connsiteX4" fmla="*/ 368490 w 368490"/>
                <a:gd name="connsiteY4" fmla="*/ 511791 h 51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490" h="511791">
                  <a:moveTo>
                    <a:pt x="0" y="0"/>
                  </a:moveTo>
                  <a:lnTo>
                    <a:pt x="68239" y="170597"/>
                  </a:lnTo>
                  <a:lnTo>
                    <a:pt x="143302" y="286603"/>
                  </a:lnTo>
                  <a:lnTo>
                    <a:pt x="266132" y="443552"/>
                  </a:lnTo>
                  <a:lnTo>
                    <a:pt x="368490" y="511791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Forme libre 23"/>
          <p:cNvSpPr/>
          <p:nvPr/>
        </p:nvSpPr>
        <p:spPr>
          <a:xfrm>
            <a:off x="1927860" y="2186940"/>
            <a:ext cx="754380" cy="476250"/>
          </a:xfrm>
          <a:custGeom>
            <a:avLst/>
            <a:gdLst>
              <a:gd name="connsiteX0" fmla="*/ 457200 w 754380"/>
              <a:gd name="connsiteY0" fmla="*/ 308610 h 476250"/>
              <a:gd name="connsiteX1" fmla="*/ 502920 w 754380"/>
              <a:gd name="connsiteY1" fmla="*/ 335280 h 476250"/>
              <a:gd name="connsiteX2" fmla="*/ 529590 w 754380"/>
              <a:gd name="connsiteY2" fmla="*/ 358140 h 476250"/>
              <a:gd name="connsiteX3" fmla="*/ 552450 w 754380"/>
              <a:gd name="connsiteY3" fmla="*/ 381000 h 476250"/>
              <a:gd name="connsiteX4" fmla="*/ 594360 w 754380"/>
              <a:gd name="connsiteY4" fmla="*/ 422910 h 476250"/>
              <a:gd name="connsiteX5" fmla="*/ 628650 w 754380"/>
              <a:gd name="connsiteY5" fmla="*/ 453390 h 476250"/>
              <a:gd name="connsiteX6" fmla="*/ 628650 w 754380"/>
              <a:gd name="connsiteY6" fmla="*/ 453390 h 476250"/>
              <a:gd name="connsiteX7" fmla="*/ 655320 w 754380"/>
              <a:gd name="connsiteY7" fmla="*/ 468630 h 476250"/>
              <a:gd name="connsiteX8" fmla="*/ 681990 w 754380"/>
              <a:gd name="connsiteY8" fmla="*/ 476250 h 476250"/>
              <a:gd name="connsiteX9" fmla="*/ 701040 w 754380"/>
              <a:gd name="connsiteY9" fmla="*/ 468630 h 476250"/>
              <a:gd name="connsiteX10" fmla="*/ 708660 w 754380"/>
              <a:gd name="connsiteY10" fmla="*/ 453390 h 476250"/>
              <a:gd name="connsiteX11" fmla="*/ 720090 w 754380"/>
              <a:gd name="connsiteY11" fmla="*/ 426720 h 476250"/>
              <a:gd name="connsiteX12" fmla="*/ 731520 w 754380"/>
              <a:gd name="connsiteY12" fmla="*/ 415290 h 476250"/>
              <a:gd name="connsiteX13" fmla="*/ 735330 w 754380"/>
              <a:gd name="connsiteY13" fmla="*/ 400050 h 476250"/>
              <a:gd name="connsiteX14" fmla="*/ 735330 w 754380"/>
              <a:gd name="connsiteY14" fmla="*/ 384810 h 476250"/>
              <a:gd name="connsiteX15" fmla="*/ 742950 w 754380"/>
              <a:gd name="connsiteY15" fmla="*/ 365760 h 476250"/>
              <a:gd name="connsiteX16" fmla="*/ 754380 w 754380"/>
              <a:gd name="connsiteY16" fmla="*/ 335280 h 476250"/>
              <a:gd name="connsiteX17" fmla="*/ 742950 w 754380"/>
              <a:gd name="connsiteY17" fmla="*/ 312420 h 476250"/>
              <a:gd name="connsiteX18" fmla="*/ 735330 w 754380"/>
              <a:gd name="connsiteY18" fmla="*/ 285750 h 476250"/>
              <a:gd name="connsiteX19" fmla="*/ 704850 w 754380"/>
              <a:gd name="connsiteY19" fmla="*/ 262890 h 476250"/>
              <a:gd name="connsiteX20" fmla="*/ 681990 w 754380"/>
              <a:gd name="connsiteY20" fmla="*/ 228600 h 476250"/>
              <a:gd name="connsiteX21" fmla="*/ 651510 w 754380"/>
              <a:gd name="connsiteY21" fmla="*/ 198120 h 476250"/>
              <a:gd name="connsiteX22" fmla="*/ 601980 w 754380"/>
              <a:gd name="connsiteY22" fmla="*/ 175260 h 476250"/>
              <a:gd name="connsiteX23" fmla="*/ 541020 w 754380"/>
              <a:gd name="connsiteY23" fmla="*/ 171450 h 476250"/>
              <a:gd name="connsiteX24" fmla="*/ 502920 w 754380"/>
              <a:gd name="connsiteY24" fmla="*/ 163830 h 476250"/>
              <a:gd name="connsiteX25" fmla="*/ 483870 w 754380"/>
              <a:gd name="connsiteY25" fmla="*/ 152400 h 476250"/>
              <a:gd name="connsiteX26" fmla="*/ 464820 w 754380"/>
              <a:gd name="connsiteY26" fmla="*/ 140970 h 476250"/>
              <a:gd name="connsiteX27" fmla="*/ 457200 w 754380"/>
              <a:gd name="connsiteY27" fmla="*/ 121920 h 476250"/>
              <a:gd name="connsiteX28" fmla="*/ 411480 w 754380"/>
              <a:gd name="connsiteY28" fmla="*/ 91440 h 476250"/>
              <a:gd name="connsiteX29" fmla="*/ 396240 w 754380"/>
              <a:gd name="connsiteY29" fmla="*/ 68580 h 476250"/>
              <a:gd name="connsiteX30" fmla="*/ 361950 w 754380"/>
              <a:gd name="connsiteY30" fmla="*/ 45720 h 476250"/>
              <a:gd name="connsiteX31" fmla="*/ 320040 w 754380"/>
              <a:gd name="connsiteY31" fmla="*/ 30480 h 476250"/>
              <a:gd name="connsiteX32" fmla="*/ 274320 w 754380"/>
              <a:gd name="connsiteY32" fmla="*/ 3810 h 476250"/>
              <a:gd name="connsiteX33" fmla="*/ 247650 w 754380"/>
              <a:gd name="connsiteY33" fmla="*/ 0 h 476250"/>
              <a:gd name="connsiteX34" fmla="*/ 201930 w 754380"/>
              <a:gd name="connsiteY34" fmla="*/ 7620 h 476250"/>
              <a:gd name="connsiteX35" fmla="*/ 148590 w 754380"/>
              <a:gd name="connsiteY35" fmla="*/ 7620 h 476250"/>
              <a:gd name="connsiteX36" fmla="*/ 114300 w 754380"/>
              <a:gd name="connsiteY36" fmla="*/ 11430 h 476250"/>
              <a:gd name="connsiteX37" fmla="*/ 99060 w 754380"/>
              <a:gd name="connsiteY37" fmla="*/ 3810 h 476250"/>
              <a:gd name="connsiteX38" fmla="*/ 60960 w 754380"/>
              <a:gd name="connsiteY38" fmla="*/ 0 h 476250"/>
              <a:gd name="connsiteX39" fmla="*/ 22860 w 754380"/>
              <a:gd name="connsiteY39" fmla="*/ 0 h 476250"/>
              <a:gd name="connsiteX40" fmla="*/ 11430 w 754380"/>
              <a:gd name="connsiteY40" fmla="*/ 7620 h 476250"/>
              <a:gd name="connsiteX41" fmla="*/ 0 w 754380"/>
              <a:gd name="connsiteY41" fmla="*/ 15240 h 476250"/>
              <a:gd name="connsiteX42" fmla="*/ 15240 w 754380"/>
              <a:gd name="connsiteY42" fmla="*/ 38100 h 476250"/>
              <a:gd name="connsiteX43" fmla="*/ 38100 w 754380"/>
              <a:gd name="connsiteY43" fmla="*/ 80010 h 476250"/>
              <a:gd name="connsiteX44" fmla="*/ 64770 w 754380"/>
              <a:gd name="connsiteY44" fmla="*/ 102870 h 476250"/>
              <a:gd name="connsiteX45" fmla="*/ 76200 w 754380"/>
              <a:gd name="connsiteY45" fmla="*/ 106680 h 476250"/>
              <a:gd name="connsiteX46" fmla="*/ 87630 w 754380"/>
              <a:gd name="connsiteY46" fmla="*/ 110490 h 476250"/>
              <a:gd name="connsiteX47" fmla="*/ 110490 w 754380"/>
              <a:gd name="connsiteY47" fmla="*/ 102870 h 476250"/>
              <a:gd name="connsiteX48" fmla="*/ 148590 w 754380"/>
              <a:gd name="connsiteY48" fmla="*/ 129540 h 476250"/>
              <a:gd name="connsiteX49" fmla="*/ 160020 w 754380"/>
              <a:gd name="connsiteY49" fmla="*/ 133350 h 476250"/>
              <a:gd name="connsiteX50" fmla="*/ 160020 w 754380"/>
              <a:gd name="connsiteY50" fmla="*/ 133350 h 476250"/>
              <a:gd name="connsiteX51" fmla="*/ 205740 w 754380"/>
              <a:gd name="connsiteY51" fmla="*/ 152400 h 476250"/>
              <a:gd name="connsiteX52" fmla="*/ 213360 w 754380"/>
              <a:gd name="connsiteY52" fmla="*/ 163830 h 476250"/>
              <a:gd name="connsiteX53" fmla="*/ 224790 w 754380"/>
              <a:gd name="connsiteY53" fmla="*/ 186690 h 476250"/>
              <a:gd name="connsiteX54" fmla="*/ 259080 w 754380"/>
              <a:gd name="connsiteY54" fmla="*/ 228600 h 476250"/>
              <a:gd name="connsiteX55" fmla="*/ 281940 w 754380"/>
              <a:gd name="connsiteY55" fmla="*/ 228600 h 476250"/>
              <a:gd name="connsiteX56" fmla="*/ 335280 w 754380"/>
              <a:gd name="connsiteY56" fmla="*/ 251460 h 476250"/>
              <a:gd name="connsiteX57" fmla="*/ 369570 w 754380"/>
              <a:gd name="connsiteY57" fmla="*/ 266700 h 476250"/>
              <a:gd name="connsiteX58" fmla="*/ 457200 w 754380"/>
              <a:gd name="connsiteY58" fmla="*/ 30861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754380" h="476250">
                <a:moveTo>
                  <a:pt x="457200" y="308610"/>
                </a:moveTo>
                <a:cubicBezTo>
                  <a:pt x="500181" y="335962"/>
                  <a:pt x="482551" y="335280"/>
                  <a:pt x="502920" y="335280"/>
                </a:cubicBezTo>
                <a:lnTo>
                  <a:pt x="529590" y="358140"/>
                </a:lnTo>
                <a:lnTo>
                  <a:pt x="552450" y="381000"/>
                </a:lnTo>
                <a:lnTo>
                  <a:pt x="594360" y="422910"/>
                </a:lnTo>
                <a:cubicBezTo>
                  <a:pt x="626192" y="450763"/>
                  <a:pt x="615294" y="440034"/>
                  <a:pt x="628650" y="453390"/>
                </a:cubicBezTo>
                <a:lnTo>
                  <a:pt x="628650" y="453390"/>
                </a:lnTo>
                <a:lnTo>
                  <a:pt x="655320" y="468630"/>
                </a:lnTo>
                <a:lnTo>
                  <a:pt x="681990" y="476250"/>
                </a:lnTo>
                <a:lnTo>
                  <a:pt x="701040" y="468630"/>
                </a:lnTo>
                <a:lnTo>
                  <a:pt x="708660" y="453390"/>
                </a:lnTo>
                <a:lnTo>
                  <a:pt x="720090" y="426720"/>
                </a:lnTo>
                <a:lnTo>
                  <a:pt x="731520" y="415290"/>
                </a:lnTo>
                <a:lnTo>
                  <a:pt x="735330" y="400050"/>
                </a:lnTo>
                <a:lnTo>
                  <a:pt x="735330" y="384810"/>
                </a:lnTo>
                <a:lnTo>
                  <a:pt x="742950" y="365760"/>
                </a:lnTo>
                <a:lnTo>
                  <a:pt x="754380" y="335280"/>
                </a:lnTo>
                <a:lnTo>
                  <a:pt x="742950" y="312420"/>
                </a:lnTo>
                <a:lnTo>
                  <a:pt x="735330" y="285750"/>
                </a:lnTo>
                <a:lnTo>
                  <a:pt x="704850" y="262890"/>
                </a:lnTo>
                <a:lnTo>
                  <a:pt x="681990" y="228600"/>
                </a:lnTo>
                <a:lnTo>
                  <a:pt x="651510" y="198120"/>
                </a:lnTo>
                <a:lnTo>
                  <a:pt x="601980" y="175260"/>
                </a:lnTo>
                <a:lnTo>
                  <a:pt x="541020" y="171450"/>
                </a:lnTo>
                <a:lnTo>
                  <a:pt x="502920" y="163830"/>
                </a:lnTo>
                <a:lnTo>
                  <a:pt x="483870" y="152400"/>
                </a:lnTo>
                <a:lnTo>
                  <a:pt x="464820" y="140970"/>
                </a:lnTo>
                <a:lnTo>
                  <a:pt x="457200" y="121920"/>
                </a:lnTo>
                <a:lnTo>
                  <a:pt x="411480" y="91440"/>
                </a:lnTo>
                <a:lnTo>
                  <a:pt x="396240" y="68580"/>
                </a:lnTo>
                <a:lnTo>
                  <a:pt x="361950" y="45720"/>
                </a:lnTo>
                <a:lnTo>
                  <a:pt x="320040" y="30480"/>
                </a:lnTo>
                <a:lnTo>
                  <a:pt x="274320" y="3810"/>
                </a:lnTo>
                <a:lnTo>
                  <a:pt x="247650" y="0"/>
                </a:lnTo>
                <a:lnTo>
                  <a:pt x="201930" y="7620"/>
                </a:lnTo>
                <a:lnTo>
                  <a:pt x="148590" y="7620"/>
                </a:lnTo>
                <a:lnTo>
                  <a:pt x="114300" y="11430"/>
                </a:lnTo>
                <a:lnTo>
                  <a:pt x="99060" y="3810"/>
                </a:lnTo>
                <a:lnTo>
                  <a:pt x="60960" y="0"/>
                </a:lnTo>
                <a:lnTo>
                  <a:pt x="22860" y="0"/>
                </a:lnTo>
                <a:lnTo>
                  <a:pt x="11430" y="7620"/>
                </a:lnTo>
                <a:lnTo>
                  <a:pt x="0" y="15240"/>
                </a:lnTo>
                <a:cubicBezTo>
                  <a:pt x="12354" y="35830"/>
                  <a:pt x="6194" y="29054"/>
                  <a:pt x="15240" y="38100"/>
                </a:cubicBezTo>
                <a:cubicBezTo>
                  <a:pt x="38753" y="77289"/>
                  <a:pt x="38100" y="61389"/>
                  <a:pt x="38100" y="80010"/>
                </a:cubicBezTo>
                <a:cubicBezTo>
                  <a:pt x="62340" y="100210"/>
                  <a:pt x="53946" y="92046"/>
                  <a:pt x="64770" y="102870"/>
                </a:cubicBezTo>
                <a:lnTo>
                  <a:pt x="76200" y="106680"/>
                </a:lnTo>
                <a:lnTo>
                  <a:pt x="87630" y="110490"/>
                </a:lnTo>
                <a:lnTo>
                  <a:pt x="110490" y="102870"/>
                </a:lnTo>
                <a:lnTo>
                  <a:pt x="148590" y="129540"/>
                </a:lnTo>
                <a:lnTo>
                  <a:pt x="160020" y="133350"/>
                </a:lnTo>
                <a:lnTo>
                  <a:pt x="160020" y="133350"/>
                </a:lnTo>
                <a:cubicBezTo>
                  <a:pt x="175260" y="139700"/>
                  <a:pt x="191405" y="144209"/>
                  <a:pt x="205740" y="152400"/>
                </a:cubicBezTo>
                <a:cubicBezTo>
                  <a:pt x="209716" y="154672"/>
                  <a:pt x="213360" y="163830"/>
                  <a:pt x="213360" y="163830"/>
                </a:cubicBezTo>
                <a:cubicBezTo>
                  <a:pt x="221382" y="187895"/>
                  <a:pt x="212948" y="186690"/>
                  <a:pt x="224790" y="186690"/>
                </a:cubicBezTo>
                <a:cubicBezTo>
                  <a:pt x="253665" y="223815"/>
                  <a:pt x="241221" y="210741"/>
                  <a:pt x="259080" y="228600"/>
                </a:cubicBezTo>
                <a:lnTo>
                  <a:pt x="281940" y="228600"/>
                </a:lnTo>
                <a:cubicBezTo>
                  <a:pt x="332623" y="251992"/>
                  <a:pt x="313286" y="251460"/>
                  <a:pt x="335280" y="251460"/>
                </a:cubicBezTo>
                <a:cubicBezTo>
                  <a:pt x="368515" y="259769"/>
                  <a:pt x="361076" y="249713"/>
                  <a:pt x="369570" y="266700"/>
                </a:cubicBezTo>
                <a:lnTo>
                  <a:pt x="457200" y="308610"/>
                </a:lnTo>
                <a:close/>
              </a:path>
            </a:pathLst>
          </a:custGeom>
          <a:solidFill>
            <a:srgbClr val="92D050">
              <a:alpha val="50196"/>
            </a:srgbClr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98425" y="109538"/>
            <a:ext cx="4057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solidFill>
                  <a:schemeClr val="bg1">
                    <a:lumMod val="65000"/>
                  </a:schemeClr>
                </a:solidFill>
                <a:latin typeface="Trebuchet MS" pitchFamily="34" charset="0"/>
                <a:cs typeface="Arial" pitchFamily="34" charset="0"/>
              </a:rPr>
              <a:t>Atlantic Offshore 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142844" y="714356"/>
            <a:ext cx="3786214" cy="1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285720" y="4643446"/>
            <a:ext cx="86439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u="sng" dirty="0" smtClean="0">
                <a:solidFill>
                  <a:srgbClr val="002060"/>
                </a:solidFill>
              </a:rPr>
              <a:t>Prospect Characteristics</a:t>
            </a:r>
          </a:p>
          <a:p>
            <a:pPr lvl="1" algn="ctr"/>
            <a:endParaRPr lang="en-US" sz="1400" b="1" u="sng" dirty="0" smtClean="0">
              <a:solidFill>
                <a:srgbClr val="002060"/>
              </a:solidFill>
            </a:endParaRPr>
          </a:p>
          <a:p>
            <a:pPr marL="0" lvl="1"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GB" sz="1600" b="1" dirty="0" smtClean="0">
                <a:solidFill>
                  <a:srgbClr val="002060"/>
                </a:solidFill>
                <a:latin typeface="Trebuchet MS" pitchFamily="34" charset="0"/>
              </a:rPr>
              <a:t> Jurassic and Lower Cretaceous turbidites covalent of the distal turbidites in DSDP and </a:t>
            </a:r>
          </a:p>
          <a:p>
            <a:pPr marL="0" lvl="1">
              <a:buClr>
                <a:srgbClr val="C00000"/>
              </a:buClr>
              <a:buSzPct val="150000"/>
            </a:pPr>
            <a:r>
              <a:rPr lang="en-GB" sz="1600" b="1" dirty="0" smtClean="0">
                <a:solidFill>
                  <a:srgbClr val="002060"/>
                </a:solidFill>
                <a:latin typeface="Trebuchet MS" pitchFamily="34" charset="0"/>
              </a:rPr>
              <a:t>   fluvial sandstones at the Present day shore line</a:t>
            </a:r>
          </a:p>
          <a:p>
            <a:pPr marL="0" lvl="1"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GB" sz="1600" b="1" dirty="0" smtClean="0">
                <a:solidFill>
                  <a:srgbClr val="002060"/>
                </a:solidFill>
                <a:latin typeface="Trebuchet MS" pitchFamily="34" charset="0"/>
              </a:rPr>
              <a:t> Source beds: Lower Jurassic, Oxfordian and </a:t>
            </a:r>
            <a:r>
              <a:rPr lang="en-GB" sz="1600" b="1" dirty="0" err="1" smtClean="0">
                <a:solidFill>
                  <a:srgbClr val="002060"/>
                </a:solidFill>
                <a:latin typeface="Trebuchet MS" pitchFamily="34" charset="0"/>
              </a:rPr>
              <a:t>Aptian-Albian</a:t>
            </a:r>
            <a:endParaRPr lang="en-GB" sz="1600" b="1" dirty="0" smtClean="0">
              <a:solidFill>
                <a:srgbClr val="002060"/>
              </a:solidFill>
              <a:latin typeface="Trebuchet MS" pitchFamily="34" charset="0"/>
            </a:endParaRPr>
          </a:p>
          <a:p>
            <a:pPr marL="0" lvl="1"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GB" sz="1600" b="1" dirty="0" smtClean="0">
                <a:solidFill>
                  <a:srgbClr val="002060"/>
                </a:solidFill>
                <a:latin typeface="Trebuchet MS" pitchFamily="34" charset="0"/>
              </a:rPr>
              <a:t> Clear 4-way dip closure at several levels </a:t>
            </a:r>
          </a:p>
          <a:p>
            <a:pPr marL="0" lvl="1"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GB" sz="1600" b="1" dirty="0" smtClean="0">
                <a:solidFill>
                  <a:srgbClr val="002060"/>
                </a:solidFill>
                <a:latin typeface="Trebuchet MS" pitchFamily="34" charset="0"/>
              </a:rPr>
              <a:t> Vertical Migration through faults</a:t>
            </a:r>
          </a:p>
          <a:p>
            <a:pPr marL="0" lvl="1"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GB" sz="1600" b="1" dirty="0" smtClean="0">
                <a:solidFill>
                  <a:srgbClr val="002060"/>
                </a:solidFill>
                <a:latin typeface="Trebuchet MS" pitchFamily="34" charset="0"/>
              </a:rPr>
              <a:t> Resources:450 MMbbls (Mean) </a:t>
            </a:r>
            <a:endParaRPr lang="en-US" sz="1600" b="1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785918" y="928670"/>
            <a:ext cx="556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Combined Structural-</a:t>
            </a:r>
            <a:r>
              <a:rPr lang="en-US" b="1" dirty="0" err="1" smtClean="0">
                <a:solidFill>
                  <a:srgbClr val="002060"/>
                </a:solidFill>
              </a:rPr>
              <a:t>Stratigraphic</a:t>
            </a:r>
            <a:r>
              <a:rPr lang="en-US" b="1" dirty="0" smtClean="0">
                <a:solidFill>
                  <a:srgbClr val="002060"/>
                </a:solidFill>
              </a:rPr>
              <a:t> Salt Related Prospect 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3539302" y="1428736"/>
            <a:ext cx="5461854" cy="3214710"/>
            <a:chOff x="3539302" y="1428736"/>
            <a:chExt cx="5461854" cy="3214710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r="24127" b="2351"/>
            <a:stretch>
              <a:fillRect/>
            </a:stretch>
          </p:blipFill>
          <p:spPr bwMode="auto">
            <a:xfrm>
              <a:off x="3539302" y="1428736"/>
              <a:ext cx="5461854" cy="32147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9" name="Ellipse 8"/>
            <p:cNvSpPr/>
            <p:nvPr/>
          </p:nvSpPr>
          <p:spPr>
            <a:xfrm>
              <a:off x="5587662" y="2467978"/>
              <a:ext cx="2429731" cy="184494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ZoneTexte 10"/>
            <p:cNvSpPr txBox="1"/>
            <p:nvPr/>
          </p:nvSpPr>
          <p:spPr>
            <a:xfrm rot="1227946">
              <a:off x="6958678" y="4074134"/>
              <a:ext cx="910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Jurassic</a:t>
              </a:r>
              <a:endParaRPr lang="en-US" b="1" dirty="0"/>
            </a:p>
          </p:txBody>
        </p:sp>
        <p:sp>
          <p:nvSpPr>
            <p:cNvPr id="12" name="ZoneTexte 11"/>
            <p:cNvSpPr txBox="1"/>
            <p:nvPr/>
          </p:nvSpPr>
          <p:spPr>
            <a:xfrm rot="1276687">
              <a:off x="7212282" y="3298143"/>
              <a:ext cx="1733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Low. Cretaceous</a:t>
              </a:r>
              <a:endParaRPr lang="en-US" b="1" dirty="0"/>
            </a:p>
          </p:txBody>
        </p:sp>
        <p:sp>
          <p:nvSpPr>
            <p:cNvPr id="13" name="ZoneTexte 12"/>
            <p:cNvSpPr txBox="1"/>
            <p:nvPr/>
          </p:nvSpPr>
          <p:spPr>
            <a:xfrm rot="640232">
              <a:off x="7336106" y="2369449"/>
              <a:ext cx="16289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Up. Cretaceous</a:t>
              </a:r>
              <a:endParaRPr lang="en-US" b="1" dirty="0"/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197601" y="1428736"/>
            <a:ext cx="3231391" cy="2714771"/>
            <a:chOff x="197601" y="1428736"/>
            <a:chExt cx="3231391" cy="2714771"/>
          </a:xfrm>
        </p:grpSpPr>
        <p:grpSp>
          <p:nvGrpSpPr>
            <p:cNvPr id="5" name="Groupe 8"/>
            <p:cNvGrpSpPr>
              <a:grpSpLocks/>
            </p:cNvGrpSpPr>
            <p:nvPr/>
          </p:nvGrpSpPr>
          <p:grpSpPr bwMode="auto">
            <a:xfrm>
              <a:off x="214282" y="1428736"/>
              <a:ext cx="3214710" cy="2714644"/>
              <a:chOff x="4967288" y="4803734"/>
              <a:chExt cx="2698750" cy="2109787"/>
            </a:xfrm>
          </p:grpSpPr>
          <p:pic>
            <p:nvPicPr>
              <p:cNvPr id="6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2182" t="7071" r="16800" b="14613"/>
              <a:stretch>
                <a:fillRect/>
              </a:stretch>
            </p:blipFill>
            <p:spPr bwMode="auto">
              <a:xfrm>
                <a:off x="4967288" y="4803734"/>
                <a:ext cx="2663825" cy="210978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7" name="Line 7"/>
              <p:cNvSpPr>
                <a:spLocks noChangeShapeType="1"/>
              </p:cNvSpPr>
              <p:nvPr/>
            </p:nvSpPr>
            <p:spPr bwMode="auto">
              <a:xfrm>
                <a:off x="5008563" y="5624513"/>
                <a:ext cx="2657475" cy="7461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anchor="ctr"/>
              <a:lstStyle/>
              <a:p>
                <a:endParaRPr lang="en-US"/>
              </a:p>
            </p:txBody>
          </p:sp>
        </p:grpSp>
        <p:sp>
          <p:nvSpPr>
            <p:cNvPr id="14" name="ZoneTexte 13"/>
            <p:cNvSpPr txBox="1"/>
            <p:nvPr/>
          </p:nvSpPr>
          <p:spPr>
            <a:xfrm>
              <a:off x="197601" y="3835730"/>
              <a:ext cx="31523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Time structure map at top L. Cretaceous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/>
          <p:cNvGrpSpPr/>
          <p:nvPr/>
        </p:nvGrpSpPr>
        <p:grpSpPr>
          <a:xfrm>
            <a:off x="98425" y="109538"/>
            <a:ext cx="4057650" cy="646112"/>
            <a:chOff x="98425" y="109538"/>
            <a:chExt cx="4057650" cy="646112"/>
          </a:xfrm>
        </p:grpSpPr>
        <p:sp>
          <p:nvSpPr>
            <p:cNvPr id="17" name="Rectangle 3"/>
            <p:cNvSpPr>
              <a:spLocks noChangeArrowheads="1"/>
            </p:cNvSpPr>
            <p:nvPr/>
          </p:nvSpPr>
          <p:spPr bwMode="auto">
            <a:xfrm>
              <a:off x="98425" y="109538"/>
              <a:ext cx="405765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600" b="1" dirty="0">
                  <a:solidFill>
                    <a:schemeClr val="bg1">
                      <a:lumMod val="65000"/>
                    </a:schemeClr>
                  </a:solidFill>
                  <a:latin typeface="Trebuchet MS" pitchFamily="34" charset="0"/>
                  <a:cs typeface="Arial" pitchFamily="34" charset="0"/>
                </a:rPr>
                <a:t>Atlantic Offshore </a:t>
              </a:r>
            </a:p>
          </p:txBody>
        </p:sp>
        <p:cxnSp>
          <p:nvCxnSpPr>
            <p:cNvPr id="18" name="Connecteur droit 17"/>
            <p:cNvCxnSpPr/>
            <p:nvPr/>
          </p:nvCxnSpPr>
          <p:spPr>
            <a:xfrm>
              <a:off x="142844" y="714356"/>
              <a:ext cx="3786214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 descr="Subsalt_04_depth_0922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1174" y="1380075"/>
            <a:ext cx="4667318" cy="3140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Rectangle 27"/>
          <p:cNvSpPr>
            <a:spLocks noChangeArrowheads="1"/>
          </p:cNvSpPr>
          <p:nvPr/>
        </p:nvSpPr>
        <p:spPr bwMode="auto">
          <a:xfrm>
            <a:off x="4857752" y="4576139"/>
            <a:ext cx="392909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u="sng" dirty="0" smtClean="0">
                <a:solidFill>
                  <a:srgbClr val="002060"/>
                </a:solidFill>
                <a:latin typeface="Trebuchet MS" pitchFamily="34" charset="0"/>
              </a:rPr>
              <a:t>Moroccan Atlantic Offshore</a:t>
            </a:r>
          </a:p>
          <a:p>
            <a:endParaRPr lang="en-US" dirty="0" smtClean="0">
              <a:solidFill>
                <a:srgbClr val="002060"/>
              </a:solidFill>
              <a:latin typeface="Trebuchet MS" pitchFamily="34" charset="0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Trebuchet MS" pitchFamily="34" charset="0"/>
              </a:rPr>
              <a:t>Neocomian sandstones target </a:t>
            </a:r>
          </a:p>
          <a:p>
            <a:r>
              <a:rPr lang="en-US" dirty="0" smtClean="0">
                <a:solidFill>
                  <a:srgbClr val="002060"/>
                </a:solidFill>
                <a:latin typeface="Trebuchet MS" pitchFamily="34" charset="0"/>
              </a:rPr>
              <a:t>Not well assessed. Needs 3D seismic coverage and test</a:t>
            </a:r>
            <a:endParaRPr lang="en-US" dirty="0">
              <a:solidFill>
                <a:srgbClr val="002060"/>
              </a:solidFill>
              <a:latin typeface="Trebuchet MS" pitchFamily="34" charset="0"/>
            </a:endParaRPr>
          </a:p>
        </p:txBody>
      </p:sp>
      <p:pic>
        <p:nvPicPr>
          <p:cNvPr id="10" name="Picture 22" descr="Golf du mexiq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214422"/>
            <a:ext cx="4000528" cy="33249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71406" y="4666316"/>
            <a:ext cx="421484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b="1" u="sng" dirty="0" err="1" smtClean="0">
                <a:solidFill>
                  <a:srgbClr val="002060"/>
                </a:solidFill>
                <a:latin typeface="Trebuchet MS" pitchFamily="34" charset="0"/>
              </a:rPr>
              <a:t>Mahogany</a:t>
            </a:r>
            <a:r>
              <a:rPr lang="fr-FR" b="1" u="sng" dirty="0" smtClean="0">
                <a:solidFill>
                  <a:srgbClr val="002060"/>
                </a:solidFill>
                <a:latin typeface="Trebuchet MS" pitchFamily="34" charset="0"/>
              </a:rPr>
              <a:t> Field Gulf of Mexico </a:t>
            </a:r>
            <a:r>
              <a:rPr lang="fr-FR" b="1" u="sng" dirty="0">
                <a:solidFill>
                  <a:srgbClr val="002060"/>
                </a:solidFill>
                <a:latin typeface="Trebuchet MS" pitchFamily="34" charset="0"/>
              </a:rPr>
              <a:t>(USA</a:t>
            </a:r>
            <a:r>
              <a:rPr lang="fr-FR" b="1" u="sng" dirty="0" smtClean="0">
                <a:solidFill>
                  <a:srgbClr val="002060"/>
                </a:solidFill>
                <a:latin typeface="Trebuchet MS" pitchFamily="34" charset="0"/>
              </a:rPr>
              <a:t>)</a:t>
            </a:r>
          </a:p>
          <a:p>
            <a:pPr algn="ctr"/>
            <a:endParaRPr lang="fr-FR" b="1" u="sng" dirty="0" smtClean="0">
              <a:solidFill>
                <a:srgbClr val="002060"/>
              </a:solidFill>
              <a:latin typeface="Trebuchet MS" pitchFamily="34" charset="0"/>
            </a:endParaRPr>
          </a:p>
          <a:p>
            <a:r>
              <a:rPr lang="en-US" b="1" dirty="0" smtClean="0">
                <a:solidFill>
                  <a:srgbClr val="002060"/>
                </a:solidFill>
                <a:latin typeface="Trebuchet MS" pitchFamily="34" charset="0"/>
              </a:rPr>
              <a:t>Reserves are in excess of 100 MMBOE 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Trebuchet MS" pitchFamily="34" charset="0"/>
              </a:rPr>
              <a:t>in three slope fan sandstone bodies of Middle Miocene age.</a:t>
            </a:r>
            <a:endParaRPr lang="fr-FR" b="1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3052853" y="714356"/>
            <a:ext cx="25192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rebuchet MS" pitchFamily="34" charset="0"/>
              </a:rPr>
              <a:t>Sub-Salt Analogs</a:t>
            </a:r>
            <a:endParaRPr lang="fr-FR" sz="2400" b="1" dirty="0">
              <a:solidFill>
                <a:srgbClr val="0070C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857232"/>
            <a:ext cx="6215390" cy="544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4786346" y="3226261"/>
            <a:ext cx="4357686" cy="36317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 smtClean="0">
                <a:solidFill>
                  <a:srgbClr val="002060"/>
                </a:solidFill>
              </a:rPr>
              <a:t>PLATFORM &amp; DEEP SEA PROVINCE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Platform Area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 Jurassic and Cretaceous Sequences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 Oil &amp; gas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 Salt induced Structural &amp; Stratigraphic traps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 Shallow marine sandstones and carbonates</a:t>
            </a:r>
          </a:p>
          <a:p>
            <a:pPr>
              <a:buFont typeface="Wingdings" pitchFamily="2" charset="2"/>
              <a:buChar char="v"/>
            </a:pPr>
            <a:r>
              <a:rPr lang="en-US" sz="1600" b="1" dirty="0" smtClean="0">
                <a:solidFill>
                  <a:srgbClr val="002060"/>
                </a:solidFill>
              </a:rPr>
              <a:t> Deep Sea area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 Neocomian, Coniacian and Tertiary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 Structural and stratigraphic Traps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 Mesozoic Source beds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2060"/>
                </a:solidFill>
              </a:rPr>
              <a:t> Oil and gas</a:t>
            </a:r>
            <a:endParaRPr lang="en-US" sz="1600" b="1" dirty="0">
              <a:solidFill>
                <a:srgbClr val="002060"/>
              </a:solidFill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98425" y="109538"/>
            <a:ext cx="4057650" cy="646112"/>
            <a:chOff x="98425" y="109538"/>
            <a:chExt cx="4057650" cy="646112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98425" y="109538"/>
              <a:ext cx="405765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600" b="1" dirty="0">
                  <a:solidFill>
                    <a:schemeClr val="bg1">
                      <a:lumMod val="65000"/>
                    </a:schemeClr>
                  </a:solidFill>
                  <a:latin typeface="Trebuchet MS" pitchFamily="34" charset="0"/>
                  <a:cs typeface="Arial" pitchFamily="34" charset="0"/>
                </a:rPr>
                <a:t>Atlantic Offshore </a:t>
              </a:r>
            </a:p>
          </p:txBody>
        </p:sp>
        <p:cxnSp>
          <p:nvCxnSpPr>
            <p:cNvPr id="7" name="Connecteur droit 6"/>
            <p:cNvCxnSpPr/>
            <p:nvPr/>
          </p:nvCxnSpPr>
          <p:spPr>
            <a:xfrm>
              <a:off x="142844" y="714356"/>
              <a:ext cx="3786214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e 23"/>
          <p:cNvGrpSpPr/>
          <p:nvPr/>
        </p:nvGrpSpPr>
        <p:grpSpPr>
          <a:xfrm>
            <a:off x="98425" y="109538"/>
            <a:ext cx="4057650" cy="646112"/>
            <a:chOff x="98425" y="109538"/>
            <a:chExt cx="4057650" cy="646112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auto">
            <a:xfrm>
              <a:off x="98425" y="109538"/>
              <a:ext cx="405765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600" b="1" dirty="0">
                  <a:solidFill>
                    <a:schemeClr val="bg1">
                      <a:lumMod val="65000"/>
                    </a:schemeClr>
                  </a:solidFill>
                  <a:latin typeface="Trebuchet MS" pitchFamily="34" charset="0"/>
                  <a:cs typeface="Arial" pitchFamily="34" charset="0"/>
                </a:rPr>
                <a:t>Atlantic Offshore </a:t>
              </a:r>
            </a:p>
          </p:txBody>
        </p:sp>
        <p:cxnSp>
          <p:nvCxnSpPr>
            <p:cNvPr id="3" name="Connecteur droit 2"/>
            <p:cNvCxnSpPr/>
            <p:nvPr/>
          </p:nvCxnSpPr>
          <p:spPr>
            <a:xfrm>
              <a:off x="142844" y="714356"/>
              <a:ext cx="3786214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15" descr="AlbLowLeadBminmodma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625" y="848740"/>
            <a:ext cx="4176186" cy="28660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44" y="3500438"/>
            <a:ext cx="3929090" cy="357187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fr-FR" sz="1400" b="1" dirty="0" err="1" smtClean="0">
                <a:solidFill>
                  <a:srgbClr val="3333CC"/>
                </a:solidFill>
                <a:latin typeface="Trebuchet MS" pitchFamily="34" charset="0"/>
                <a:cs typeface="Arial" charset="0"/>
              </a:rPr>
              <a:t>Depth</a:t>
            </a:r>
            <a:r>
              <a:rPr lang="fr-FR" sz="1400" b="1" dirty="0" smtClean="0">
                <a:solidFill>
                  <a:srgbClr val="3333CC"/>
                </a:solidFill>
                <a:latin typeface="Trebuchet MS" pitchFamily="34" charset="0"/>
                <a:cs typeface="Arial" charset="0"/>
              </a:rPr>
              <a:t> Structure </a:t>
            </a:r>
            <a:r>
              <a:rPr lang="fr-FR" sz="1400" b="1" dirty="0" err="1" smtClean="0">
                <a:solidFill>
                  <a:srgbClr val="3333CC"/>
                </a:solidFill>
                <a:latin typeface="Trebuchet MS" pitchFamily="34" charset="0"/>
                <a:cs typeface="Arial" charset="0"/>
              </a:rPr>
              <a:t>Albian</a:t>
            </a:r>
            <a:r>
              <a:rPr lang="fr-FR" sz="1400" b="1" dirty="0" smtClean="0">
                <a:solidFill>
                  <a:srgbClr val="3333CC"/>
                </a:solidFill>
                <a:latin typeface="Trebuchet MS" pitchFamily="34" charset="0"/>
                <a:cs typeface="Arial" charset="0"/>
              </a:rPr>
              <a:t> </a:t>
            </a:r>
            <a:r>
              <a:rPr lang="fr-FR" sz="1400" b="1" dirty="0" err="1" smtClean="0">
                <a:solidFill>
                  <a:srgbClr val="3333CC"/>
                </a:solidFill>
                <a:latin typeface="Trebuchet MS" pitchFamily="34" charset="0"/>
                <a:cs typeface="Arial" charset="0"/>
              </a:rPr>
              <a:t>turbidite</a:t>
            </a:r>
            <a:r>
              <a:rPr lang="fr-FR" sz="1400" b="1" dirty="0" smtClean="0">
                <a:solidFill>
                  <a:srgbClr val="3333CC"/>
                </a:solidFill>
                <a:latin typeface="Trebuchet MS" pitchFamily="34" charset="0"/>
                <a:cs typeface="Arial" charset="0"/>
              </a:rPr>
              <a:t> –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85720" y="4500570"/>
            <a:ext cx="86439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u="sng" dirty="0" smtClean="0">
                <a:solidFill>
                  <a:srgbClr val="002060"/>
                </a:solidFill>
              </a:rPr>
              <a:t>Prospect Characteristics</a:t>
            </a:r>
          </a:p>
          <a:p>
            <a:pPr lvl="1" algn="ctr"/>
            <a:endParaRPr lang="en-US" sz="1400" b="1" u="sng" dirty="0" smtClean="0">
              <a:solidFill>
                <a:srgbClr val="002060"/>
              </a:solidFill>
            </a:endParaRPr>
          </a:p>
          <a:p>
            <a:pPr marL="0" lvl="1"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GB" sz="1600" b="1" dirty="0" smtClean="0">
                <a:solidFill>
                  <a:srgbClr val="002060"/>
                </a:solidFill>
                <a:latin typeface="Trebuchet MS" pitchFamily="34" charset="0"/>
              </a:rPr>
              <a:t> Lower Cretaceous (Albian) and Upper Cretaceous (Coniacian) sandstone turbidites </a:t>
            </a:r>
          </a:p>
          <a:p>
            <a:pPr marL="0" lvl="1"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GB" sz="1600" b="1" dirty="0" smtClean="0">
                <a:solidFill>
                  <a:srgbClr val="002060"/>
                </a:solidFill>
                <a:latin typeface="Trebuchet MS" pitchFamily="34" charset="0"/>
              </a:rPr>
              <a:t>Source beds: Aptian-Albian and Cenomanian-Turonian</a:t>
            </a:r>
          </a:p>
          <a:p>
            <a:pPr marL="0" lvl="1"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GB" sz="1600" b="1" dirty="0" smtClean="0">
                <a:solidFill>
                  <a:srgbClr val="002060"/>
                </a:solidFill>
                <a:latin typeface="Trebuchet MS" pitchFamily="34" charset="0"/>
              </a:rPr>
              <a:t>4-way dip roll over structures </a:t>
            </a:r>
          </a:p>
          <a:p>
            <a:pPr marL="0" lvl="1"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GB" sz="1600" b="1" dirty="0" smtClean="0">
                <a:solidFill>
                  <a:srgbClr val="002060"/>
                </a:solidFill>
                <a:latin typeface="Trebuchet MS" pitchFamily="34" charset="0"/>
              </a:rPr>
              <a:t> Vertical Migration through faults or lateral</a:t>
            </a:r>
          </a:p>
          <a:p>
            <a:pPr marL="0" lvl="1"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GB" sz="1600" b="1" dirty="0" smtClean="0">
                <a:solidFill>
                  <a:srgbClr val="002060"/>
                </a:solidFill>
                <a:latin typeface="Trebuchet MS" pitchFamily="34" charset="0"/>
              </a:rPr>
              <a:t> Resources:450 </a:t>
            </a:r>
            <a:r>
              <a:rPr lang="en-GB" sz="1600" b="1" dirty="0" err="1" smtClean="0">
                <a:solidFill>
                  <a:srgbClr val="002060"/>
                </a:solidFill>
                <a:latin typeface="Trebuchet MS" pitchFamily="34" charset="0"/>
              </a:rPr>
              <a:t>mmbbls</a:t>
            </a:r>
            <a:r>
              <a:rPr lang="en-GB" sz="1600" b="1" dirty="0" smtClean="0">
                <a:solidFill>
                  <a:srgbClr val="002060"/>
                </a:solidFill>
                <a:latin typeface="Trebuchet MS" pitchFamily="34" charset="0"/>
              </a:rPr>
              <a:t> (Mean) </a:t>
            </a:r>
            <a:endParaRPr lang="en-US" sz="1600" b="1" dirty="0">
              <a:solidFill>
                <a:srgbClr val="002060"/>
              </a:solidFill>
              <a:latin typeface="Trebuchet MS" pitchFamily="34" charset="0"/>
            </a:endParaRPr>
          </a:p>
        </p:txBody>
      </p:sp>
      <p:grpSp>
        <p:nvGrpSpPr>
          <p:cNvPr id="17" name="Groupe 11"/>
          <p:cNvGrpSpPr>
            <a:grpSpLocks/>
          </p:cNvGrpSpPr>
          <p:nvPr/>
        </p:nvGrpSpPr>
        <p:grpSpPr bwMode="auto">
          <a:xfrm>
            <a:off x="4429124" y="879308"/>
            <a:ext cx="4476420" cy="3192634"/>
            <a:chOff x="825500" y="444500"/>
            <a:chExt cx="7683500" cy="6178550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t="-2711" r="679" b="1208"/>
            <a:stretch>
              <a:fillRect/>
            </a:stretch>
          </p:blipFill>
          <p:spPr bwMode="auto">
            <a:xfrm>
              <a:off x="825500" y="444500"/>
              <a:ext cx="7683500" cy="617855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7772400" y="2209800"/>
              <a:ext cx="609600" cy="2571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/>
                <a:t>Albian</a:t>
              </a:r>
              <a:endParaRPr lang="en-US" sz="1000"/>
            </a:p>
          </p:txBody>
        </p:sp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7791450" y="3124200"/>
              <a:ext cx="561975" cy="2571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/>
                <a:t>Aptian</a:t>
              </a:r>
              <a:endParaRPr lang="en-US" sz="1000"/>
            </a:p>
          </p:txBody>
        </p:sp>
        <p:sp>
          <p:nvSpPr>
            <p:cNvPr id="21" name="Text Box 8"/>
            <p:cNvSpPr txBox="1">
              <a:spLocks noChangeArrowheads="1"/>
            </p:cNvSpPr>
            <p:nvPr/>
          </p:nvSpPr>
          <p:spPr bwMode="auto">
            <a:xfrm>
              <a:off x="7467600" y="1447800"/>
              <a:ext cx="762000" cy="2571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/>
                <a:t>Coniacian</a:t>
              </a:r>
              <a:endParaRPr lang="en-US" sz="1000"/>
            </a:p>
          </p:txBody>
        </p:sp>
        <p:sp>
          <p:nvSpPr>
            <p:cNvPr id="22" name="Text Box 9"/>
            <p:cNvSpPr txBox="1">
              <a:spLocks noChangeArrowheads="1"/>
            </p:cNvSpPr>
            <p:nvPr/>
          </p:nvSpPr>
          <p:spPr bwMode="auto">
            <a:xfrm rot="-1283813">
              <a:off x="1141413" y="4064000"/>
              <a:ext cx="1414462" cy="2571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/>
                <a:t>Cenomano-Turonian</a:t>
              </a:r>
              <a:endParaRPr lang="en-US" sz="1000"/>
            </a:p>
          </p:txBody>
        </p:sp>
        <p:sp>
          <p:nvSpPr>
            <p:cNvPr id="23" name="Text Box 10"/>
            <p:cNvSpPr txBox="1">
              <a:spLocks noChangeArrowheads="1"/>
            </p:cNvSpPr>
            <p:nvPr/>
          </p:nvSpPr>
          <p:spPr bwMode="auto">
            <a:xfrm>
              <a:off x="1143000" y="2454398"/>
              <a:ext cx="1019483" cy="2525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99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800"/>
                <a:t>Base </a:t>
              </a:r>
              <a:r>
                <a:rPr lang="en-US" sz="800"/>
                <a:t>Tertiary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/>
        </p:nvGrpSpPr>
        <p:grpSpPr>
          <a:xfrm>
            <a:off x="3897960" y="1000108"/>
            <a:ext cx="5031758" cy="2869662"/>
            <a:chOff x="3897960" y="1000108"/>
            <a:chExt cx="5031758" cy="2869662"/>
          </a:xfrm>
        </p:grpSpPr>
        <p:pic>
          <p:nvPicPr>
            <p:cNvPr id="5" name="Picture 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97960" y="1001374"/>
              <a:ext cx="5031758" cy="27314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6" name="Oval 23"/>
            <p:cNvSpPr>
              <a:spLocks noChangeArrowheads="1"/>
            </p:cNvSpPr>
            <p:nvPr/>
          </p:nvSpPr>
          <p:spPr bwMode="auto">
            <a:xfrm>
              <a:off x="4643063" y="2623897"/>
              <a:ext cx="3449057" cy="519351"/>
            </a:xfrm>
            <a:prstGeom prst="ellipse">
              <a:avLst/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fr-FR"/>
            </a:p>
          </p:txBody>
        </p:sp>
        <p:sp>
          <p:nvSpPr>
            <p:cNvPr id="8" name="Line 25"/>
            <p:cNvSpPr>
              <a:spLocks noChangeShapeType="1"/>
            </p:cNvSpPr>
            <p:nvPr/>
          </p:nvSpPr>
          <p:spPr bwMode="auto">
            <a:xfrm>
              <a:off x="4326522" y="1226776"/>
              <a:ext cx="197324" cy="2912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9" name="Text Box 26"/>
            <p:cNvSpPr txBox="1">
              <a:spLocks noChangeArrowheads="1"/>
            </p:cNvSpPr>
            <p:nvPr/>
          </p:nvSpPr>
          <p:spPr bwMode="auto">
            <a:xfrm>
              <a:off x="4000496" y="1643050"/>
              <a:ext cx="689916" cy="169544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square" lIns="18000" tIns="10800" rIns="18000" bIns="10800" anchor="ctr"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  <a:buClr>
                  <a:srgbClr val="FA3805"/>
                </a:buClr>
                <a:buSzPct val="120000"/>
              </a:pPr>
              <a:r>
                <a:rPr lang="fr-FR" sz="800" b="1" dirty="0">
                  <a:solidFill>
                    <a:srgbClr val="CC0099"/>
                  </a:solidFill>
                </a:rPr>
                <a:t>Base </a:t>
              </a:r>
              <a:r>
                <a:rPr lang="fr-FR" sz="800" b="1" dirty="0" err="1">
                  <a:solidFill>
                    <a:srgbClr val="CC0099"/>
                  </a:solidFill>
                </a:rPr>
                <a:t>Oligocene</a:t>
              </a:r>
              <a:endParaRPr lang="fr-FR" sz="800" b="1" dirty="0">
                <a:solidFill>
                  <a:srgbClr val="CC0099"/>
                </a:solidFill>
              </a:endParaRPr>
            </a:p>
          </p:txBody>
        </p:sp>
        <p:sp>
          <p:nvSpPr>
            <p:cNvPr id="10" name="Text Box 27"/>
            <p:cNvSpPr txBox="1">
              <a:spLocks noChangeArrowheads="1"/>
            </p:cNvSpPr>
            <p:nvPr/>
          </p:nvSpPr>
          <p:spPr bwMode="auto">
            <a:xfrm>
              <a:off x="6332648" y="3571876"/>
              <a:ext cx="596806" cy="169544"/>
            </a:xfrm>
            <a:prstGeom prst="rect">
              <a:avLst/>
            </a:prstGeom>
            <a:solidFill>
              <a:srgbClr val="333333"/>
            </a:solidFill>
            <a:ln w="12700">
              <a:noFill/>
              <a:miter lim="800000"/>
              <a:headEnd/>
              <a:tailEnd/>
            </a:ln>
          </p:spPr>
          <p:txBody>
            <a:bodyPr wrap="square" lIns="18000" tIns="10800" rIns="18000" bIns="10800" anchor="ctr"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  <a:buClr>
                  <a:srgbClr val="FA3805"/>
                </a:buClr>
                <a:buSzPct val="120000"/>
              </a:pPr>
              <a:r>
                <a:rPr lang="fr-FR" sz="800" b="1" dirty="0">
                  <a:solidFill>
                    <a:srgbClr val="66FFFF"/>
                  </a:solidFill>
                </a:rPr>
                <a:t>Top </a:t>
              </a:r>
              <a:r>
                <a:rPr lang="fr-FR" sz="800" b="1" dirty="0" err="1">
                  <a:solidFill>
                    <a:srgbClr val="66FFFF"/>
                  </a:solidFill>
                </a:rPr>
                <a:t>Jurassic</a:t>
              </a:r>
              <a:endParaRPr lang="fr-FR" sz="800" b="1" dirty="0">
                <a:solidFill>
                  <a:srgbClr val="66FFFF"/>
                </a:solidFill>
              </a:endParaRPr>
            </a:p>
          </p:txBody>
        </p:sp>
        <p:sp>
          <p:nvSpPr>
            <p:cNvPr id="11" name="Line 28"/>
            <p:cNvSpPr>
              <a:spLocks noChangeShapeType="1"/>
            </p:cNvSpPr>
            <p:nvPr/>
          </p:nvSpPr>
          <p:spPr bwMode="auto">
            <a:xfrm flipV="1">
              <a:off x="4014093" y="1852329"/>
              <a:ext cx="4903293" cy="1013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2" name="Line 29"/>
            <p:cNvSpPr>
              <a:spLocks noChangeShapeType="1"/>
            </p:cNvSpPr>
            <p:nvPr/>
          </p:nvSpPr>
          <p:spPr bwMode="auto">
            <a:xfrm flipV="1">
              <a:off x="3997649" y="2623508"/>
              <a:ext cx="4903293" cy="886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3" name="Line 30"/>
            <p:cNvSpPr>
              <a:spLocks noChangeShapeType="1"/>
            </p:cNvSpPr>
            <p:nvPr/>
          </p:nvSpPr>
          <p:spPr bwMode="auto">
            <a:xfrm flipV="1">
              <a:off x="3981205" y="3394686"/>
              <a:ext cx="4903293" cy="8865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4" name="Rectangle 31"/>
            <p:cNvSpPr>
              <a:spLocks noChangeArrowheads="1"/>
            </p:cNvSpPr>
            <p:nvPr/>
          </p:nvSpPr>
          <p:spPr bwMode="auto">
            <a:xfrm>
              <a:off x="4007926" y="3500438"/>
              <a:ext cx="1079115" cy="36933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fr-FR"/>
            </a:p>
          </p:txBody>
        </p:sp>
        <p:sp>
          <p:nvSpPr>
            <p:cNvPr id="15" name="Line 32"/>
            <p:cNvSpPr>
              <a:spLocks noChangeShapeType="1"/>
            </p:cNvSpPr>
            <p:nvPr/>
          </p:nvSpPr>
          <p:spPr bwMode="auto">
            <a:xfrm>
              <a:off x="4068563" y="3664409"/>
              <a:ext cx="95784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6" name="Text Box 33"/>
            <p:cNvSpPr txBox="1">
              <a:spLocks noChangeArrowheads="1"/>
            </p:cNvSpPr>
            <p:nvPr/>
          </p:nvSpPr>
          <p:spPr bwMode="auto">
            <a:xfrm>
              <a:off x="4348105" y="3429000"/>
              <a:ext cx="397731" cy="21907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200" b="1" dirty="0"/>
                <a:t>10 km</a:t>
              </a:r>
              <a:endParaRPr lang="en-GB" sz="1200" b="1" dirty="0"/>
            </a:p>
          </p:txBody>
        </p:sp>
        <p:sp>
          <p:nvSpPr>
            <p:cNvPr id="17" name="Text Box 34"/>
            <p:cNvSpPr txBox="1">
              <a:spLocks noChangeArrowheads="1"/>
            </p:cNvSpPr>
            <p:nvPr/>
          </p:nvSpPr>
          <p:spPr bwMode="auto">
            <a:xfrm>
              <a:off x="3994566" y="2458889"/>
              <a:ext cx="720310" cy="169544"/>
            </a:xfrm>
            <a:prstGeom prst="rect">
              <a:avLst/>
            </a:prstGeom>
            <a:solidFill>
              <a:srgbClr val="333333"/>
            </a:solidFill>
            <a:ln w="12700">
              <a:noFill/>
              <a:miter lim="800000"/>
              <a:headEnd/>
              <a:tailEnd/>
            </a:ln>
          </p:spPr>
          <p:txBody>
            <a:bodyPr wrap="square" lIns="18000" tIns="10800" rIns="18000" bIns="10800" anchor="ctr"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  <a:buClr>
                  <a:srgbClr val="FA3805"/>
                </a:buClr>
                <a:buSzPct val="120000"/>
              </a:pPr>
              <a:r>
                <a:rPr lang="fr-FR" sz="800" b="1" dirty="0">
                  <a:solidFill>
                    <a:srgbClr val="EDF20E"/>
                  </a:solidFill>
                </a:rPr>
                <a:t>Base </a:t>
              </a:r>
              <a:r>
                <a:rPr lang="fr-FR" sz="800" b="1" dirty="0" err="1">
                  <a:solidFill>
                    <a:srgbClr val="EDF20E"/>
                  </a:solidFill>
                </a:rPr>
                <a:t>Coniacian</a:t>
              </a:r>
              <a:endParaRPr lang="fr-FR" sz="800" b="1" dirty="0">
                <a:solidFill>
                  <a:srgbClr val="EDF20E"/>
                </a:solidFill>
              </a:endParaRPr>
            </a:p>
          </p:txBody>
        </p:sp>
        <p:sp>
          <p:nvSpPr>
            <p:cNvPr id="18" name="Text Box 35"/>
            <p:cNvSpPr txBox="1">
              <a:spLocks noChangeArrowheads="1"/>
            </p:cNvSpPr>
            <p:nvPr/>
          </p:nvSpPr>
          <p:spPr bwMode="auto">
            <a:xfrm>
              <a:off x="4000496" y="2786058"/>
              <a:ext cx="355594" cy="134228"/>
            </a:xfrm>
            <a:prstGeom prst="rect">
              <a:avLst/>
            </a:prstGeom>
            <a:solidFill>
              <a:srgbClr val="333333"/>
            </a:solidFill>
            <a:ln w="12700">
              <a:noFill/>
              <a:miter lim="800000"/>
              <a:headEnd/>
              <a:tailEnd/>
            </a:ln>
          </p:spPr>
          <p:txBody>
            <a:bodyPr wrap="none" lIns="18000" tIns="10800" rIns="18000" bIns="10800" anchor="ctr"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  <a:buClr>
                  <a:srgbClr val="FA3805"/>
                </a:buClr>
                <a:buSzPct val="120000"/>
              </a:pPr>
              <a:r>
                <a:rPr lang="fr-FR" sz="800" b="1" dirty="0" err="1">
                  <a:solidFill>
                    <a:srgbClr val="FF99CC"/>
                  </a:solidFill>
                </a:rPr>
                <a:t>Mid</a:t>
              </a:r>
              <a:r>
                <a:rPr lang="fr-FR" sz="800" b="1" dirty="0">
                  <a:solidFill>
                    <a:srgbClr val="FF99CC"/>
                  </a:solidFill>
                </a:rPr>
                <a:t> </a:t>
              </a:r>
              <a:r>
                <a:rPr lang="fr-FR" sz="800" b="1" dirty="0" err="1">
                  <a:solidFill>
                    <a:srgbClr val="FF99CC"/>
                  </a:solidFill>
                </a:rPr>
                <a:t>Albian</a:t>
              </a:r>
              <a:endParaRPr lang="fr-FR" sz="800" b="1" dirty="0">
                <a:solidFill>
                  <a:srgbClr val="FF99CC"/>
                </a:solidFill>
              </a:endParaRPr>
            </a:p>
          </p:txBody>
        </p:sp>
        <p:sp>
          <p:nvSpPr>
            <p:cNvPr id="19" name="Text Box 36"/>
            <p:cNvSpPr txBox="1">
              <a:spLocks noChangeArrowheads="1"/>
            </p:cNvSpPr>
            <p:nvPr/>
          </p:nvSpPr>
          <p:spPr bwMode="auto">
            <a:xfrm>
              <a:off x="3995594" y="3286124"/>
              <a:ext cx="647844" cy="169544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square" lIns="18000" tIns="10800" rIns="18000" bIns="10800" anchor="ctr"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  <a:buClr>
                  <a:srgbClr val="FA3805"/>
                </a:buClr>
                <a:buSzPct val="120000"/>
              </a:pPr>
              <a:r>
                <a:rPr lang="fr-FR" sz="800" b="1" dirty="0" err="1">
                  <a:solidFill>
                    <a:srgbClr val="FF5050"/>
                  </a:solidFill>
                </a:rPr>
                <a:t>Upper</a:t>
              </a:r>
              <a:r>
                <a:rPr lang="fr-FR" sz="800" b="1" dirty="0">
                  <a:solidFill>
                    <a:srgbClr val="FF5050"/>
                  </a:solidFill>
                </a:rPr>
                <a:t> </a:t>
              </a:r>
              <a:r>
                <a:rPr lang="fr-FR" sz="800" b="1" dirty="0" err="1">
                  <a:solidFill>
                    <a:srgbClr val="FF5050"/>
                  </a:solidFill>
                </a:rPr>
                <a:t>Aptian</a:t>
              </a:r>
              <a:endParaRPr lang="fr-FR" sz="800" b="1" dirty="0">
                <a:solidFill>
                  <a:srgbClr val="FF5050"/>
                </a:solidFill>
              </a:endParaRPr>
            </a:p>
          </p:txBody>
        </p:sp>
        <p:sp>
          <p:nvSpPr>
            <p:cNvPr id="20" name="Text Box 37"/>
            <p:cNvSpPr txBox="1">
              <a:spLocks noChangeArrowheads="1"/>
            </p:cNvSpPr>
            <p:nvPr/>
          </p:nvSpPr>
          <p:spPr bwMode="auto">
            <a:xfrm>
              <a:off x="4006899" y="3000372"/>
              <a:ext cx="493663" cy="169544"/>
            </a:xfrm>
            <a:prstGeom prst="rect">
              <a:avLst/>
            </a:prstGeom>
            <a:solidFill>
              <a:srgbClr val="333333"/>
            </a:solidFill>
            <a:ln w="12700">
              <a:noFill/>
              <a:miter lim="800000"/>
              <a:headEnd/>
              <a:tailEnd/>
            </a:ln>
          </p:spPr>
          <p:txBody>
            <a:bodyPr wrap="square" lIns="18000" tIns="10800" rIns="18000" bIns="10800" anchor="ctr"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  <a:buClr>
                  <a:srgbClr val="FA3805"/>
                </a:buClr>
                <a:buSzPct val="120000"/>
              </a:pPr>
              <a:r>
                <a:rPr lang="fr-FR" sz="800" b="1" dirty="0">
                  <a:solidFill>
                    <a:srgbClr val="66FF33"/>
                  </a:solidFill>
                </a:rPr>
                <a:t>L. </a:t>
              </a:r>
              <a:r>
                <a:rPr lang="fr-FR" sz="800" b="1" dirty="0" err="1">
                  <a:solidFill>
                    <a:srgbClr val="66FF33"/>
                  </a:solidFill>
                </a:rPr>
                <a:t>Albian</a:t>
              </a:r>
              <a:endParaRPr lang="fr-FR" sz="800" b="1" dirty="0">
                <a:solidFill>
                  <a:srgbClr val="66FF33"/>
                </a:solidFill>
              </a:endParaRPr>
            </a:p>
          </p:txBody>
        </p:sp>
        <p:sp>
          <p:nvSpPr>
            <p:cNvPr id="21" name="Text Box 38"/>
            <p:cNvSpPr txBox="1">
              <a:spLocks noChangeArrowheads="1"/>
            </p:cNvSpPr>
            <p:nvPr/>
          </p:nvSpPr>
          <p:spPr bwMode="auto">
            <a:xfrm>
              <a:off x="4006898" y="2071677"/>
              <a:ext cx="636539" cy="169544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square" lIns="18000" tIns="10800" rIns="18000" bIns="10800" anchor="ctr"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  <a:buClr>
                  <a:srgbClr val="FA3805"/>
                </a:buClr>
                <a:buSzPct val="120000"/>
              </a:pPr>
              <a:r>
                <a:rPr lang="fr-FR" sz="800" b="1" dirty="0">
                  <a:solidFill>
                    <a:srgbClr val="CC6600"/>
                  </a:solidFill>
                </a:rPr>
                <a:t>Base </a:t>
              </a:r>
              <a:r>
                <a:rPr lang="fr-FR" sz="800" b="1" dirty="0" err="1">
                  <a:solidFill>
                    <a:srgbClr val="CC6600"/>
                  </a:solidFill>
                </a:rPr>
                <a:t>Tertiairy</a:t>
              </a:r>
              <a:endParaRPr lang="fr-FR" sz="800" b="1" dirty="0">
                <a:solidFill>
                  <a:srgbClr val="CC6600"/>
                </a:solidFill>
              </a:endParaRPr>
            </a:p>
          </p:txBody>
        </p:sp>
        <p:sp>
          <p:nvSpPr>
            <p:cNvPr id="22" name="Text Box 39"/>
            <p:cNvSpPr txBox="1">
              <a:spLocks noChangeArrowheads="1"/>
            </p:cNvSpPr>
            <p:nvPr/>
          </p:nvSpPr>
          <p:spPr bwMode="auto">
            <a:xfrm>
              <a:off x="4017176" y="2285992"/>
              <a:ext cx="697700" cy="169544"/>
            </a:xfrm>
            <a:prstGeom prst="rect">
              <a:avLst/>
            </a:prstGeom>
            <a:solidFill>
              <a:srgbClr val="333333"/>
            </a:solidFill>
            <a:ln w="12700">
              <a:noFill/>
              <a:miter lim="800000"/>
              <a:headEnd/>
              <a:tailEnd/>
            </a:ln>
          </p:spPr>
          <p:txBody>
            <a:bodyPr wrap="square" lIns="18000" tIns="10800" rIns="18000" bIns="10800" anchor="ctr"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  <a:buClr>
                  <a:srgbClr val="FA3805"/>
                </a:buClr>
                <a:buSzPct val="120000"/>
              </a:pPr>
              <a:r>
                <a:rPr lang="fr-FR" sz="800" b="1" dirty="0">
                  <a:solidFill>
                    <a:srgbClr val="0099FF"/>
                  </a:solidFill>
                </a:rPr>
                <a:t>Top </a:t>
              </a:r>
              <a:r>
                <a:rPr lang="fr-FR" sz="800" b="1" dirty="0" err="1">
                  <a:solidFill>
                    <a:srgbClr val="0099FF"/>
                  </a:solidFill>
                </a:rPr>
                <a:t>Santonian</a:t>
              </a:r>
              <a:endParaRPr lang="fr-FR" sz="800" b="1" dirty="0">
                <a:solidFill>
                  <a:srgbClr val="0099FF"/>
                </a:solidFill>
              </a:endParaRPr>
            </a:p>
          </p:txBody>
        </p:sp>
        <p:sp>
          <p:nvSpPr>
            <p:cNvPr id="23" name="Text Box 40"/>
            <p:cNvSpPr txBox="1">
              <a:spLocks noChangeArrowheads="1"/>
            </p:cNvSpPr>
            <p:nvPr/>
          </p:nvSpPr>
          <p:spPr bwMode="auto">
            <a:xfrm>
              <a:off x="8681008" y="1791547"/>
              <a:ext cx="229184" cy="134228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18000" tIns="10800" rIns="18000" bIns="10800" anchor="ctr" anchorCtr="1"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  <a:buClr>
                  <a:srgbClr val="FA3805"/>
                </a:buClr>
                <a:buSzPct val="120000"/>
              </a:pPr>
              <a:r>
                <a:rPr lang="fr-FR" sz="800" b="1"/>
                <a:t>2000m</a:t>
              </a:r>
            </a:p>
          </p:txBody>
        </p:sp>
        <p:sp>
          <p:nvSpPr>
            <p:cNvPr id="24" name="Text Box 41"/>
            <p:cNvSpPr txBox="1">
              <a:spLocks noChangeArrowheads="1"/>
            </p:cNvSpPr>
            <p:nvPr/>
          </p:nvSpPr>
          <p:spPr bwMode="auto">
            <a:xfrm>
              <a:off x="8681008" y="2547530"/>
              <a:ext cx="229184" cy="134228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18000" tIns="10800" rIns="18000" bIns="10800" anchor="ctr"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  <a:buClr>
                  <a:srgbClr val="FA3805"/>
                </a:buClr>
                <a:buSzPct val="120000"/>
              </a:pPr>
              <a:r>
                <a:rPr lang="fr-FR" sz="800" b="1"/>
                <a:t>4000m</a:t>
              </a:r>
            </a:p>
          </p:txBody>
        </p:sp>
        <p:sp>
          <p:nvSpPr>
            <p:cNvPr id="25" name="Text Box 42"/>
            <p:cNvSpPr txBox="1">
              <a:spLocks noChangeArrowheads="1"/>
            </p:cNvSpPr>
            <p:nvPr/>
          </p:nvSpPr>
          <p:spPr bwMode="auto">
            <a:xfrm>
              <a:off x="8681008" y="3311110"/>
              <a:ext cx="229184" cy="134228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18000" tIns="10800" rIns="18000" bIns="10800" anchor="ctr"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  <a:buClr>
                  <a:srgbClr val="FA3805"/>
                </a:buClr>
                <a:buSzPct val="120000"/>
              </a:pPr>
              <a:r>
                <a:rPr lang="fr-FR" sz="800" b="1"/>
                <a:t>6000m</a:t>
              </a:r>
            </a:p>
          </p:txBody>
        </p:sp>
        <p:sp>
          <p:nvSpPr>
            <p:cNvPr id="26" name="Rectangle 43"/>
            <p:cNvSpPr>
              <a:spLocks noChangeArrowheads="1"/>
            </p:cNvSpPr>
            <p:nvPr/>
          </p:nvSpPr>
          <p:spPr bwMode="auto">
            <a:xfrm>
              <a:off x="8584401" y="1000108"/>
              <a:ext cx="345317" cy="1266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45130" tIns="6769" rIns="45130" bIns="6769">
              <a:spAutoFit/>
            </a:bodyPr>
            <a:lstStyle/>
            <a:p>
              <a:pPr algn="ctr" defTabSz="573088">
                <a:lnSpc>
                  <a:spcPct val="120000"/>
                </a:lnSpc>
                <a:spcBef>
                  <a:spcPct val="50000"/>
                </a:spcBef>
                <a:buClr>
                  <a:srgbClr val="FA3805"/>
                </a:buClr>
                <a:buSzPct val="120000"/>
              </a:pPr>
              <a:r>
                <a:rPr lang="fr-FR" sz="800" b="1" dirty="0">
                  <a:solidFill>
                    <a:srgbClr val="073771"/>
                  </a:solidFill>
                </a:rPr>
                <a:t> ESE</a:t>
              </a:r>
            </a:p>
          </p:txBody>
        </p:sp>
      </p:grpSp>
      <p:pic>
        <p:nvPicPr>
          <p:cNvPr id="28" name="Picture 15" descr="AlbLowLeadBminmodma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750" y="1058442"/>
            <a:ext cx="3662432" cy="25134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" name="ZoneTexte 29"/>
          <p:cNvSpPr txBox="1"/>
          <p:nvPr/>
        </p:nvSpPr>
        <p:spPr>
          <a:xfrm>
            <a:off x="285720" y="4500570"/>
            <a:ext cx="86439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u="sng" dirty="0" smtClean="0">
                <a:solidFill>
                  <a:srgbClr val="002060"/>
                </a:solidFill>
              </a:rPr>
              <a:t>Prospect Characteristics</a:t>
            </a:r>
          </a:p>
          <a:p>
            <a:pPr lvl="1" algn="ctr"/>
            <a:endParaRPr lang="en-US" sz="1400" b="1" u="sng" dirty="0" smtClean="0">
              <a:solidFill>
                <a:srgbClr val="002060"/>
              </a:solidFill>
            </a:endParaRPr>
          </a:p>
          <a:p>
            <a:pPr marL="0" lvl="1"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GB" sz="1600" b="1" dirty="0" smtClean="0">
                <a:solidFill>
                  <a:srgbClr val="002060"/>
                </a:solidFill>
                <a:latin typeface="Trebuchet MS" pitchFamily="34" charset="0"/>
              </a:rPr>
              <a:t> Lower Cretaceous (Albian) and Upper Cretaceous (Coniacian) sandstone turbidites </a:t>
            </a:r>
          </a:p>
          <a:p>
            <a:pPr marL="0" lvl="1"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GB" sz="1600" b="1" dirty="0" smtClean="0">
                <a:solidFill>
                  <a:srgbClr val="002060"/>
                </a:solidFill>
                <a:latin typeface="Trebuchet MS" pitchFamily="34" charset="0"/>
              </a:rPr>
              <a:t>Source beds: Aptian-Albian and Cenomanian-Turonian</a:t>
            </a:r>
          </a:p>
          <a:p>
            <a:pPr marL="0" lvl="1"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GB" sz="1600" b="1" dirty="0" smtClean="0">
                <a:solidFill>
                  <a:srgbClr val="002060"/>
                </a:solidFill>
                <a:latin typeface="Trebuchet MS" pitchFamily="34" charset="0"/>
              </a:rPr>
              <a:t>4-way dip roll over structures and basin floor fan</a:t>
            </a:r>
          </a:p>
          <a:p>
            <a:pPr marL="0" lvl="1"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GB" sz="1600" b="1" dirty="0" smtClean="0">
                <a:solidFill>
                  <a:srgbClr val="002060"/>
                </a:solidFill>
                <a:latin typeface="Trebuchet MS" pitchFamily="34" charset="0"/>
              </a:rPr>
              <a:t> Vertical Migration through faults or lateral</a:t>
            </a:r>
          </a:p>
          <a:p>
            <a:pPr marL="0" lvl="1"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GB" sz="1600" b="1" dirty="0" smtClean="0">
                <a:solidFill>
                  <a:srgbClr val="002060"/>
                </a:solidFill>
                <a:latin typeface="Trebuchet MS" pitchFamily="34" charset="0"/>
              </a:rPr>
              <a:t> Resources: 2 </a:t>
            </a:r>
            <a:r>
              <a:rPr lang="en-GB" sz="1600" b="1" dirty="0" err="1" smtClean="0">
                <a:solidFill>
                  <a:srgbClr val="002060"/>
                </a:solidFill>
                <a:latin typeface="Trebuchet MS" pitchFamily="34" charset="0"/>
              </a:rPr>
              <a:t>Bbbls</a:t>
            </a:r>
            <a:r>
              <a:rPr lang="en-GB" sz="1600" b="1" dirty="0" smtClean="0">
                <a:solidFill>
                  <a:srgbClr val="002060"/>
                </a:solidFill>
                <a:latin typeface="Trebuchet MS" pitchFamily="34" charset="0"/>
              </a:rPr>
              <a:t> (Mean) </a:t>
            </a:r>
            <a:endParaRPr lang="en-US" sz="1600" b="1" dirty="0">
              <a:solidFill>
                <a:srgbClr val="002060"/>
              </a:solidFill>
              <a:latin typeface="Trebuchet MS" pitchFamily="34" charset="0"/>
            </a:endParaRPr>
          </a:p>
        </p:txBody>
      </p:sp>
      <p:grpSp>
        <p:nvGrpSpPr>
          <p:cNvPr id="31" name="Groupe 30"/>
          <p:cNvGrpSpPr/>
          <p:nvPr/>
        </p:nvGrpSpPr>
        <p:grpSpPr>
          <a:xfrm>
            <a:off x="98425" y="109538"/>
            <a:ext cx="4057650" cy="646112"/>
            <a:chOff x="98425" y="109538"/>
            <a:chExt cx="4057650" cy="646112"/>
          </a:xfrm>
        </p:grpSpPr>
        <p:sp>
          <p:nvSpPr>
            <p:cNvPr id="32" name="Rectangle 3"/>
            <p:cNvSpPr>
              <a:spLocks noChangeArrowheads="1"/>
            </p:cNvSpPr>
            <p:nvPr/>
          </p:nvSpPr>
          <p:spPr bwMode="auto">
            <a:xfrm>
              <a:off x="98425" y="109538"/>
              <a:ext cx="405765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600" b="1" dirty="0">
                  <a:solidFill>
                    <a:schemeClr val="bg1">
                      <a:lumMod val="65000"/>
                    </a:schemeClr>
                  </a:solidFill>
                  <a:latin typeface="Trebuchet MS" pitchFamily="34" charset="0"/>
                  <a:cs typeface="Arial" pitchFamily="34" charset="0"/>
                </a:rPr>
                <a:t>Atlantic Offshore </a:t>
              </a:r>
            </a:p>
          </p:txBody>
        </p:sp>
        <p:cxnSp>
          <p:nvCxnSpPr>
            <p:cNvPr id="33" name="Connecteur droit 32"/>
            <p:cNvCxnSpPr/>
            <p:nvPr/>
          </p:nvCxnSpPr>
          <p:spPr>
            <a:xfrm>
              <a:off x="142844" y="714356"/>
              <a:ext cx="3786214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270" y="908720"/>
            <a:ext cx="7615838" cy="5369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e 4"/>
          <p:cNvGrpSpPr/>
          <p:nvPr/>
        </p:nvGrpSpPr>
        <p:grpSpPr>
          <a:xfrm>
            <a:off x="98425" y="109538"/>
            <a:ext cx="4057650" cy="646112"/>
            <a:chOff x="98425" y="109538"/>
            <a:chExt cx="4057650" cy="6461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98425" y="109538"/>
              <a:ext cx="405765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600" b="1" dirty="0">
                  <a:solidFill>
                    <a:schemeClr val="bg1">
                      <a:lumMod val="65000"/>
                    </a:schemeClr>
                  </a:solidFill>
                  <a:latin typeface="Trebuchet MS" pitchFamily="34" charset="0"/>
                  <a:cs typeface="Arial" pitchFamily="34" charset="0"/>
                </a:rPr>
                <a:t>Atlantic Offshore </a:t>
              </a:r>
            </a:p>
          </p:txBody>
        </p:sp>
        <p:cxnSp>
          <p:nvCxnSpPr>
            <p:cNvPr id="4" name="Connecteur droit 3"/>
            <p:cNvCxnSpPr/>
            <p:nvPr/>
          </p:nvCxnSpPr>
          <p:spPr>
            <a:xfrm>
              <a:off x="142844" y="714356"/>
              <a:ext cx="3786214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ZoneTexte 5"/>
          <p:cNvSpPr txBox="1"/>
          <p:nvPr/>
        </p:nvSpPr>
        <p:spPr>
          <a:xfrm>
            <a:off x="2627784" y="6381328"/>
            <a:ext cx="38945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Moroccan offshore sedimentary basins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14348" y="857233"/>
            <a:ext cx="77153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2060"/>
                </a:solidFill>
              </a:rPr>
              <a:t>Achievements</a:t>
            </a:r>
            <a:r>
              <a:rPr lang="en-US" dirty="0" smtClean="0"/>
              <a:t>: </a:t>
            </a:r>
          </a:p>
          <a:p>
            <a:endParaRPr lang="en-US" dirty="0" smtClean="0"/>
          </a:p>
          <a:p>
            <a:pPr marL="534988"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rgbClr val="002060"/>
                </a:solidFill>
              </a:rPr>
              <a:t>Seismic </a:t>
            </a:r>
            <a:r>
              <a:rPr lang="en-US" b="1" dirty="0" smtClean="0">
                <a:solidFill>
                  <a:srgbClr val="002060"/>
                </a:solidFill>
              </a:rPr>
              <a:t>Acquisitions :</a:t>
            </a:r>
            <a:endParaRPr lang="en-US" b="1" dirty="0" smtClean="0">
              <a:solidFill>
                <a:srgbClr val="002060"/>
              </a:solidFill>
            </a:endParaRPr>
          </a:p>
          <a:p>
            <a:pPr marL="903288"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 140 000 km of 2D </a:t>
            </a:r>
          </a:p>
          <a:p>
            <a:pPr marL="903288"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   19 000 km² 3D	</a:t>
            </a:r>
          </a:p>
          <a:p>
            <a:pPr marL="534988"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002060"/>
                </a:solidFill>
              </a:rPr>
              <a:t> Identification of over 200 prospects and </a:t>
            </a:r>
            <a:r>
              <a:rPr lang="en-US" b="1" dirty="0" smtClean="0">
                <a:solidFill>
                  <a:srgbClr val="002060"/>
                </a:solidFill>
              </a:rPr>
              <a:t>leads; </a:t>
            </a:r>
            <a:endParaRPr lang="en-US" b="1" dirty="0" smtClean="0">
              <a:solidFill>
                <a:srgbClr val="002060"/>
              </a:solidFill>
            </a:endParaRPr>
          </a:p>
          <a:p>
            <a:pPr marL="534988"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002060"/>
                </a:solidFill>
              </a:rPr>
              <a:t> Resources = 11 – 1 140 </a:t>
            </a:r>
            <a:r>
              <a:rPr lang="en-US" b="1" dirty="0" smtClean="0">
                <a:solidFill>
                  <a:srgbClr val="002060"/>
                </a:solidFill>
              </a:rPr>
              <a:t>MMbbls </a:t>
            </a:r>
            <a:r>
              <a:rPr lang="en-US" b="1" dirty="0" smtClean="0">
                <a:solidFill>
                  <a:srgbClr val="002060"/>
                </a:solidFill>
              </a:rPr>
              <a:t>and up to 11 TCF of </a:t>
            </a:r>
            <a:r>
              <a:rPr lang="en-US" b="1" dirty="0" smtClean="0">
                <a:solidFill>
                  <a:srgbClr val="002060"/>
                </a:solidFill>
              </a:rPr>
              <a:t>Gas;</a:t>
            </a:r>
            <a:endParaRPr lang="en-US" b="1" dirty="0" smtClean="0">
              <a:solidFill>
                <a:srgbClr val="002060"/>
              </a:solidFill>
            </a:endParaRPr>
          </a:p>
          <a:p>
            <a:pPr marL="534988"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34 </a:t>
            </a:r>
            <a:r>
              <a:rPr lang="en-US" b="1" dirty="0" smtClean="0">
                <a:solidFill>
                  <a:srgbClr val="002060"/>
                </a:solidFill>
              </a:rPr>
              <a:t>wells drilled </a:t>
            </a:r>
            <a:r>
              <a:rPr lang="en-US" b="1" dirty="0" smtClean="0">
                <a:solidFill>
                  <a:srgbClr val="002060"/>
                </a:solidFill>
              </a:rPr>
              <a:t>;</a:t>
            </a:r>
          </a:p>
          <a:p>
            <a:pPr marL="534988"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002060"/>
                </a:solidFill>
              </a:rPr>
              <a:t>Assessment </a:t>
            </a:r>
            <a:r>
              <a:rPr lang="en-US" b="1" dirty="0" smtClean="0">
                <a:solidFill>
                  <a:srgbClr val="002060"/>
                </a:solidFill>
              </a:rPr>
              <a:t>of the petroleum systems (in progress at ONHYM</a:t>
            </a:r>
            <a:r>
              <a:rPr lang="en-US" b="1" dirty="0" smtClean="0">
                <a:solidFill>
                  <a:srgbClr val="002060"/>
                </a:solidFill>
              </a:rPr>
              <a:t>).</a:t>
            </a:r>
            <a:endParaRPr lang="en-US" b="1" dirty="0" smtClean="0">
              <a:solidFill>
                <a:srgbClr val="002060"/>
              </a:solidFill>
            </a:endParaRPr>
          </a:p>
          <a:p>
            <a:pPr marL="542925" defTabSz="541338">
              <a:buClr>
                <a:srgbClr val="C00000"/>
              </a:buClr>
              <a:buSzPct val="150000"/>
            </a:pPr>
            <a:endParaRPr lang="en-US" b="1" dirty="0" smtClean="0">
              <a:solidFill>
                <a:srgbClr val="002060"/>
              </a:solidFill>
            </a:endParaRPr>
          </a:p>
          <a:p>
            <a:pPr defTabSz="541338">
              <a:buClr>
                <a:srgbClr val="C00000"/>
              </a:buClr>
              <a:buSzPct val="150000"/>
            </a:pPr>
            <a:r>
              <a:rPr lang="en-US" b="1" u="sng" dirty="0" smtClean="0">
                <a:solidFill>
                  <a:srgbClr val="002060"/>
                </a:solidFill>
              </a:rPr>
              <a:t>What could next</a:t>
            </a:r>
            <a:r>
              <a:rPr lang="en-US" b="1" dirty="0" smtClean="0">
                <a:solidFill>
                  <a:srgbClr val="002060"/>
                </a:solidFill>
              </a:rPr>
              <a:t>:</a:t>
            </a:r>
          </a:p>
          <a:p>
            <a:pPr defTabSz="541338">
              <a:buClr>
                <a:srgbClr val="C00000"/>
              </a:buClr>
              <a:buSzPct val="150000"/>
            </a:pPr>
            <a:endParaRPr lang="en-US" b="1" dirty="0" smtClean="0">
              <a:solidFill>
                <a:srgbClr val="002060"/>
              </a:solidFill>
            </a:endParaRPr>
          </a:p>
          <a:p>
            <a:pPr marL="542925" defTabSz="541338"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002060"/>
                </a:solidFill>
              </a:rPr>
              <a:t> Resumption of intensive exploration of the untested plays, both in the </a:t>
            </a:r>
          </a:p>
          <a:p>
            <a:pPr marL="542925" defTabSz="541338">
              <a:buClr>
                <a:srgbClr val="C00000"/>
              </a:buClr>
              <a:buSzPct val="150000"/>
            </a:pPr>
            <a:r>
              <a:rPr lang="en-US" b="1" dirty="0" smtClean="0">
                <a:solidFill>
                  <a:srgbClr val="002060"/>
                </a:solidFill>
              </a:rPr>
              <a:t>    inboard and the outboard areas of the salt  province, with new </a:t>
            </a:r>
            <a:r>
              <a:rPr lang="en-US" b="1" dirty="0" smtClean="0">
                <a:solidFill>
                  <a:srgbClr val="002060"/>
                </a:solidFill>
              </a:rPr>
              <a:t>ideas;</a:t>
            </a:r>
            <a:endParaRPr lang="en-US" b="1" dirty="0" smtClean="0">
              <a:solidFill>
                <a:srgbClr val="002060"/>
              </a:solidFill>
            </a:endParaRPr>
          </a:p>
          <a:p>
            <a:pPr marL="542925" defTabSz="541338"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002060"/>
                </a:solidFill>
              </a:rPr>
              <a:t> Reevaluation and upgrade of the previously identified prospects and </a:t>
            </a:r>
          </a:p>
          <a:p>
            <a:pPr marL="542925" defTabSz="541338">
              <a:buClr>
                <a:srgbClr val="C00000"/>
              </a:buClr>
              <a:buSzPct val="150000"/>
            </a:pPr>
            <a:r>
              <a:rPr lang="en-US" b="1" dirty="0" smtClean="0">
                <a:solidFill>
                  <a:srgbClr val="002060"/>
                </a:solidFill>
              </a:rPr>
              <a:t>    leads to go ahead for </a:t>
            </a:r>
            <a:r>
              <a:rPr lang="en-US" b="1" dirty="0" smtClean="0">
                <a:solidFill>
                  <a:srgbClr val="002060"/>
                </a:solidFill>
              </a:rPr>
              <a:t>drilling;</a:t>
            </a:r>
            <a:endParaRPr lang="en-US" b="1" dirty="0" smtClean="0">
              <a:solidFill>
                <a:srgbClr val="002060"/>
              </a:solidFill>
            </a:endParaRPr>
          </a:p>
          <a:p>
            <a:pPr marL="542925" defTabSz="541338">
              <a:buClr>
                <a:srgbClr val="C00000"/>
              </a:buClr>
              <a:buSzPct val="150000"/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Visit to ONHYM office for detailed presentations, discussions and data </a:t>
            </a:r>
          </a:p>
          <a:p>
            <a:pPr marL="542925" defTabSz="541338">
              <a:buClr>
                <a:srgbClr val="C00000"/>
              </a:buClr>
              <a:buSzPct val="150000"/>
            </a:pPr>
            <a:r>
              <a:rPr lang="en-US" b="1" dirty="0" smtClean="0">
                <a:solidFill>
                  <a:srgbClr val="002060"/>
                </a:solidFill>
              </a:rPr>
              <a:t>    </a:t>
            </a:r>
            <a:r>
              <a:rPr lang="en-US" b="1" smtClean="0">
                <a:solidFill>
                  <a:srgbClr val="002060"/>
                </a:solidFill>
              </a:rPr>
              <a:t>room </a:t>
            </a:r>
            <a:r>
              <a:rPr lang="en-US" b="1" smtClean="0">
                <a:solidFill>
                  <a:srgbClr val="002060"/>
                </a:solidFill>
              </a:rPr>
              <a:t>consultation.</a:t>
            </a:r>
            <a:endParaRPr lang="en-US" dirty="0">
              <a:solidFill>
                <a:srgbClr val="002060"/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98425" y="109538"/>
            <a:ext cx="4057650" cy="646112"/>
            <a:chOff x="98425" y="109538"/>
            <a:chExt cx="4057650" cy="646112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98425" y="109538"/>
              <a:ext cx="405765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600" b="1" dirty="0">
                  <a:solidFill>
                    <a:schemeClr val="bg1">
                      <a:lumMod val="65000"/>
                    </a:schemeClr>
                  </a:solidFill>
                  <a:latin typeface="Trebuchet MS" pitchFamily="34" charset="0"/>
                  <a:cs typeface="Arial" pitchFamily="34" charset="0"/>
                </a:rPr>
                <a:t>Atlantic Offshore </a:t>
              </a:r>
            </a:p>
          </p:txBody>
        </p:sp>
        <p:cxnSp>
          <p:nvCxnSpPr>
            <p:cNvPr id="9" name="Connecteur droit 8"/>
            <p:cNvCxnSpPr/>
            <p:nvPr/>
          </p:nvCxnSpPr>
          <p:spPr>
            <a:xfrm>
              <a:off x="142844" y="714356"/>
              <a:ext cx="3786214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09192" y="3143248"/>
            <a:ext cx="900627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5400" b="1" dirty="0" err="1">
                <a:solidFill>
                  <a:srgbClr val="A85400"/>
                </a:solidFill>
                <a:latin typeface="Trebuchet MS" pitchFamily="34" charset="0"/>
                <a:sym typeface="Marlett" pitchFamily="2" charset="2"/>
              </a:rPr>
              <a:t>Thank</a:t>
            </a:r>
            <a:r>
              <a:rPr lang="fr-FR" sz="5400" b="1" dirty="0">
                <a:solidFill>
                  <a:srgbClr val="A85400"/>
                </a:solidFill>
                <a:latin typeface="Trebuchet MS" pitchFamily="34" charset="0"/>
                <a:sym typeface="Marlett" pitchFamily="2" charset="2"/>
              </a:rPr>
              <a:t> </a:t>
            </a:r>
            <a:r>
              <a:rPr lang="fr-FR" sz="5400" b="1" dirty="0" err="1" smtClean="0">
                <a:solidFill>
                  <a:srgbClr val="A85400"/>
                </a:solidFill>
                <a:latin typeface="Trebuchet MS" pitchFamily="34" charset="0"/>
                <a:sym typeface="Marlett" pitchFamily="2" charset="2"/>
              </a:rPr>
              <a:t>you</a:t>
            </a:r>
            <a:endParaRPr lang="fr-FR" sz="5400" b="1" dirty="0">
              <a:solidFill>
                <a:srgbClr val="A85400"/>
              </a:solidFill>
              <a:latin typeface="Trebuchet MS" pitchFamily="34" charset="0"/>
              <a:sym typeface="Marlett" pitchFamily="2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1680" y="0"/>
            <a:ext cx="5544616" cy="15567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3"/>
          <p:cNvGrpSpPr/>
          <p:nvPr/>
        </p:nvGrpSpPr>
        <p:grpSpPr>
          <a:xfrm>
            <a:off x="98425" y="109538"/>
            <a:ext cx="4057650" cy="646112"/>
            <a:chOff x="98425" y="109538"/>
            <a:chExt cx="4057650" cy="646112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98425" y="109538"/>
              <a:ext cx="405765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600" b="1" dirty="0">
                  <a:solidFill>
                    <a:schemeClr val="bg1">
                      <a:lumMod val="65000"/>
                    </a:schemeClr>
                  </a:solidFill>
                  <a:latin typeface="Trebuchet MS" pitchFamily="34" charset="0"/>
                  <a:cs typeface="Arial" pitchFamily="34" charset="0"/>
                </a:rPr>
                <a:t>Atlantic Offshore </a:t>
              </a: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142844" y="714356"/>
              <a:ext cx="3786214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 descr="C:\Users\nahim\Desktop\openacrea\Open acreage Offshore du 21 - 07 - 10.jpg"/>
          <p:cNvPicPr>
            <a:picLocks noChangeAspect="1" noChangeArrowheads="1"/>
          </p:cNvPicPr>
          <p:nvPr/>
        </p:nvPicPr>
        <p:blipFill>
          <a:blip r:embed="rId3" cstate="print"/>
          <a:srcRect b="36627"/>
          <a:stretch>
            <a:fillRect/>
          </a:stretch>
        </p:blipFill>
        <p:spPr bwMode="auto">
          <a:xfrm>
            <a:off x="3428244" y="1248574"/>
            <a:ext cx="5715788" cy="49665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2285992"/>
            <a:ext cx="350043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latin typeface="Trebuchet MS" pitchFamily="34" charset="0"/>
              </a:rPr>
              <a:t> 25 Blocks originally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</a:pPr>
            <a:r>
              <a:rPr lang="en-US" b="1" dirty="0" smtClean="0">
                <a:solidFill>
                  <a:srgbClr val="002060"/>
                </a:solidFill>
                <a:latin typeface="Trebuchet MS" pitchFamily="34" charset="0"/>
              </a:rPr>
              <a:t> (7 converted into 52 permits)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2060"/>
                </a:solidFill>
                <a:latin typeface="Trebuchet MS" pitchFamily="34" charset="0"/>
              </a:rPr>
              <a:t> 18 Open Blocks </a:t>
            </a:r>
            <a:r>
              <a:rPr lang="en-US" b="1" dirty="0">
                <a:solidFill>
                  <a:srgbClr val="002060"/>
                </a:solidFill>
                <a:latin typeface="Trebuchet MS" pitchFamily="34" charset="0"/>
              </a:rPr>
              <a:t>offshore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b="1" dirty="0">
                <a:solidFill>
                  <a:srgbClr val="002060"/>
                </a:solidFill>
                <a:latin typeface="Trebuchet MS" pitchFamily="34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Trebuchet MS" pitchFamily="34" charset="0"/>
              </a:rPr>
              <a:t> 200 Prospects </a:t>
            </a:r>
            <a:r>
              <a:rPr lang="en-US" b="1" dirty="0">
                <a:solidFill>
                  <a:srgbClr val="002060"/>
                </a:solidFill>
                <a:latin typeface="Trebuchet MS" pitchFamily="34" charset="0"/>
              </a:rPr>
              <a:t>&amp; </a:t>
            </a:r>
            <a:r>
              <a:rPr lang="en-US" b="1" dirty="0" smtClean="0">
                <a:solidFill>
                  <a:srgbClr val="002060"/>
                </a:solidFill>
                <a:latin typeface="Trebuchet MS" pitchFamily="34" charset="0"/>
              </a:rPr>
              <a:t>Leads</a:t>
            </a:r>
            <a:endParaRPr lang="en-US" b="1" dirty="0">
              <a:solidFill>
                <a:srgbClr val="002060"/>
              </a:solidFill>
              <a:latin typeface="Trebuchet MS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Trebuchet MS" pitchFamily="34" charset="0"/>
              </a:rPr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00063" y="2782888"/>
            <a:ext cx="80994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latin typeface="Trebuchet MS" pitchFamily="34" charset="0"/>
              </a:rPr>
              <a:t> </a:t>
            </a:r>
            <a:r>
              <a:rPr lang="fr-FR" sz="3600" b="1" dirty="0">
                <a:solidFill>
                  <a:srgbClr val="3333CC"/>
                </a:solidFill>
                <a:latin typeface="Trebuchet MS" pitchFamily="34" charset="0"/>
              </a:rPr>
              <a:t>REGIONAL GEOLOGICAL </a:t>
            </a:r>
            <a:r>
              <a:rPr lang="fr-FR" sz="3600" b="1" dirty="0" smtClean="0">
                <a:solidFill>
                  <a:srgbClr val="3333CC"/>
                </a:solidFill>
                <a:latin typeface="Trebuchet MS" pitchFamily="34" charset="0"/>
              </a:rPr>
              <a:t>FRAMEWORK</a:t>
            </a:r>
            <a:endParaRPr lang="fr-FR" sz="3600" b="1" dirty="0">
              <a:solidFill>
                <a:srgbClr val="3333CC"/>
              </a:solidFill>
              <a:latin typeface="Trebuchet MS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98425" y="109538"/>
            <a:ext cx="4057650" cy="646112"/>
            <a:chOff x="98425" y="109538"/>
            <a:chExt cx="4057650" cy="646112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98425" y="109538"/>
              <a:ext cx="405765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600" b="1" dirty="0">
                  <a:solidFill>
                    <a:schemeClr val="bg1">
                      <a:lumMod val="65000"/>
                    </a:schemeClr>
                  </a:solidFill>
                  <a:latin typeface="Trebuchet MS" pitchFamily="34" charset="0"/>
                  <a:cs typeface="Arial" pitchFamily="34" charset="0"/>
                </a:rPr>
                <a:t>Atlantic Offshore </a:t>
              </a:r>
            </a:p>
          </p:txBody>
        </p:sp>
        <p:cxnSp>
          <p:nvCxnSpPr>
            <p:cNvPr id="8" name="Connecteur droit 7"/>
            <p:cNvCxnSpPr/>
            <p:nvPr/>
          </p:nvCxnSpPr>
          <p:spPr>
            <a:xfrm>
              <a:off x="142844" y="714356"/>
              <a:ext cx="3786214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28625" y="1187472"/>
            <a:ext cx="7480300" cy="5313362"/>
            <a:chOff x="453" y="255"/>
            <a:chExt cx="5027" cy="3800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453" y="255"/>
              <a:ext cx="5027" cy="3800"/>
              <a:chOff x="453" y="255"/>
              <a:chExt cx="5027" cy="3800"/>
            </a:xfrm>
          </p:grpSpPr>
          <p:sp>
            <p:nvSpPr>
              <p:cNvPr id="11" name="Rectangle 5"/>
              <p:cNvSpPr>
                <a:spLocks noChangeArrowheads="1"/>
              </p:cNvSpPr>
              <p:nvPr/>
            </p:nvSpPr>
            <p:spPr bwMode="auto">
              <a:xfrm>
                <a:off x="612" y="255"/>
                <a:ext cx="4854" cy="378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12" name="Group 6"/>
              <p:cNvGrpSpPr>
                <a:grpSpLocks/>
              </p:cNvGrpSpPr>
              <p:nvPr/>
            </p:nvGrpSpPr>
            <p:grpSpPr bwMode="auto">
              <a:xfrm>
                <a:off x="453" y="268"/>
                <a:ext cx="1324" cy="3780"/>
                <a:chOff x="261" y="468"/>
                <a:chExt cx="1324" cy="3780"/>
              </a:xfrm>
            </p:grpSpPr>
            <p:sp>
              <p:nvSpPr>
                <p:cNvPr id="714" name="Rectangle 7"/>
                <p:cNvSpPr>
                  <a:spLocks noChangeArrowheads="1"/>
                </p:cNvSpPr>
                <p:nvPr/>
              </p:nvSpPr>
              <p:spPr bwMode="auto">
                <a:xfrm>
                  <a:off x="431" y="468"/>
                  <a:ext cx="1043" cy="204"/>
                </a:xfrm>
                <a:prstGeom prst="rect">
                  <a:avLst/>
                </a:prstGeom>
                <a:noFill/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15" name="Rectangle 8"/>
                <p:cNvSpPr>
                  <a:spLocks noChangeArrowheads="1"/>
                </p:cNvSpPr>
                <p:nvPr/>
              </p:nvSpPr>
              <p:spPr bwMode="auto">
                <a:xfrm>
                  <a:off x="782" y="501"/>
                  <a:ext cx="349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400" b="1">
                      <a:solidFill>
                        <a:srgbClr val="000000"/>
                      </a:solidFill>
                    </a:rPr>
                    <a:t>Stage</a:t>
                  </a:r>
                  <a:endParaRPr lang="fr-FR" sz="1400" b="1"/>
                </a:p>
              </p:txBody>
            </p:sp>
            <p:sp>
              <p:nvSpPr>
                <p:cNvPr id="716" name="Rectangle 9"/>
                <p:cNvSpPr>
                  <a:spLocks noChangeArrowheads="1"/>
                </p:cNvSpPr>
                <p:nvPr/>
              </p:nvSpPr>
              <p:spPr bwMode="auto">
                <a:xfrm>
                  <a:off x="554" y="3612"/>
                  <a:ext cx="807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400" b="1">
                      <a:solidFill>
                        <a:srgbClr val="000000"/>
                      </a:solidFill>
                    </a:rPr>
                    <a:t>Late Permian</a:t>
                  </a:r>
                  <a:endParaRPr lang="fr-FR" sz="1400" b="1"/>
                </a:p>
              </p:txBody>
            </p:sp>
            <p:sp>
              <p:nvSpPr>
                <p:cNvPr id="717" name="Rectangle 10"/>
                <p:cNvSpPr>
                  <a:spLocks noChangeArrowheads="1"/>
                </p:cNvSpPr>
                <p:nvPr/>
              </p:nvSpPr>
              <p:spPr bwMode="auto">
                <a:xfrm>
                  <a:off x="431" y="673"/>
                  <a:ext cx="1043" cy="122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18" name="Rectangle 11"/>
                <p:cNvSpPr>
                  <a:spLocks noChangeArrowheads="1"/>
                </p:cNvSpPr>
                <p:nvPr/>
              </p:nvSpPr>
              <p:spPr bwMode="auto">
                <a:xfrm>
                  <a:off x="431" y="794"/>
                  <a:ext cx="1043" cy="10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19" name="Rectangle 12"/>
                <p:cNvSpPr>
                  <a:spLocks noChangeArrowheads="1"/>
                </p:cNvSpPr>
                <p:nvPr/>
              </p:nvSpPr>
              <p:spPr bwMode="auto">
                <a:xfrm>
                  <a:off x="431" y="1168"/>
                  <a:ext cx="1043" cy="92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20" name="Rectangle 13"/>
                <p:cNvSpPr>
                  <a:spLocks noChangeArrowheads="1"/>
                </p:cNvSpPr>
                <p:nvPr/>
              </p:nvSpPr>
              <p:spPr bwMode="auto">
                <a:xfrm>
                  <a:off x="431" y="902"/>
                  <a:ext cx="1043" cy="76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21" name="Rectangle 14"/>
                <p:cNvSpPr>
                  <a:spLocks noChangeArrowheads="1"/>
                </p:cNvSpPr>
                <p:nvPr/>
              </p:nvSpPr>
              <p:spPr bwMode="auto">
                <a:xfrm>
                  <a:off x="431" y="977"/>
                  <a:ext cx="1043" cy="192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22" name="Rectangle 15"/>
                <p:cNvSpPr>
                  <a:spLocks noChangeArrowheads="1"/>
                </p:cNvSpPr>
                <p:nvPr/>
              </p:nvSpPr>
              <p:spPr bwMode="auto">
                <a:xfrm>
                  <a:off x="431" y="1259"/>
                  <a:ext cx="1043" cy="91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23" name="Rectangle 16"/>
                <p:cNvSpPr>
                  <a:spLocks noChangeArrowheads="1"/>
                </p:cNvSpPr>
                <p:nvPr/>
              </p:nvSpPr>
              <p:spPr bwMode="auto">
                <a:xfrm>
                  <a:off x="431" y="4082"/>
                  <a:ext cx="1043" cy="156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24" name="Rectangle 17"/>
                <p:cNvSpPr>
                  <a:spLocks noChangeArrowheads="1"/>
                </p:cNvSpPr>
                <p:nvPr/>
              </p:nvSpPr>
              <p:spPr bwMode="auto">
                <a:xfrm>
                  <a:off x="431" y="1349"/>
                  <a:ext cx="1043" cy="276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25" name="Rectangle 18"/>
                <p:cNvSpPr>
                  <a:spLocks noChangeArrowheads="1"/>
                </p:cNvSpPr>
                <p:nvPr/>
              </p:nvSpPr>
              <p:spPr bwMode="auto">
                <a:xfrm>
                  <a:off x="431" y="1624"/>
                  <a:ext cx="1043" cy="144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26" name="Rectangle 19"/>
                <p:cNvSpPr>
                  <a:spLocks noChangeArrowheads="1"/>
                </p:cNvSpPr>
                <p:nvPr/>
              </p:nvSpPr>
              <p:spPr bwMode="auto">
                <a:xfrm>
                  <a:off x="431" y="3768"/>
                  <a:ext cx="1043" cy="316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27" name="Rectangle 20"/>
                <p:cNvSpPr>
                  <a:spLocks noChangeArrowheads="1"/>
                </p:cNvSpPr>
                <p:nvPr/>
              </p:nvSpPr>
              <p:spPr bwMode="auto">
                <a:xfrm>
                  <a:off x="431" y="3179"/>
                  <a:ext cx="1043" cy="58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28" name="Rectangle 21"/>
                <p:cNvSpPr>
                  <a:spLocks noChangeArrowheads="1"/>
                </p:cNvSpPr>
                <p:nvPr/>
              </p:nvSpPr>
              <p:spPr bwMode="auto">
                <a:xfrm>
                  <a:off x="661" y="3884"/>
                  <a:ext cx="592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400" b="1">
                      <a:solidFill>
                        <a:srgbClr val="000000"/>
                      </a:solidFill>
                    </a:rPr>
                    <a:t>Paleozoic</a:t>
                  </a:r>
                  <a:endParaRPr lang="fr-FR" sz="1400" b="1"/>
                </a:p>
              </p:txBody>
            </p:sp>
            <p:sp>
              <p:nvSpPr>
                <p:cNvPr id="729" name="Rectangle 22"/>
                <p:cNvSpPr>
                  <a:spLocks noChangeArrowheads="1"/>
                </p:cNvSpPr>
                <p:nvPr/>
              </p:nvSpPr>
              <p:spPr bwMode="auto">
                <a:xfrm>
                  <a:off x="730" y="793"/>
                  <a:ext cx="454" cy="1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200" b="1">
                      <a:solidFill>
                        <a:srgbClr val="000000"/>
                      </a:solidFill>
                    </a:rPr>
                    <a:t>Pliocene</a:t>
                  </a:r>
                  <a:endParaRPr lang="fr-FR" sz="1200" b="1"/>
                </a:p>
              </p:txBody>
            </p:sp>
            <p:sp>
              <p:nvSpPr>
                <p:cNvPr id="730" name="Rectangle 23"/>
                <p:cNvSpPr>
                  <a:spLocks noChangeArrowheads="1"/>
                </p:cNvSpPr>
                <p:nvPr/>
              </p:nvSpPr>
              <p:spPr bwMode="auto">
                <a:xfrm>
                  <a:off x="666" y="887"/>
                  <a:ext cx="582" cy="1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200" b="1">
                      <a:solidFill>
                        <a:srgbClr val="000000"/>
                      </a:solidFill>
                    </a:rPr>
                    <a:t>U. Miocene</a:t>
                  </a:r>
                  <a:endParaRPr lang="fr-FR" sz="1200" b="1"/>
                </a:p>
              </p:txBody>
            </p:sp>
            <p:sp>
              <p:nvSpPr>
                <p:cNvPr id="731" name="Rectangle 24"/>
                <p:cNvSpPr>
                  <a:spLocks noChangeArrowheads="1"/>
                </p:cNvSpPr>
                <p:nvPr/>
              </p:nvSpPr>
              <p:spPr bwMode="auto">
                <a:xfrm>
                  <a:off x="612" y="1012"/>
                  <a:ext cx="690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400" b="1">
                      <a:solidFill>
                        <a:srgbClr val="000000"/>
                      </a:solidFill>
                    </a:rPr>
                    <a:t>M. Miocene</a:t>
                  </a:r>
                  <a:endParaRPr lang="fr-FR" sz="1400" b="1"/>
                </a:p>
              </p:txBody>
            </p:sp>
            <p:sp>
              <p:nvSpPr>
                <p:cNvPr id="732" name="Rectangle 25"/>
                <p:cNvSpPr>
                  <a:spLocks noChangeArrowheads="1"/>
                </p:cNvSpPr>
                <p:nvPr/>
              </p:nvSpPr>
              <p:spPr bwMode="auto">
                <a:xfrm>
                  <a:off x="671" y="1159"/>
                  <a:ext cx="571" cy="1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200" b="1">
                      <a:solidFill>
                        <a:srgbClr val="000000"/>
                      </a:solidFill>
                    </a:rPr>
                    <a:t>L. Miocene</a:t>
                  </a:r>
                  <a:endParaRPr lang="fr-FR" sz="1200" b="1"/>
                </a:p>
              </p:txBody>
            </p:sp>
            <p:sp>
              <p:nvSpPr>
                <p:cNvPr id="733" name="Rectangle 26"/>
                <p:cNvSpPr>
                  <a:spLocks noChangeArrowheads="1"/>
                </p:cNvSpPr>
                <p:nvPr/>
              </p:nvSpPr>
              <p:spPr bwMode="auto">
                <a:xfrm>
                  <a:off x="651" y="679"/>
                  <a:ext cx="612" cy="1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200" b="1">
                      <a:solidFill>
                        <a:srgbClr val="000000"/>
                      </a:solidFill>
                    </a:rPr>
                    <a:t>Pleistocene</a:t>
                  </a:r>
                  <a:endParaRPr lang="fr-FR" sz="1200" b="1"/>
                </a:p>
              </p:txBody>
            </p:sp>
            <p:sp>
              <p:nvSpPr>
                <p:cNvPr id="734" name="Rectangle 27"/>
                <p:cNvSpPr>
                  <a:spLocks noChangeArrowheads="1"/>
                </p:cNvSpPr>
                <p:nvPr/>
              </p:nvSpPr>
              <p:spPr bwMode="auto">
                <a:xfrm>
                  <a:off x="715" y="3432"/>
                  <a:ext cx="485" cy="1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400" b="1">
                      <a:solidFill>
                        <a:srgbClr val="000000"/>
                      </a:solidFill>
                    </a:rPr>
                    <a:t>Triassic</a:t>
                  </a:r>
                  <a:endParaRPr lang="fr-FR" sz="1400" b="1"/>
                </a:p>
              </p:txBody>
            </p:sp>
            <p:sp>
              <p:nvSpPr>
                <p:cNvPr id="735" name="Rectangle 28"/>
                <p:cNvSpPr>
                  <a:spLocks noChangeArrowheads="1"/>
                </p:cNvSpPr>
                <p:nvPr/>
              </p:nvSpPr>
              <p:spPr bwMode="auto">
                <a:xfrm>
                  <a:off x="729" y="1423"/>
                  <a:ext cx="456" cy="1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400" b="1">
                      <a:solidFill>
                        <a:srgbClr val="000000"/>
                      </a:solidFill>
                    </a:rPr>
                    <a:t>Eocene</a:t>
                  </a:r>
                  <a:endParaRPr lang="fr-FR" sz="1400" b="1"/>
                </a:p>
              </p:txBody>
            </p:sp>
            <p:sp>
              <p:nvSpPr>
                <p:cNvPr id="736" name="Rectangle 29"/>
                <p:cNvSpPr>
                  <a:spLocks noChangeArrowheads="1"/>
                </p:cNvSpPr>
                <p:nvPr/>
              </p:nvSpPr>
              <p:spPr bwMode="auto">
                <a:xfrm>
                  <a:off x="640" y="1634"/>
                  <a:ext cx="634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400" b="1">
                      <a:solidFill>
                        <a:srgbClr val="000000"/>
                      </a:solidFill>
                    </a:rPr>
                    <a:t>Paleocene</a:t>
                  </a:r>
                  <a:endParaRPr lang="fr-FR" sz="1400" b="1"/>
                </a:p>
              </p:txBody>
            </p:sp>
            <p:sp>
              <p:nvSpPr>
                <p:cNvPr id="737" name="Rectangle 30"/>
                <p:cNvSpPr>
                  <a:spLocks noChangeArrowheads="1"/>
                </p:cNvSpPr>
                <p:nvPr/>
              </p:nvSpPr>
              <p:spPr bwMode="auto">
                <a:xfrm>
                  <a:off x="690" y="1249"/>
                  <a:ext cx="534" cy="1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200" b="1">
                      <a:solidFill>
                        <a:srgbClr val="000000"/>
                      </a:solidFill>
                    </a:rPr>
                    <a:t>Oligocene</a:t>
                  </a:r>
                  <a:endParaRPr lang="fr-FR" sz="1200" b="1"/>
                </a:p>
              </p:txBody>
            </p:sp>
            <p:sp>
              <p:nvSpPr>
                <p:cNvPr id="738" name="Rectangle 31"/>
                <p:cNvSpPr>
                  <a:spLocks noChangeArrowheads="1"/>
                </p:cNvSpPr>
                <p:nvPr/>
              </p:nvSpPr>
              <p:spPr bwMode="auto">
                <a:xfrm>
                  <a:off x="261" y="4094"/>
                  <a:ext cx="1324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fr-FR" sz="1400" b="1">
                      <a:solidFill>
                        <a:srgbClr val="000000"/>
                      </a:solidFill>
                    </a:rPr>
                    <a:t>Pre-Cambrian</a:t>
                  </a:r>
                </a:p>
              </p:txBody>
            </p:sp>
            <p:sp>
              <p:nvSpPr>
                <p:cNvPr id="739" name="Rectangle 32"/>
                <p:cNvSpPr>
                  <a:spLocks noChangeArrowheads="1"/>
                </p:cNvSpPr>
                <p:nvPr/>
              </p:nvSpPr>
              <p:spPr bwMode="auto">
                <a:xfrm>
                  <a:off x="431" y="2106"/>
                  <a:ext cx="1043" cy="14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40" name="Rectangle 33"/>
                <p:cNvSpPr>
                  <a:spLocks noChangeArrowheads="1"/>
                </p:cNvSpPr>
                <p:nvPr/>
              </p:nvSpPr>
              <p:spPr bwMode="auto">
                <a:xfrm>
                  <a:off x="431" y="2027"/>
                  <a:ext cx="1043" cy="8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41" name="Rectangle 34"/>
                <p:cNvSpPr>
                  <a:spLocks noChangeArrowheads="1"/>
                </p:cNvSpPr>
                <p:nvPr/>
              </p:nvSpPr>
              <p:spPr bwMode="auto">
                <a:xfrm>
                  <a:off x="431" y="2248"/>
                  <a:ext cx="1043" cy="47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42" name="Rectangle 35"/>
                <p:cNvSpPr>
                  <a:spLocks noChangeArrowheads="1"/>
                </p:cNvSpPr>
                <p:nvPr/>
              </p:nvSpPr>
              <p:spPr bwMode="auto">
                <a:xfrm>
                  <a:off x="431" y="1772"/>
                  <a:ext cx="1043" cy="255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43" name="Rectangle 36"/>
                <p:cNvSpPr>
                  <a:spLocks noChangeArrowheads="1"/>
                </p:cNvSpPr>
                <p:nvPr/>
              </p:nvSpPr>
              <p:spPr bwMode="auto">
                <a:xfrm>
                  <a:off x="431" y="2720"/>
                  <a:ext cx="1043" cy="45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44" name="Rectangle 37"/>
                <p:cNvSpPr>
                  <a:spLocks noChangeArrowheads="1"/>
                </p:cNvSpPr>
                <p:nvPr/>
              </p:nvSpPr>
              <p:spPr bwMode="auto">
                <a:xfrm>
                  <a:off x="405" y="1846"/>
                  <a:ext cx="1106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400" b="1">
                      <a:solidFill>
                        <a:srgbClr val="000000"/>
                      </a:solidFill>
                    </a:rPr>
                    <a:t>Upper</a:t>
                  </a:r>
                  <a:r>
                    <a:rPr lang="fr-FR" sz="1400"/>
                    <a:t> </a:t>
                  </a:r>
                  <a:r>
                    <a:rPr lang="fr-FR" sz="1400" b="1">
                      <a:solidFill>
                        <a:srgbClr val="000000"/>
                      </a:solidFill>
                    </a:rPr>
                    <a:t>Cretaceous</a:t>
                  </a:r>
                </a:p>
              </p:txBody>
            </p:sp>
            <p:sp>
              <p:nvSpPr>
                <p:cNvPr id="745" name="Rectangle 38"/>
                <p:cNvSpPr>
                  <a:spLocks noChangeArrowheads="1"/>
                </p:cNvSpPr>
                <p:nvPr/>
              </p:nvSpPr>
              <p:spPr bwMode="auto">
                <a:xfrm>
                  <a:off x="661" y="2758"/>
                  <a:ext cx="590" cy="3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400" b="1">
                      <a:solidFill>
                        <a:srgbClr val="000000"/>
                      </a:solidFill>
                    </a:rPr>
                    <a:t>Mid / Late</a:t>
                  </a:r>
                </a:p>
                <a:p>
                  <a:pPr algn="ctr"/>
                  <a:r>
                    <a:rPr lang="fr-FR" sz="1400"/>
                    <a:t> </a:t>
                  </a:r>
                  <a:r>
                    <a:rPr lang="fr-FR" sz="1400" b="1">
                      <a:solidFill>
                        <a:srgbClr val="000000"/>
                      </a:solidFill>
                    </a:rPr>
                    <a:t>Jurassic</a:t>
                  </a:r>
                </a:p>
              </p:txBody>
            </p:sp>
            <p:sp>
              <p:nvSpPr>
                <p:cNvPr id="746" name="Rectangle 39"/>
                <p:cNvSpPr>
                  <a:spLocks noChangeArrowheads="1"/>
                </p:cNvSpPr>
                <p:nvPr/>
              </p:nvSpPr>
              <p:spPr bwMode="auto">
                <a:xfrm>
                  <a:off x="507" y="2120"/>
                  <a:ext cx="899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400" b="1">
                      <a:solidFill>
                        <a:srgbClr val="000000"/>
                      </a:solidFill>
                    </a:rPr>
                    <a:t>Cenom. Albian</a:t>
                  </a:r>
                </a:p>
              </p:txBody>
            </p:sp>
            <p:sp>
              <p:nvSpPr>
                <p:cNvPr id="747" name="Rectangle 40"/>
                <p:cNvSpPr>
                  <a:spLocks noChangeArrowheads="1"/>
                </p:cNvSpPr>
                <p:nvPr/>
              </p:nvSpPr>
              <p:spPr bwMode="auto">
                <a:xfrm>
                  <a:off x="607" y="2351"/>
                  <a:ext cx="699" cy="3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400" b="1">
                      <a:solidFill>
                        <a:srgbClr val="000000"/>
                      </a:solidFill>
                    </a:rPr>
                    <a:t>Lower</a:t>
                  </a:r>
                  <a:r>
                    <a:rPr lang="fr-FR" sz="1400"/>
                    <a:t> </a:t>
                  </a:r>
                </a:p>
                <a:p>
                  <a:pPr algn="ctr"/>
                  <a:r>
                    <a:rPr lang="fr-FR" sz="1400" b="1">
                      <a:solidFill>
                        <a:srgbClr val="000000"/>
                      </a:solidFill>
                    </a:rPr>
                    <a:t>Cretaceous</a:t>
                  </a:r>
                </a:p>
              </p:txBody>
            </p:sp>
            <p:sp>
              <p:nvSpPr>
                <p:cNvPr id="748" name="Rectangle 41"/>
                <p:cNvSpPr>
                  <a:spLocks noChangeArrowheads="1"/>
                </p:cNvSpPr>
                <p:nvPr/>
              </p:nvSpPr>
              <p:spPr bwMode="auto">
                <a:xfrm>
                  <a:off x="683" y="1987"/>
                  <a:ext cx="548" cy="1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400" b="1" dirty="0">
                      <a:solidFill>
                        <a:srgbClr val="000000"/>
                      </a:solidFill>
                    </a:rPr>
                    <a:t>Turonian</a:t>
                  </a:r>
                  <a:endParaRPr lang="fr-FR" sz="1400" b="1" dirty="0"/>
                </a:p>
              </p:txBody>
            </p:sp>
            <p:sp>
              <p:nvSpPr>
                <p:cNvPr id="749" name="Rectangle 42"/>
                <p:cNvSpPr>
                  <a:spLocks noChangeArrowheads="1"/>
                </p:cNvSpPr>
                <p:nvPr/>
              </p:nvSpPr>
              <p:spPr bwMode="auto">
                <a:xfrm>
                  <a:off x="618" y="3246"/>
                  <a:ext cx="679" cy="1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400" b="1">
                      <a:solidFill>
                        <a:srgbClr val="000000"/>
                      </a:solidFill>
                    </a:rPr>
                    <a:t>E. Jurassic</a:t>
                  </a:r>
                  <a:endParaRPr lang="fr-FR" sz="1400" b="1"/>
                </a:p>
              </p:txBody>
            </p:sp>
            <p:sp>
              <p:nvSpPr>
                <p:cNvPr id="750" name="Freeform 43"/>
                <p:cNvSpPr>
                  <a:spLocks/>
                </p:cNvSpPr>
                <p:nvPr/>
              </p:nvSpPr>
              <p:spPr bwMode="auto">
                <a:xfrm>
                  <a:off x="955" y="1695"/>
                  <a:ext cx="4" cy="7"/>
                </a:xfrm>
                <a:custGeom>
                  <a:avLst/>
                  <a:gdLst>
                    <a:gd name="T0" fmla="*/ 0 w 14"/>
                    <a:gd name="T1" fmla="*/ 0 h 31"/>
                    <a:gd name="T2" fmla="*/ 0 w 14"/>
                    <a:gd name="T3" fmla="*/ 0 h 31"/>
                    <a:gd name="T4" fmla="*/ 0 w 14"/>
                    <a:gd name="T5" fmla="*/ 0 h 31"/>
                    <a:gd name="T6" fmla="*/ 0 w 14"/>
                    <a:gd name="T7" fmla="*/ 0 h 31"/>
                    <a:gd name="T8" fmla="*/ 0 w 14"/>
                    <a:gd name="T9" fmla="*/ 0 h 31"/>
                    <a:gd name="T10" fmla="*/ 0 w 14"/>
                    <a:gd name="T11" fmla="*/ 0 h 31"/>
                    <a:gd name="T12" fmla="*/ 0 w 14"/>
                    <a:gd name="T13" fmla="*/ 0 h 31"/>
                    <a:gd name="T14" fmla="*/ 0 w 14"/>
                    <a:gd name="T15" fmla="*/ 0 h 31"/>
                    <a:gd name="T16" fmla="*/ 0 w 14"/>
                    <a:gd name="T17" fmla="*/ 0 h 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4"/>
                    <a:gd name="T28" fmla="*/ 0 h 31"/>
                    <a:gd name="T29" fmla="*/ 14 w 14"/>
                    <a:gd name="T30" fmla="*/ 31 h 3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4" h="31">
                      <a:moveTo>
                        <a:pt x="0" y="14"/>
                      </a:moveTo>
                      <a:lnTo>
                        <a:pt x="0" y="11"/>
                      </a:lnTo>
                      <a:lnTo>
                        <a:pt x="7" y="0"/>
                      </a:lnTo>
                      <a:lnTo>
                        <a:pt x="14" y="11"/>
                      </a:lnTo>
                      <a:lnTo>
                        <a:pt x="14" y="14"/>
                      </a:lnTo>
                      <a:lnTo>
                        <a:pt x="14" y="31"/>
                      </a:lnTo>
                      <a:lnTo>
                        <a:pt x="7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13" name="Line 44"/>
              <p:cNvSpPr>
                <a:spLocks noChangeShapeType="1"/>
              </p:cNvSpPr>
              <p:nvPr/>
            </p:nvSpPr>
            <p:spPr bwMode="auto">
              <a:xfrm>
                <a:off x="1941" y="3560"/>
                <a:ext cx="3539" cy="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" name="Group 45"/>
              <p:cNvGrpSpPr>
                <a:grpSpLocks/>
              </p:cNvGrpSpPr>
              <p:nvPr/>
            </p:nvGrpSpPr>
            <p:grpSpPr bwMode="auto">
              <a:xfrm>
                <a:off x="1663" y="257"/>
                <a:ext cx="2355" cy="3780"/>
                <a:chOff x="1663" y="257"/>
                <a:chExt cx="2355" cy="3780"/>
              </a:xfrm>
            </p:grpSpPr>
            <p:sp>
              <p:nvSpPr>
                <p:cNvPr id="32" name="Freeform 46" descr="Grands confettis"/>
                <p:cNvSpPr>
                  <a:spLocks/>
                </p:cNvSpPr>
                <p:nvPr/>
              </p:nvSpPr>
              <p:spPr bwMode="auto">
                <a:xfrm>
                  <a:off x="1668" y="2979"/>
                  <a:ext cx="2350" cy="595"/>
                </a:xfrm>
                <a:custGeom>
                  <a:avLst/>
                  <a:gdLst>
                    <a:gd name="T0" fmla="*/ 0 w 9398"/>
                    <a:gd name="T1" fmla="*/ 0 h 2202"/>
                    <a:gd name="T2" fmla="*/ 0 w 9398"/>
                    <a:gd name="T3" fmla="*/ 0 h 2202"/>
                    <a:gd name="T4" fmla="*/ 0 w 9398"/>
                    <a:gd name="T5" fmla="*/ 0 h 2202"/>
                    <a:gd name="T6" fmla="*/ 0 w 9398"/>
                    <a:gd name="T7" fmla="*/ 0 h 2202"/>
                    <a:gd name="T8" fmla="*/ 0 w 9398"/>
                    <a:gd name="T9" fmla="*/ 0 h 2202"/>
                    <a:gd name="T10" fmla="*/ 0 w 9398"/>
                    <a:gd name="T11" fmla="*/ 0 h 2202"/>
                    <a:gd name="T12" fmla="*/ 0 w 9398"/>
                    <a:gd name="T13" fmla="*/ 0 h 2202"/>
                    <a:gd name="T14" fmla="*/ 0 w 9398"/>
                    <a:gd name="T15" fmla="*/ 0 h 2202"/>
                    <a:gd name="T16" fmla="*/ 0 w 9398"/>
                    <a:gd name="T17" fmla="*/ 0 h 2202"/>
                    <a:gd name="T18" fmla="*/ 0 w 9398"/>
                    <a:gd name="T19" fmla="*/ 0 h 2202"/>
                    <a:gd name="T20" fmla="*/ 0 w 9398"/>
                    <a:gd name="T21" fmla="*/ 0 h 2202"/>
                    <a:gd name="T22" fmla="*/ 0 w 9398"/>
                    <a:gd name="T23" fmla="*/ 0 h 2202"/>
                    <a:gd name="T24" fmla="*/ 0 w 9398"/>
                    <a:gd name="T25" fmla="*/ 0 h 2202"/>
                    <a:gd name="T26" fmla="*/ 0 w 9398"/>
                    <a:gd name="T27" fmla="*/ 0 h 2202"/>
                    <a:gd name="T28" fmla="*/ 0 w 9398"/>
                    <a:gd name="T29" fmla="*/ 0 h 2202"/>
                    <a:gd name="T30" fmla="*/ 0 w 9398"/>
                    <a:gd name="T31" fmla="*/ 0 h 2202"/>
                    <a:gd name="T32" fmla="*/ 0 w 9398"/>
                    <a:gd name="T33" fmla="*/ 0 h 2202"/>
                    <a:gd name="T34" fmla="*/ 0 w 9398"/>
                    <a:gd name="T35" fmla="*/ 0 h 2202"/>
                    <a:gd name="T36" fmla="*/ 0 w 9398"/>
                    <a:gd name="T37" fmla="*/ 0 h 2202"/>
                    <a:gd name="T38" fmla="*/ 0 w 9398"/>
                    <a:gd name="T39" fmla="*/ 0 h 2202"/>
                    <a:gd name="T40" fmla="*/ 0 w 9398"/>
                    <a:gd name="T41" fmla="*/ 0 h 2202"/>
                    <a:gd name="T42" fmla="*/ 0 w 9398"/>
                    <a:gd name="T43" fmla="*/ 0 h 2202"/>
                    <a:gd name="T44" fmla="*/ 0 w 9398"/>
                    <a:gd name="T45" fmla="*/ 0 h 2202"/>
                    <a:gd name="T46" fmla="*/ 0 w 9398"/>
                    <a:gd name="T47" fmla="*/ 0 h 2202"/>
                    <a:gd name="T48" fmla="*/ 0 w 9398"/>
                    <a:gd name="T49" fmla="*/ 0 h 2202"/>
                    <a:gd name="T50" fmla="*/ 0 w 9398"/>
                    <a:gd name="T51" fmla="*/ 0 h 2202"/>
                    <a:gd name="T52" fmla="*/ 0 w 9398"/>
                    <a:gd name="T53" fmla="*/ 0 h 2202"/>
                    <a:gd name="T54" fmla="*/ 0 w 9398"/>
                    <a:gd name="T55" fmla="*/ 0 h 2202"/>
                    <a:gd name="T56" fmla="*/ 0 w 9398"/>
                    <a:gd name="T57" fmla="*/ 0 h 2202"/>
                    <a:gd name="T58" fmla="*/ 0 w 9398"/>
                    <a:gd name="T59" fmla="*/ 0 h 2202"/>
                    <a:gd name="T60" fmla="*/ 0 w 9398"/>
                    <a:gd name="T61" fmla="*/ 0 h 2202"/>
                    <a:gd name="T62" fmla="*/ 0 w 9398"/>
                    <a:gd name="T63" fmla="*/ 0 h 2202"/>
                    <a:gd name="T64" fmla="*/ 0 w 9398"/>
                    <a:gd name="T65" fmla="*/ 0 h 2202"/>
                    <a:gd name="T66" fmla="*/ 0 w 9398"/>
                    <a:gd name="T67" fmla="*/ 0 h 2202"/>
                    <a:gd name="T68" fmla="*/ 0 w 9398"/>
                    <a:gd name="T69" fmla="*/ 0 h 2202"/>
                    <a:gd name="T70" fmla="*/ 0 w 9398"/>
                    <a:gd name="T71" fmla="*/ 0 h 2202"/>
                    <a:gd name="T72" fmla="*/ 0 w 9398"/>
                    <a:gd name="T73" fmla="*/ 0 h 2202"/>
                    <a:gd name="T74" fmla="*/ 0 w 9398"/>
                    <a:gd name="T75" fmla="*/ 0 h 2202"/>
                    <a:gd name="T76" fmla="*/ 0 w 9398"/>
                    <a:gd name="T77" fmla="*/ 0 h 2202"/>
                    <a:gd name="T78" fmla="*/ 0 w 9398"/>
                    <a:gd name="T79" fmla="*/ 0 h 2202"/>
                    <a:gd name="T80" fmla="*/ 0 w 9398"/>
                    <a:gd name="T81" fmla="*/ 0 h 2202"/>
                    <a:gd name="T82" fmla="*/ 0 w 9398"/>
                    <a:gd name="T83" fmla="*/ 0 h 2202"/>
                    <a:gd name="T84" fmla="*/ 0 w 9398"/>
                    <a:gd name="T85" fmla="*/ 0 h 2202"/>
                    <a:gd name="T86" fmla="*/ 0 w 9398"/>
                    <a:gd name="T87" fmla="*/ 0 h 2202"/>
                    <a:gd name="T88" fmla="*/ 0 w 9398"/>
                    <a:gd name="T89" fmla="*/ 0 h 2202"/>
                    <a:gd name="T90" fmla="*/ 0 w 9398"/>
                    <a:gd name="T91" fmla="*/ 0 h 2202"/>
                    <a:gd name="T92" fmla="*/ 0 w 9398"/>
                    <a:gd name="T93" fmla="*/ 0 h 2202"/>
                    <a:gd name="T94" fmla="*/ 0 w 9398"/>
                    <a:gd name="T95" fmla="*/ 0 h 2202"/>
                    <a:gd name="T96" fmla="*/ 0 w 9398"/>
                    <a:gd name="T97" fmla="*/ 0 h 2202"/>
                    <a:gd name="T98" fmla="*/ 0 w 9398"/>
                    <a:gd name="T99" fmla="*/ 0 h 2202"/>
                    <a:gd name="T100" fmla="*/ 0 w 9398"/>
                    <a:gd name="T101" fmla="*/ 0 h 2202"/>
                    <a:gd name="T102" fmla="*/ 0 w 9398"/>
                    <a:gd name="T103" fmla="*/ 0 h 2202"/>
                    <a:gd name="T104" fmla="*/ 0 w 9398"/>
                    <a:gd name="T105" fmla="*/ 0 h 2202"/>
                    <a:gd name="T106" fmla="*/ 0 w 9398"/>
                    <a:gd name="T107" fmla="*/ 0 h 2202"/>
                    <a:gd name="T108" fmla="*/ 0 w 9398"/>
                    <a:gd name="T109" fmla="*/ 0 h 2202"/>
                    <a:gd name="T110" fmla="*/ 0 w 9398"/>
                    <a:gd name="T111" fmla="*/ 0 h 2202"/>
                    <a:gd name="T112" fmla="*/ 0 w 9398"/>
                    <a:gd name="T113" fmla="*/ 0 h 2202"/>
                    <a:gd name="T114" fmla="*/ 0 w 9398"/>
                    <a:gd name="T115" fmla="*/ 0 h 220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9398"/>
                    <a:gd name="T175" fmla="*/ 0 h 2202"/>
                    <a:gd name="T176" fmla="*/ 9398 w 9398"/>
                    <a:gd name="T177" fmla="*/ 2202 h 2202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9398" h="2202">
                      <a:moveTo>
                        <a:pt x="3105" y="2182"/>
                      </a:moveTo>
                      <a:lnTo>
                        <a:pt x="3123" y="2193"/>
                      </a:lnTo>
                      <a:lnTo>
                        <a:pt x="3143" y="2202"/>
                      </a:lnTo>
                      <a:lnTo>
                        <a:pt x="3166" y="2202"/>
                      </a:lnTo>
                      <a:lnTo>
                        <a:pt x="3175" y="2182"/>
                      </a:lnTo>
                      <a:lnTo>
                        <a:pt x="3199" y="2162"/>
                      </a:lnTo>
                      <a:lnTo>
                        <a:pt x="3217" y="2155"/>
                      </a:lnTo>
                      <a:lnTo>
                        <a:pt x="3240" y="2162"/>
                      </a:lnTo>
                      <a:lnTo>
                        <a:pt x="3264" y="2182"/>
                      </a:lnTo>
                      <a:lnTo>
                        <a:pt x="3280" y="2202"/>
                      </a:lnTo>
                      <a:lnTo>
                        <a:pt x="3296" y="2202"/>
                      </a:lnTo>
                      <a:lnTo>
                        <a:pt x="3324" y="2193"/>
                      </a:lnTo>
                      <a:lnTo>
                        <a:pt x="3334" y="2173"/>
                      </a:lnTo>
                      <a:lnTo>
                        <a:pt x="3347" y="2155"/>
                      </a:lnTo>
                      <a:lnTo>
                        <a:pt x="3368" y="2152"/>
                      </a:lnTo>
                      <a:lnTo>
                        <a:pt x="3392" y="2152"/>
                      </a:lnTo>
                      <a:lnTo>
                        <a:pt x="3408" y="2155"/>
                      </a:lnTo>
                      <a:lnTo>
                        <a:pt x="3432" y="2173"/>
                      </a:lnTo>
                      <a:lnTo>
                        <a:pt x="3452" y="2173"/>
                      </a:lnTo>
                      <a:lnTo>
                        <a:pt x="3475" y="2155"/>
                      </a:lnTo>
                      <a:lnTo>
                        <a:pt x="3486" y="2135"/>
                      </a:lnTo>
                      <a:lnTo>
                        <a:pt x="3495" y="2112"/>
                      </a:lnTo>
                      <a:lnTo>
                        <a:pt x="3516" y="2099"/>
                      </a:lnTo>
                      <a:lnTo>
                        <a:pt x="3540" y="2099"/>
                      </a:lnTo>
                      <a:lnTo>
                        <a:pt x="3560" y="2112"/>
                      </a:lnTo>
                      <a:lnTo>
                        <a:pt x="3576" y="2122"/>
                      </a:lnTo>
                      <a:lnTo>
                        <a:pt x="3603" y="2122"/>
                      </a:lnTo>
                      <a:lnTo>
                        <a:pt x="3620" y="2105"/>
                      </a:lnTo>
                      <a:lnTo>
                        <a:pt x="3637" y="2081"/>
                      </a:lnTo>
                      <a:lnTo>
                        <a:pt x="3647" y="2068"/>
                      </a:lnTo>
                      <a:lnTo>
                        <a:pt x="3664" y="2054"/>
                      </a:lnTo>
                      <a:lnTo>
                        <a:pt x="3691" y="2054"/>
                      </a:lnTo>
                      <a:lnTo>
                        <a:pt x="3711" y="2061"/>
                      </a:lnTo>
                      <a:lnTo>
                        <a:pt x="3728" y="2078"/>
                      </a:lnTo>
                      <a:lnTo>
                        <a:pt x="3755" y="2068"/>
                      </a:lnTo>
                      <a:lnTo>
                        <a:pt x="3771" y="2061"/>
                      </a:lnTo>
                      <a:lnTo>
                        <a:pt x="3785" y="2038"/>
                      </a:lnTo>
                      <a:lnTo>
                        <a:pt x="3798" y="2018"/>
                      </a:lnTo>
                      <a:lnTo>
                        <a:pt x="3816" y="2004"/>
                      </a:lnTo>
                      <a:lnTo>
                        <a:pt x="3842" y="2004"/>
                      </a:lnTo>
                      <a:lnTo>
                        <a:pt x="3859" y="2018"/>
                      </a:lnTo>
                      <a:lnTo>
                        <a:pt x="3879" y="2027"/>
                      </a:lnTo>
                      <a:lnTo>
                        <a:pt x="3903" y="2027"/>
                      </a:lnTo>
                      <a:lnTo>
                        <a:pt x="3923" y="2007"/>
                      </a:lnTo>
                      <a:lnTo>
                        <a:pt x="3937" y="1987"/>
                      </a:lnTo>
                      <a:lnTo>
                        <a:pt x="3946" y="1967"/>
                      </a:lnTo>
                      <a:lnTo>
                        <a:pt x="3966" y="1957"/>
                      </a:lnTo>
                      <a:lnTo>
                        <a:pt x="3993" y="1957"/>
                      </a:lnTo>
                      <a:lnTo>
                        <a:pt x="4011" y="1967"/>
                      </a:lnTo>
                      <a:lnTo>
                        <a:pt x="4027" y="1974"/>
                      </a:lnTo>
                      <a:lnTo>
                        <a:pt x="4054" y="1974"/>
                      </a:lnTo>
                      <a:lnTo>
                        <a:pt x="4074" y="1967"/>
                      </a:lnTo>
                      <a:lnTo>
                        <a:pt x="4085" y="1944"/>
                      </a:lnTo>
                      <a:lnTo>
                        <a:pt x="4098" y="1924"/>
                      </a:lnTo>
                      <a:lnTo>
                        <a:pt x="4118" y="1906"/>
                      </a:lnTo>
                      <a:lnTo>
                        <a:pt x="4135" y="1906"/>
                      </a:lnTo>
                      <a:lnTo>
                        <a:pt x="4162" y="1913"/>
                      </a:lnTo>
                      <a:lnTo>
                        <a:pt x="4179" y="1929"/>
                      </a:lnTo>
                      <a:lnTo>
                        <a:pt x="4199" y="1929"/>
                      </a:lnTo>
                      <a:lnTo>
                        <a:pt x="4222" y="1913"/>
                      </a:lnTo>
                      <a:lnTo>
                        <a:pt x="4236" y="1893"/>
                      </a:lnTo>
                      <a:lnTo>
                        <a:pt x="4249" y="1870"/>
                      </a:lnTo>
                      <a:lnTo>
                        <a:pt x="4266" y="1862"/>
                      </a:lnTo>
                      <a:lnTo>
                        <a:pt x="4287" y="1859"/>
                      </a:lnTo>
                      <a:lnTo>
                        <a:pt x="4303" y="1870"/>
                      </a:lnTo>
                      <a:lnTo>
                        <a:pt x="4330" y="1879"/>
                      </a:lnTo>
                      <a:lnTo>
                        <a:pt x="4347" y="1879"/>
                      </a:lnTo>
                      <a:lnTo>
                        <a:pt x="4367" y="1862"/>
                      </a:lnTo>
                      <a:lnTo>
                        <a:pt x="4377" y="1850"/>
                      </a:lnTo>
                      <a:lnTo>
                        <a:pt x="4390" y="1828"/>
                      </a:lnTo>
                      <a:lnTo>
                        <a:pt x="4417" y="1812"/>
                      </a:lnTo>
                      <a:lnTo>
                        <a:pt x="4437" y="1812"/>
                      </a:lnTo>
                      <a:lnTo>
                        <a:pt x="4455" y="1819"/>
                      </a:lnTo>
                      <a:lnTo>
                        <a:pt x="4482" y="1832"/>
                      </a:lnTo>
                      <a:lnTo>
                        <a:pt x="4498" y="1832"/>
                      </a:lnTo>
                      <a:lnTo>
                        <a:pt x="4518" y="1819"/>
                      </a:lnTo>
                      <a:lnTo>
                        <a:pt x="4529" y="1799"/>
                      </a:lnTo>
                      <a:lnTo>
                        <a:pt x="4542" y="1775"/>
                      </a:lnTo>
                      <a:lnTo>
                        <a:pt x="4562" y="1758"/>
                      </a:lnTo>
                      <a:lnTo>
                        <a:pt x="4585" y="1758"/>
                      </a:lnTo>
                      <a:lnTo>
                        <a:pt x="4606" y="1775"/>
                      </a:lnTo>
                      <a:lnTo>
                        <a:pt x="4623" y="1785"/>
                      </a:lnTo>
                      <a:lnTo>
                        <a:pt x="4650" y="1785"/>
                      </a:lnTo>
                      <a:lnTo>
                        <a:pt x="4666" y="1768"/>
                      </a:lnTo>
                      <a:lnTo>
                        <a:pt x="4680" y="1745"/>
                      </a:lnTo>
                      <a:lnTo>
                        <a:pt x="4693" y="1731"/>
                      </a:lnTo>
                      <a:lnTo>
                        <a:pt x="4710" y="1714"/>
                      </a:lnTo>
                      <a:lnTo>
                        <a:pt x="4737" y="1714"/>
                      </a:lnTo>
                      <a:lnTo>
                        <a:pt x="4755" y="1725"/>
                      </a:lnTo>
                      <a:lnTo>
                        <a:pt x="4774" y="1738"/>
                      </a:lnTo>
                      <a:lnTo>
                        <a:pt x="4798" y="1731"/>
                      </a:lnTo>
                      <a:lnTo>
                        <a:pt x="4818" y="1725"/>
                      </a:lnTo>
                      <a:lnTo>
                        <a:pt x="4829" y="1704"/>
                      </a:lnTo>
                      <a:lnTo>
                        <a:pt x="4845" y="1680"/>
                      </a:lnTo>
                      <a:lnTo>
                        <a:pt x="4861" y="1664"/>
                      </a:lnTo>
                      <a:lnTo>
                        <a:pt x="4885" y="1664"/>
                      </a:lnTo>
                      <a:lnTo>
                        <a:pt x="4906" y="1674"/>
                      </a:lnTo>
                      <a:lnTo>
                        <a:pt x="4926" y="1680"/>
                      </a:lnTo>
                      <a:lnTo>
                        <a:pt x="4946" y="1680"/>
                      </a:lnTo>
                      <a:lnTo>
                        <a:pt x="4970" y="1664"/>
                      </a:lnTo>
                      <a:lnTo>
                        <a:pt x="4980" y="1644"/>
                      </a:lnTo>
                      <a:lnTo>
                        <a:pt x="4986" y="1633"/>
                      </a:lnTo>
                      <a:lnTo>
                        <a:pt x="4989" y="1613"/>
                      </a:lnTo>
                      <a:lnTo>
                        <a:pt x="5016" y="1600"/>
                      </a:lnTo>
                      <a:lnTo>
                        <a:pt x="5033" y="1600"/>
                      </a:lnTo>
                      <a:lnTo>
                        <a:pt x="5054" y="1606"/>
                      </a:lnTo>
                      <a:lnTo>
                        <a:pt x="5078" y="1613"/>
                      </a:lnTo>
                      <a:lnTo>
                        <a:pt x="5098" y="1613"/>
                      </a:lnTo>
                      <a:lnTo>
                        <a:pt x="5114" y="1600"/>
                      </a:lnTo>
                      <a:lnTo>
                        <a:pt x="5130" y="1577"/>
                      </a:lnTo>
                      <a:lnTo>
                        <a:pt x="5141" y="1556"/>
                      </a:lnTo>
                      <a:lnTo>
                        <a:pt x="5157" y="1546"/>
                      </a:lnTo>
                      <a:lnTo>
                        <a:pt x="5185" y="1539"/>
                      </a:lnTo>
                      <a:lnTo>
                        <a:pt x="5202" y="1546"/>
                      </a:lnTo>
                      <a:lnTo>
                        <a:pt x="5222" y="1559"/>
                      </a:lnTo>
                      <a:lnTo>
                        <a:pt x="5249" y="1556"/>
                      </a:lnTo>
                      <a:lnTo>
                        <a:pt x="5266" y="1546"/>
                      </a:lnTo>
                      <a:lnTo>
                        <a:pt x="5278" y="1526"/>
                      </a:lnTo>
                      <a:lnTo>
                        <a:pt x="5293" y="1506"/>
                      </a:lnTo>
                      <a:lnTo>
                        <a:pt x="5309" y="1489"/>
                      </a:lnTo>
                      <a:lnTo>
                        <a:pt x="5329" y="1489"/>
                      </a:lnTo>
                      <a:lnTo>
                        <a:pt x="5353" y="1496"/>
                      </a:lnTo>
                      <a:lnTo>
                        <a:pt x="5374" y="1506"/>
                      </a:lnTo>
                      <a:lnTo>
                        <a:pt x="5390" y="1506"/>
                      </a:lnTo>
                      <a:lnTo>
                        <a:pt x="5414" y="1489"/>
                      </a:lnTo>
                      <a:lnTo>
                        <a:pt x="5424" y="1465"/>
                      </a:lnTo>
                      <a:lnTo>
                        <a:pt x="5434" y="1445"/>
                      </a:lnTo>
                      <a:lnTo>
                        <a:pt x="5454" y="1435"/>
                      </a:lnTo>
                      <a:lnTo>
                        <a:pt x="5477" y="1431"/>
                      </a:lnTo>
                      <a:lnTo>
                        <a:pt x="5498" y="1445"/>
                      </a:lnTo>
                      <a:lnTo>
                        <a:pt x="5515" y="1452"/>
                      </a:lnTo>
                      <a:lnTo>
                        <a:pt x="5542" y="1452"/>
                      </a:lnTo>
                      <a:lnTo>
                        <a:pt x="5558" y="1435"/>
                      </a:lnTo>
                      <a:lnTo>
                        <a:pt x="5575" y="1415"/>
                      </a:lnTo>
                      <a:lnTo>
                        <a:pt x="5585" y="1391"/>
                      </a:lnTo>
                      <a:lnTo>
                        <a:pt x="5602" y="1382"/>
                      </a:lnTo>
                      <a:lnTo>
                        <a:pt x="5629" y="1382"/>
                      </a:lnTo>
                      <a:lnTo>
                        <a:pt x="5646" y="1388"/>
                      </a:lnTo>
                      <a:lnTo>
                        <a:pt x="5666" y="1391"/>
                      </a:lnTo>
                      <a:lnTo>
                        <a:pt x="5693" y="1391"/>
                      </a:lnTo>
                      <a:lnTo>
                        <a:pt x="5710" y="1382"/>
                      </a:lnTo>
                      <a:lnTo>
                        <a:pt x="5723" y="1357"/>
                      </a:lnTo>
                      <a:lnTo>
                        <a:pt x="5737" y="1341"/>
                      </a:lnTo>
                      <a:lnTo>
                        <a:pt x="5753" y="1328"/>
                      </a:lnTo>
                      <a:lnTo>
                        <a:pt x="5771" y="1321"/>
                      </a:lnTo>
                      <a:lnTo>
                        <a:pt x="5791" y="1337"/>
                      </a:lnTo>
                      <a:lnTo>
                        <a:pt x="5818" y="1341"/>
                      </a:lnTo>
                      <a:lnTo>
                        <a:pt x="5834" y="1341"/>
                      </a:lnTo>
                      <a:lnTo>
                        <a:pt x="5851" y="1328"/>
                      </a:lnTo>
                      <a:lnTo>
                        <a:pt x="5868" y="1308"/>
                      </a:lnTo>
                      <a:lnTo>
                        <a:pt x="5878" y="1283"/>
                      </a:lnTo>
                      <a:lnTo>
                        <a:pt x="5898" y="1266"/>
                      </a:lnTo>
                      <a:lnTo>
                        <a:pt x="5921" y="1266"/>
                      </a:lnTo>
                      <a:lnTo>
                        <a:pt x="5942" y="1277"/>
                      </a:lnTo>
                      <a:lnTo>
                        <a:pt x="5959" y="1290"/>
                      </a:lnTo>
                      <a:lnTo>
                        <a:pt x="5986" y="1283"/>
                      </a:lnTo>
                      <a:lnTo>
                        <a:pt x="6002" y="1266"/>
                      </a:lnTo>
                      <a:lnTo>
                        <a:pt x="6020" y="1254"/>
                      </a:lnTo>
                      <a:lnTo>
                        <a:pt x="6029" y="1234"/>
                      </a:lnTo>
                      <a:lnTo>
                        <a:pt x="6046" y="1216"/>
                      </a:lnTo>
                      <a:lnTo>
                        <a:pt x="6067" y="1216"/>
                      </a:lnTo>
                      <a:lnTo>
                        <a:pt x="6090" y="1223"/>
                      </a:lnTo>
                      <a:lnTo>
                        <a:pt x="6110" y="1234"/>
                      </a:lnTo>
                      <a:lnTo>
                        <a:pt x="6127" y="1234"/>
                      </a:lnTo>
                      <a:lnTo>
                        <a:pt x="6154" y="1216"/>
                      </a:lnTo>
                      <a:lnTo>
                        <a:pt x="6161" y="1196"/>
                      </a:lnTo>
                      <a:lnTo>
                        <a:pt x="6170" y="1172"/>
                      </a:lnTo>
                      <a:lnTo>
                        <a:pt x="6191" y="1159"/>
                      </a:lnTo>
                      <a:lnTo>
                        <a:pt x="6215" y="1159"/>
                      </a:lnTo>
                      <a:lnTo>
                        <a:pt x="6235" y="1165"/>
                      </a:lnTo>
                      <a:lnTo>
                        <a:pt x="6251" y="1183"/>
                      </a:lnTo>
                      <a:lnTo>
                        <a:pt x="6278" y="1172"/>
                      </a:lnTo>
                      <a:lnTo>
                        <a:pt x="6295" y="1165"/>
                      </a:lnTo>
                      <a:lnTo>
                        <a:pt x="6312" y="1142"/>
                      </a:lnTo>
                      <a:lnTo>
                        <a:pt x="6322" y="1122"/>
                      </a:lnTo>
                      <a:lnTo>
                        <a:pt x="6342" y="1109"/>
                      </a:lnTo>
                      <a:lnTo>
                        <a:pt x="6365" y="1109"/>
                      </a:lnTo>
                      <a:lnTo>
                        <a:pt x="6386" y="1115"/>
                      </a:lnTo>
                      <a:lnTo>
                        <a:pt x="6403" y="1122"/>
                      </a:lnTo>
                      <a:lnTo>
                        <a:pt x="6430" y="1122"/>
                      </a:lnTo>
                      <a:lnTo>
                        <a:pt x="6446" y="1109"/>
                      </a:lnTo>
                      <a:lnTo>
                        <a:pt x="6464" y="1088"/>
                      </a:lnTo>
                      <a:lnTo>
                        <a:pt x="6473" y="1064"/>
                      </a:lnTo>
                      <a:lnTo>
                        <a:pt x="6490" y="1048"/>
                      </a:lnTo>
                      <a:lnTo>
                        <a:pt x="6511" y="1048"/>
                      </a:lnTo>
                      <a:lnTo>
                        <a:pt x="6527" y="1058"/>
                      </a:lnTo>
                      <a:lnTo>
                        <a:pt x="6554" y="1068"/>
                      </a:lnTo>
                      <a:lnTo>
                        <a:pt x="6571" y="1064"/>
                      </a:lnTo>
                      <a:lnTo>
                        <a:pt x="6591" y="1058"/>
                      </a:lnTo>
                      <a:lnTo>
                        <a:pt x="6605" y="1035"/>
                      </a:lnTo>
                      <a:lnTo>
                        <a:pt x="6614" y="1014"/>
                      </a:lnTo>
                      <a:lnTo>
                        <a:pt x="6635" y="997"/>
                      </a:lnTo>
                      <a:lnTo>
                        <a:pt x="6659" y="997"/>
                      </a:lnTo>
                      <a:lnTo>
                        <a:pt x="6679" y="1004"/>
                      </a:lnTo>
                      <a:lnTo>
                        <a:pt x="6695" y="1014"/>
                      </a:lnTo>
                      <a:lnTo>
                        <a:pt x="6722" y="1014"/>
                      </a:lnTo>
                      <a:lnTo>
                        <a:pt x="6739" y="997"/>
                      </a:lnTo>
                      <a:lnTo>
                        <a:pt x="6756" y="974"/>
                      </a:lnTo>
                      <a:lnTo>
                        <a:pt x="6766" y="954"/>
                      </a:lnTo>
                      <a:lnTo>
                        <a:pt x="6787" y="943"/>
                      </a:lnTo>
                      <a:lnTo>
                        <a:pt x="6803" y="940"/>
                      </a:lnTo>
                      <a:lnTo>
                        <a:pt x="6830" y="954"/>
                      </a:lnTo>
                      <a:lnTo>
                        <a:pt x="6847" y="961"/>
                      </a:lnTo>
                      <a:lnTo>
                        <a:pt x="6863" y="961"/>
                      </a:lnTo>
                      <a:lnTo>
                        <a:pt x="6890" y="943"/>
                      </a:lnTo>
                      <a:lnTo>
                        <a:pt x="6897" y="923"/>
                      </a:lnTo>
                      <a:lnTo>
                        <a:pt x="6910" y="900"/>
                      </a:lnTo>
                      <a:lnTo>
                        <a:pt x="6928" y="889"/>
                      </a:lnTo>
                      <a:lnTo>
                        <a:pt x="6955" y="889"/>
                      </a:lnTo>
                      <a:lnTo>
                        <a:pt x="6971" y="893"/>
                      </a:lnTo>
                      <a:lnTo>
                        <a:pt x="6998" y="900"/>
                      </a:lnTo>
                      <a:lnTo>
                        <a:pt x="7015" y="900"/>
                      </a:lnTo>
                      <a:lnTo>
                        <a:pt x="7035" y="889"/>
                      </a:lnTo>
                      <a:lnTo>
                        <a:pt x="7049" y="866"/>
                      </a:lnTo>
                      <a:lnTo>
                        <a:pt x="7058" y="846"/>
                      </a:lnTo>
                      <a:lnTo>
                        <a:pt x="7080" y="836"/>
                      </a:lnTo>
                      <a:lnTo>
                        <a:pt x="7103" y="829"/>
                      </a:lnTo>
                      <a:lnTo>
                        <a:pt x="7123" y="846"/>
                      </a:lnTo>
                      <a:lnTo>
                        <a:pt x="7139" y="849"/>
                      </a:lnTo>
                      <a:lnTo>
                        <a:pt x="7166" y="849"/>
                      </a:lnTo>
                      <a:lnTo>
                        <a:pt x="7183" y="836"/>
                      </a:lnTo>
                      <a:lnTo>
                        <a:pt x="7201" y="815"/>
                      </a:lnTo>
                      <a:lnTo>
                        <a:pt x="7210" y="791"/>
                      </a:lnTo>
                      <a:lnTo>
                        <a:pt x="7228" y="775"/>
                      </a:lnTo>
                      <a:lnTo>
                        <a:pt x="7248" y="775"/>
                      </a:lnTo>
                      <a:lnTo>
                        <a:pt x="7275" y="786"/>
                      </a:lnTo>
                      <a:lnTo>
                        <a:pt x="7291" y="791"/>
                      </a:lnTo>
                      <a:lnTo>
                        <a:pt x="7307" y="791"/>
                      </a:lnTo>
                      <a:lnTo>
                        <a:pt x="7329" y="775"/>
                      </a:lnTo>
                      <a:lnTo>
                        <a:pt x="7342" y="755"/>
                      </a:lnTo>
                      <a:lnTo>
                        <a:pt x="7356" y="741"/>
                      </a:lnTo>
                      <a:lnTo>
                        <a:pt x="7372" y="724"/>
                      </a:lnTo>
                      <a:lnTo>
                        <a:pt x="7399" y="721"/>
                      </a:lnTo>
                      <a:lnTo>
                        <a:pt x="7416" y="735"/>
                      </a:lnTo>
                      <a:lnTo>
                        <a:pt x="7436" y="741"/>
                      </a:lnTo>
                      <a:lnTo>
                        <a:pt x="7459" y="741"/>
                      </a:lnTo>
                      <a:lnTo>
                        <a:pt x="7479" y="724"/>
                      </a:lnTo>
                      <a:lnTo>
                        <a:pt x="7493" y="705"/>
                      </a:lnTo>
                      <a:lnTo>
                        <a:pt x="7504" y="681"/>
                      </a:lnTo>
                      <a:lnTo>
                        <a:pt x="7524" y="667"/>
                      </a:lnTo>
                      <a:lnTo>
                        <a:pt x="7547" y="667"/>
                      </a:lnTo>
                      <a:lnTo>
                        <a:pt x="7567" y="674"/>
                      </a:lnTo>
                      <a:lnTo>
                        <a:pt x="7584" y="690"/>
                      </a:lnTo>
                      <a:lnTo>
                        <a:pt x="7611" y="681"/>
                      </a:lnTo>
                      <a:lnTo>
                        <a:pt x="7628" y="667"/>
                      </a:lnTo>
                      <a:lnTo>
                        <a:pt x="7645" y="650"/>
                      </a:lnTo>
                      <a:lnTo>
                        <a:pt x="7648" y="630"/>
                      </a:lnTo>
                      <a:lnTo>
                        <a:pt x="7672" y="616"/>
                      </a:lnTo>
                      <a:lnTo>
                        <a:pt x="7692" y="616"/>
                      </a:lnTo>
                      <a:lnTo>
                        <a:pt x="7708" y="620"/>
                      </a:lnTo>
                      <a:lnTo>
                        <a:pt x="7735" y="630"/>
                      </a:lnTo>
                      <a:lnTo>
                        <a:pt x="7752" y="630"/>
                      </a:lnTo>
                      <a:lnTo>
                        <a:pt x="7773" y="616"/>
                      </a:lnTo>
                      <a:lnTo>
                        <a:pt x="7786" y="596"/>
                      </a:lnTo>
                      <a:lnTo>
                        <a:pt x="7800" y="569"/>
                      </a:lnTo>
                      <a:lnTo>
                        <a:pt x="7816" y="556"/>
                      </a:lnTo>
                      <a:lnTo>
                        <a:pt x="7843" y="556"/>
                      </a:lnTo>
                      <a:lnTo>
                        <a:pt x="7860" y="566"/>
                      </a:lnTo>
                      <a:lnTo>
                        <a:pt x="7876" y="576"/>
                      </a:lnTo>
                      <a:lnTo>
                        <a:pt x="7903" y="569"/>
                      </a:lnTo>
                      <a:lnTo>
                        <a:pt x="7924" y="566"/>
                      </a:lnTo>
                      <a:lnTo>
                        <a:pt x="7937" y="542"/>
                      </a:lnTo>
                      <a:lnTo>
                        <a:pt x="7948" y="522"/>
                      </a:lnTo>
                      <a:lnTo>
                        <a:pt x="7968" y="506"/>
                      </a:lnTo>
                      <a:lnTo>
                        <a:pt x="7984" y="506"/>
                      </a:lnTo>
                      <a:lnTo>
                        <a:pt x="8011" y="513"/>
                      </a:lnTo>
                      <a:lnTo>
                        <a:pt x="8028" y="522"/>
                      </a:lnTo>
                      <a:lnTo>
                        <a:pt x="8049" y="522"/>
                      </a:lnTo>
                      <a:lnTo>
                        <a:pt x="8065" y="506"/>
                      </a:lnTo>
                      <a:lnTo>
                        <a:pt x="8078" y="482"/>
                      </a:lnTo>
                      <a:lnTo>
                        <a:pt x="8092" y="462"/>
                      </a:lnTo>
                      <a:lnTo>
                        <a:pt x="8109" y="448"/>
                      </a:lnTo>
                      <a:lnTo>
                        <a:pt x="8136" y="448"/>
                      </a:lnTo>
                      <a:lnTo>
                        <a:pt x="8152" y="452"/>
                      </a:lnTo>
                      <a:lnTo>
                        <a:pt x="8172" y="472"/>
                      </a:lnTo>
                      <a:lnTo>
                        <a:pt x="8197" y="462"/>
                      </a:lnTo>
                      <a:lnTo>
                        <a:pt x="8217" y="452"/>
                      </a:lnTo>
                      <a:lnTo>
                        <a:pt x="8230" y="432"/>
                      </a:lnTo>
                      <a:lnTo>
                        <a:pt x="8240" y="412"/>
                      </a:lnTo>
                      <a:lnTo>
                        <a:pt x="8260" y="398"/>
                      </a:lnTo>
                      <a:lnTo>
                        <a:pt x="8287" y="398"/>
                      </a:lnTo>
                      <a:lnTo>
                        <a:pt x="8304" y="401"/>
                      </a:lnTo>
                      <a:lnTo>
                        <a:pt x="8321" y="412"/>
                      </a:lnTo>
                      <a:lnTo>
                        <a:pt x="8347" y="412"/>
                      </a:lnTo>
                      <a:lnTo>
                        <a:pt x="8368" y="398"/>
                      </a:lnTo>
                      <a:lnTo>
                        <a:pt x="8374" y="381"/>
                      </a:lnTo>
                      <a:lnTo>
                        <a:pt x="8392" y="358"/>
                      </a:lnTo>
                      <a:lnTo>
                        <a:pt x="8412" y="344"/>
                      </a:lnTo>
                      <a:lnTo>
                        <a:pt x="8428" y="344"/>
                      </a:lnTo>
                      <a:lnTo>
                        <a:pt x="8448" y="351"/>
                      </a:lnTo>
                      <a:lnTo>
                        <a:pt x="8472" y="367"/>
                      </a:lnTo>
                      <a:lnTo>
                        <a:pt x="8493" y="367"/>
                      </a:lnTo>
                      <a:lnTo>
                        <a:pt x="8509" y="351"/>
                      </a:lnTo>
                      <a:lnTo>
                        <a:pt x="8522" y="327"/>
                      </a:lnTo>
                      <a:lnTo>
                        <a:pt x="8536" y="314"/>
                      </a:lnTo>
                      <a:lnTo>
                        <a:pt x="8560" y="297"/>
                      </a:lnTo>
                      <a:lnTo>
                        <a:pt x="8580" y="297"/>
                      </a:lnTo>
                      <a:lnTo>
                        <a:pt x="8596" y="307"/>
                      </a:lnTo>
                      <a:lnTo>
                        <a:pt x="8623" y="324"/>
                      </a:lnTo>
                      <a:lnTo>
                        <a:pt x="8641" y="314"/>
                      </a:lnTo>
                      <a:lnTo>
                        <a:pt x="8661" y="307"/>
                      </a:lnTo>
                      <a:lnTo>
                        <a:pt x="8674" y="284"/>
                      </a:lnTo>
                      <a:lnTo>
                        <a:pt x="8684" y="264"/>
                      </a:lnTo>
                      <a:lnTo>
                        <a:pt x="8711" y="250"/>
                      </a:lnTo>
                      <a:lnTo>
                        <a:pt x="8731" y="250"/>
                      </a:lnTo>
                      <a:lnTo>
                        <a:pt x="8748" y="264"/>
                      </a:lnTo>
                      <a:lnTo>
                        <a:pt x="8765" y="273"/>
                      </a:lnTo>
                      <a:lnTo>
                        <a:pt x="8785" y="273"/>
                      </a:lnTo>
                      <a:lnTo>
                        <a:pt x="8812" y="264"/>
                      </a:lnTo>
                      <a:lnTo>
                        <a:pt x="8822" y="250"/>
                      </a:lnTo>
                      <a:lnTo>
                        <a:pt x="8829" y="233"/>
                      </a:lnTo>
                      <a:lnTo>
                        <a:pt x="8845" y="219"/>
                      </a:lnTo>
                      <a:lnTo>
                        <a:pt x="8865" y="213"/>
                      </a:lnTo>
                      <a:lnTo>
                        <a:pt x="8890" y="213"/>
                      </a:lnTo>
                      <a:lnTo>
                        <a:pt x="8910" y="226"/>
                      </a:lnTo>
                      <a:lnTo>
                        <a:pt x="8923" y="242"/>
                      </a:lnTo>
                      <a:lnTo>
                        <a:pt x="8950" y="242"/>
                      </a:lnTo>
                      <a:lnTo>
                        <a:pt x="8966" y="233"/>
                      </a:lnTo>
                      <a:lnTo>
                        <a:pt x="8988" y="219"/>
                      </a:lnTo>
                      <a:lnTo>
                        <a:pt x="8997" y="199"/>
                      </a:lnTo>
                      <a:lnTo>
                        <a:pt x="9024" y="190"/>
                      </a:lnTo>
                      <a:lnTo>
                        <a:pt x="9040" y="190"/>
                      </a:lnTo>
                      <a:lnTo>
                        <a:pt x="9062" y="203"/>
                      </a:lnTo>
                      <a:lnTo>
                        <a:pt x="9078" y="219"/>
                      </a:lnTo>
                      <a:lnTo>
                        <a:pt x="9105" y="219"/>
                      </a:lnTo>
                      <a:lnTo>
                        <a:pt x="9121" y="213"/>
                      </a:lnTo>
                      <a:lnTo>
                        <a:pt x="9138" y="199"/>
                      </a:lnTo>
                      <a:lnTo>
                        <a:pt x="9156" y="175"/>
                      </a:lnTo>
                      <a:lnTo>
                        <a:pt x="9183" y="168"/>
                      </a:lnTo>
                      <a:lnTo>
                        <a:pt x="9199" y="175"/>
                      </a:lnTo>
                      <a:lnTo>
                        <a:pt x="9219" y="190"/>
                      </a:lnTo>
                      <a:lnTo>
                        <a:pt x="9237" y="203"/>
                      </a:lnTo>
                      <a:lnTo>
                        <a:pt x="9253" y="213"/>
                      </a:lnTo>
                      <a:lnTo>
                        <a:pt x="9280" y="203"/>
                      </a:lnTo>
                      <a:lnTo>
                        <a:pt x="9289" y="190"/>
                      </a:lnTo>
                      <a:lnTo>
                        <a:pt x="9311" y="175"/>
                      </a:lnTo>
                      <a:lnTo>
                        <a:pt x="9327" y="168"/>
                      </a:lnTo>
                      <a:lnTo>
                        <a:pt x="9354" y="175"/>
                      </a:lnTo>
                      <a:lnTo>
                        <a:pt x="9371" y="190"/>
                      </a:lnTo>
                      <a:lnTo>
                        <a:pt x="9387" y="203"/>
                      </a:lnTo>
                      <a:lnTo>
                        <a:pt x="9398" y="213"/>
                      </a:lnTo>
                      <a:lnTo>
                        <a:pt x="9398" y="0"/>
                      </a:lnTo>
                      <a:lnTo>
                        <a:pt x="8004" y="0"/>
                      </a:lnTo>
                      <a:lnTo>
                        <a:pt x="5380" y="421"/>
                      </a:lnTo>
                      <a:lnTo>
                        <a:pt x="3296" y="974"/>
                      </a:lnTo>
                      <a:lnTo>
                        <a:pt x="1228" y="1519"/>
                      </a:lnTo>
                      <a:lnTo>
                        <a:pt x="3" y="1684"/>
                      </a:lnTo>
                      <a:lnTo>
                        <a:pt x="0" y="2182"/>
                      </a:lnTo>
                      <a:lnTo>
                        <a:pt x="350" y="2182"/>
                      </a:lnTo>
                      <a:lnTo>
                        <a:pt x="3105" y="2182"/>
                      </a:lnTo>
                      <a:close/>
                    </a:path>
                  </a:pathLst>
                </a:custGeom>
                <a:pattFill prst="lgConfetti">
                  <a:fgClr>
                    <a:schemeClr val="tx1"/>
                  </a:fgClr>
                  <a:bgClr>
                    <a:srgbClr val="FFCC00"/>
                  </a:bgClr>
                </a:patt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" name="Freeform 47"/>
                <p:cNvSpPr>
                  <a:spLocks/>
                </p:cNvSpPr>
                <p:nvPr/>
              </p:nvSpPr>
              <p:spPr bwMode="auto">
                <a:xfrm>
                  <a:off x="1668" y="2979"/>
                  <a:ext cx="2350" cy="595"/>
                </a:xfrm>
                <a:custGeom>
                  <a:avLst/>
                  <a:gdLst>
                    <a:gd name="T0" fmla="*/ 0 w 9398"/>
                    <a:gd name="T1" fmla="*/ 0 h 2202"/>
                    <a:gd name="T2" fmla="*/ 0 w 9398"/>
                    <a:gd name="T3" fmla="*/ 0 h 2202"/>
                    <a:gd name="T4" fmla="*/ 0 w 9398"/>
                    <a:gd name="T5" fmla="*/ 0 h 2202"/>
                    <a:gd name="T6" fmla="*/ 0 w 9398"/>
                    <a:gd name="T7" fmla="*/ 0 h 2202"/>
                    <a:gd name="T8" fmla="*/ 0 w 9398"/>
                    <a:gd name="T9" fmla="*/ 0 h 2202"/>
                    <a:gd name="T10" fmla="*/ 0 w 9398"/>
                    <a:gd name="T11" fmla="*/ 0 h 2202"/>
                    <a:gd name="T12" fmla="*/ 0 w 9398"/>
                    <a:gd name="T13" fmla="*/ 0 h 2202"/>
                    <a:gd name="T14" fmla="*/ 0 w 9398"/>
                    <a:gd name="T15" fmla="*/ 0 h 2202"/>
                    <a:gd name="T16" fmla="*/ 0 w 9398"/>
                    <a:gd name="T17" fmla="*/ 0 h 2202"/>
                    <a:gd name="T18" fmla="*/ 0 w 9398"/>
                    <a:gd name="T19" fmla="*/ 0 h 2202"/>
                    <a:gd name="T20" fmla="*/ 0 w 9398"/>
                    <a:gd name="T21" fmla="*/ 0 h 2202"/>
                    <a:gd name="T22" fmla="*/ 0 w 9398"/>
                    <a:gd name="T23" fmla="*/ 0 h 2202"/>
                    <a:gd name="T24" fmla="*/ 0 w 9398"/>
                    <a:gd name="T25" fmla="*/ 0 h 2202"/>
                    <a:gd name="T26" fmla="*/ 0 w 9398"/>
                    <a:gd name="T27" fmla="*/ 0 h 2202"/>
                    <a:gd name="T28" fmla="*/ 0 w 9398"/>
                    <a:gd name="T29" fmla="*/ 0 h 2202"/>
                    <a:gd name="T30" fmla="*/ 0 w 9398"/>
                    <a:gd name="T31" fmla="*/ 0 h 2202"/>
                    <a:gd name="T32" fmla="*/ 0 w 9398"/>
                    <a:gd name="T33" fmla="*/ 0 h 2202"/>
                    <a:gd name="T34" fmla="*/ 0 w 9398"/>
                    <a:gd name="T35" fmla="*/ 0 h 2202"/>
                    <a:gd name="T36" fmla="*/ 0 w 9398"/>
                    <a:gd name="T37" fmla="*/ 0 h 2202"/>
                    <a:gd name="T38" fmla="*/ 0 w 9398"/>
                    <a:gd name="T39" fmla="*/ 0 h 2202"/>
                    <a:gd name="T40" fmla="*/ 0 w 9398"/>
                    <a:gd name="T41" fmla="*/ 0 h 2202"/>
                    <a:gd name="T42" fmla="*/ 0 w 9398"/>
                    <a:gd name="T43" fmla="*/ 0 h 2202"/>
                    <a:gd name="T44" fmla="*/ 0 w 9398"/>
                    <a:gd name="T45" fmla="*/ 0 h 2202"/>
                    <a:gd name="T46" fmla="*/ 0 w 9398"/>
                    <a:gd name="T47" fmla="*/ 0 h 2202"/>
                    <a:gd name="T48" fmla="*/ 0 w 9398"/>
                    <a:gd name="T49" fmla="*/ 0 h 2202"/>
                    <a:gd name="T50" fmla="*/ 0 w 9398"/>
                    <a:gd name="T51" fmla="*/ 0 h 2202"/>
                    <a:gd name="T52" fmla="*/ 0 w 9398"/>
                    <a:gd name="T53" fmla="*/ 0 h 2202"/>
                    <a:gd name="T54" fmla="*/ 0 w 9398"/>
                    <a:gd name="T55" fmla="*/ 0 h 2202"/>
                    <a:gd name="T56" fmla="*/ 0 w 9398"/>
                    <a:gd name="T57" fmla="*/ 0 h 2202"/>
                    <a:gd name="T58" fmla="*/ 0 w 9398"/>
                    <a:gd name="T59" fmla="*/ 0 h 2202"/>
                    <a:gd name="T60" fmla="*/ 0 w 9398"/>
                    <a:gd name="T61" fmla="*/ 0 h 2202"/>
                    <a:gd name="T62" fmla="*/ 0 w 9398"/>
                    <a:gd name="T63" fmla="*/ 0 h 2202"/>
                    <a:gd name="T64" fmla="*/ 0 w 9398"/>
                    <a:gd name="T65" fmla="*/ 0 h 2202"/>
                    <a:gd name="T66" fmla="*/ 0 w 9398"/>
                    <a:gd name="T67" fmla="*/ 0 h 2202"/>
                    <a:gd name="T68" fmla="*/ 0 w 9398"/>
                    <a:gd name="T69" fmla="*/ 0 h 2202"/>
                    <a:gd name="T70" fmla="*/ 0 w 9398"/>
                    <a:gd name="T71" fmla="*/ 0 h 2202"/>
                    <a:gd name="T72" fmla="*/ 0 w 9398"/>
                    <a:gd name="T73" fmla="*/ 0 h 2202"/>
                    <a:gd name="T74" fmla="*/ 0 w 9398"/>
                    <a:gd name="T75" fmla="*/ 0 h 2202"/>
                    <a:gd name="T76" fmla="*/ 0 w 9398"/>
                    <a:gd name="T77" fmla="*/ 0 h 2202"/>
                    <a:gd name="T78" fmla="*/ 0 w 9398"/>
                    <a:gd name="T79" fmla="*/ 0 h 2202"/>
                    <a:gd name="T80" fmla="*/ 0 w 9398"/>
                    <a:gd name="T81" fmla="*/ 0 h 2202"/>
                    <a:gd name="T82" fmla="*/ 0 w 9398"/>
                    <a:gd name="T83" fmla="*/ 0 h 2202"/>
                    <a:gd name="T84" fmla="*/ 0 w 9398"/>
                    <a:gd name="T85" fmla="*/ 0 h 2202"/>
                    <a:gd name="T86" fmla="*/ 0 w 9398"/>
                    <a:gd name="T87" fmla="*/ 0 h 2202"/>
                    <a:gd name="T88" fmla="*/ 0 w 9398"/>
                    <a:gd name="T89" fmla="*/ 0 h 2202"/>
                    <a:gd name="T90" fmla="*/ 0 w 9398"/>
                    <a:gd name="T91" fmla="*/ 0 h 2202"/>
                    <a:gd name="T92" fmla="*/ 0 w 9398"/>
                    <a:gd name="T93" fmla="*/ 0 h 2202"/>
                    <a:gd name="T94" fmla="*/ 0 w 9398"/>
                    <a:gd name="T95" fmla="*/ 0 h 2202"/>
                    <a:gd name="T96" fmla="*/ 0 w 9398"/>
                    <a:gd name="T97" fmla="*/ 0 h 2202"/>
                    <a:gd name="T98" fmla="*/ 0 w 9398"/>
                    <a:gd name="T99" fmla="*/ 0 h 2202"/>
                    <a:gd name="T100" fmla="*/ 0 w 9398"/>
                    <a:gd name="T101" fmla="*/ 0 h 2202"/>
                    <a:gd name="T102" fmla="*/ 0 w 9398"/>
                    <a:gd name="T103" fmla="*/ 0 h 2202"/>
                    <a:gd name="T104" fmla="*/ 0 w 9398"/>
                    <a:gd name="T105" fmla="*/ 0 h 2202"/>
                    <a:gd name="T106" fmla="*/ 0 w 9398"/>
                    <a:gd name="T107" fmla="*/ 0 h 2202"/>
                    <a:gd name="T108" fmla="*/ 0 w 9398"/>
                    <a:gd name="T109" fmla="*/ 0 h 2202"/>
                    <a:gd name="T110" fmla="*/ 0 w 9398"/>
                    <a:gd name="T111" fmla="*/ 0 h 2202"/>
                    <a:gd name="T112" fmla="*/ 0 w 9398"/>
                    <a:gd name="T113" fmla="*/ 0 h 2202"/>
                    <a:gd name="T114" fmla="*/ 0 w 9398"/>
                    <a:gd name="T115" fmla="*/ 0 h 220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9398"/>
                    <a:gd name="T175" fmla="*/ 0 h 2202"/>
                    <a:gd name="T176" fmla="*/ 9398 w 9398"/>
                    <a:gd name="T177" fmla="*/ 2202 h 2202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9398" h="2202">
                      <a:moveTo>
                        <a:pt x="3105" y="2182"/>
                      </a:moveTo>
                      <a:lnTo>
                        <a:pt x="3123" y="2193"/>
                      </a:lnTo>
                      <a:lnTo>
                        <a:pt x="3143" y="2202"/>
                      </a:lnTo>
                      <a:lnTo>
                        <a:pt x="3166" y="2202"/>
                      </a:lnTo>
                      <a:lnTo>
                        <a:pt x="3175" y="2182"/>
                      </a:lnTo>
                      <a:lnTo>
                        <a:pt x="3199" y="2162"/>
                      </a:lnTo>
                      <a:lnTo>
                        <a:pt x="3217" y="2155"/>
                      </a:lnTo>
                      <a:lnTo>
                        <a:pt x="3240" y="2162"/>
                      </a:lnTo>
                      <a:lnTo>
                        <a:pt x="3264" y="2182"/>
                      </a:lnTo>
                      <a:lnTo>
                        <a:pt x="3280" y="2202"/>
                      </a:lnTo>
                      <a:lnTo>
                        <a:pt x="3296" y="2202"/>
                      </a:lnTo>
                      <a:lnTo>
                        <a:pt x="3324" y="2193"/>
                      </a:lnTo>
                      <a:lnTo>
                        <a:pt x="3334" y="2173"/>
                      </a:lnTo>
                      <a:lnTo>
                        <a:pt x="3347" y="2155"/>
                      </a:lnTo>
                      <a:lnTo>
                        <a:pt x="3368" y="2152"/>
                      </a:lnTo>
                      <a:lnTo>
                        <a:pt x="3392" y="2152"/>
                      </a:lnTo>
                      <a:lnTo>
                        <a:pt x="3408" y="2155"/>
                      </a:lnTo>
                      <a:lnTo>
                        <a:pt x="3432" y="2173"/>
                      </a:lnTo>
                      <a:lnTo>
                        <a:pt x="3452" y="2173"/>
                      </a:lnTo>
                      <a:lnTo>
                        <a:pt x="3475" y="2155"/>
                      </a:lnTo>
                      <a:lnTo>
                        <a:pt x="3486" y="2135"/>
                      </a:lnTo>
                      <a:lnTo>
                        <a:pt x="3495" y="2112"/>
                      </a:lnTo>
                      <a:lnTo>
                        <a:pt x="3516" y="2099"/>
                      </a:lnTo>
                      <a:lnTo>
                        <a:pt x="3540" y="2099"/>
                      </a:lnTo>
                      <a:lnTo>
                        <a:pt x="3560" y="2112"/>
                      </a:lnTo>
                      <a:lnTo>
                        <a:pt x="3576" y="2122"/>
                      </a:lnTo>
                      <a:lnTo>
                        <a:pt x="3603" y="2122"/>
                      </a:lnTo>
                      <a:lnTo>
                        <a:pt x="3620" y="2105"/>
                      </a:lnTo>
                      <a:lnTo>
                        <a:pt x="3637" y="2081"/>
                      </a:lnTo>
                      <a:lnTo>
                        <a:pt x="3647" y="2068"/>
                      </a:lnTo>
                      <a:lnTo>
                        <a:pt x="3664" y="2054"/>
                      </a:lnTo>
                      <a:lnTo>
                        <a:pt x="3691" y="2054"/>
                      </a:lnTo>
                      <a:lnTo>
                        <a:pt x="3711" y="2061"/>
                      </a:lnTo>
                      <a:lnTo>
                        <a:pt x="3728" y="2078"/>
                      </a:lnTo>
                      <a:lnTo>
                        <a:pt x="3755" y="2068"/>
                      </a:lnTo>
                      <a:lnTo>
                        <a:pt x="3771" y="2061"/>
                      </a:lnTo>
                      <a:lnTo>
                        <a:pt x="3785" y="2038"/>
                      </a:lnTo>
                      <a:lnTo>
                        <a:pt x="3798" y="2018"/>
                      </a:lnTo>
                      <a:lnTo>
                        <a:pt x="3816" y="2004"/>
                      </a:lnTo>
                      <a:lnTo>
                        <a:pt x="3842" y="2004"/>
                      </a:lnTo>
                      <a:lnTo>
                        <a:pt x="3859" y="2018"/>
                      </a:lnTo>
                      <a:lnTo>
                        <a:pt x="3879" y="2027"/>
                      </a:lnTo>
                      <a:lnTo>
                        <a:pt x="3903" y="2027"/>
                      </a:lnTo>
                      <a:lnTo>
                        <a:pt x="3923" y="2007"/>
                      </a:lnTo>
                      <a:lnTo>
                        <a:pt x="3937" y="1987"/>
                      </a:lnTo>
                      <a:lnTo>
                        <a:pt x="3946" y="1967"/>
                      </a:lnTo>
                      <a:lnTo>
                        <a:pt x="3966" y="1957"/>
                      </a:lnTo>
                      <a:lnTo>
                        <a:pt x="3993" y="1957"/>
                      </a:lnTo>
                      <a:lnTo>
                        <a:pt x="4011" y="1967"/>
                      </a:lnTo>
                      <a:lnTo>
                        <a:pt x="4027" y="1974"/>
                      </a:lnTo>
                      <a:lnTo>
                        <a:pt x="4054" y="1974"/>
                      </a:lnTo>
                      <a:lnTo>
                        <a:pt x="4074" y="1967"/>
                      </a:lnTo>
                      <a:lnTo>
                        <a:pt x="4085" y="1944"/>
                      </a:lnTo>
                      <a:lnTo>
                        <a:pt x="4098" y="1924"/>
                      </a:lnTo>
                      <a:lnTo>
                        <a:pt x="4118" y="1906"/>
                      </a:lnTo>
                      <a:lnTo>
                        <a:pt x="4135" y="1906"/>
                      </a:lnTo>
                      <a:lnTo>
                        <a:pt x="4162" y="1913"/>
                      </a:lnTo>
                      <a:lnTo>
                        <a:pt x="4179" y="1929"/>
                      </a:lnTo>
                      <a:lnTo>
                        <a:pt x="4199" y="1929"/>
                      </a:lnTo>
                      <a:lnTo>
                        <a:pt x="4222" y="1913"/>
                      </a:lnTo>
                      <a:lnTo>
                        <a:pt x="4236" y="1893"/>
                      </a:lnTo>
                      <a:lnTo>
                        <a:pt x="4249" y="1870"/>
                      </a:lnTo>
                      <a:lnTo>
                        <a:pt x="4266" y="1862"/>
                      </a:lnTo>
                      <a:lnTo>
                        <a:pt x="4287" y="1859"/>
                      </a:lnTo>
                      <a:lnTo>
                        <a:pt x="4303" y="1870"/>
                      </a:lnTo>
                      <a:lnTo>
                        <a:pt x="4330" y="1879"/>
                      </a:lnTo>
                      <a:lnTo>
                        <a:pt x="4347" y="1879"/>
                      </a:lnTo>
                      <a:lnTo>
                        <a:pt x="4367" y="1862"/>
                      </a:lnTo>
                      <a:lnTo>
                        <a:pt x="4377" y="1850"/>
                      </a:lnTo>
                      <a:lnTo>
                        <a:pt x="4390" y="1828"/>
                      </a:lnTo>
                      <a:lnTo>
                        <a:pt x="4417" y="1812"/>
                      </a:lnTo>
                      <a:lnTo>
                        <a:pt x="4437" y="1812"/>
                      </a:lnTo>
                      <a:lnTo>
                        <a:pt x="4455" y="1819"/>
                      </a:lnTo>
                      <a:lnTo>
                        <a:pt x="4482" y="1832"/>
                      </a:lnTo>
                      <a:lnTo>
                        <a:pt x="4498" y="1832"/>
                      </a:lnTo>
                      <a:lnTo>
                        <a:pt x="4518" y="1819"/>
                      </a:lnTo>
                      <a:lnTo>
                        <a:pt x="4529" y="1799"/>
                      </a:lnTo>
                      <a:lnTo>
                        <a:pt x="4542" y="1775"/>
                      </a:lnTo>
                      <a:lnTo>
                        <a:pt x="4562" y="1758"/>
                      </a:lnTo>
                      <a:lnTo>
                        <a:pt x="4585" y="1758"/>
                      </a:lnTo>
                      <a:lnTo>
                        <a:pt x="4606" y="1775"/>
                      </a:lnTo>
                      <a:lnTo>
                        <a:pt x="4623" y="1785"/>
                      </a:lnTo>
                      <a:lnTo>
                        <a:pt x="4650" y="1785"/>
                      </a:lnTo>
                      <a:lnTo>
                        <a:pt x="4666" y="1768"/>
                      </a:lnTo>
                      <a:lnTo>
                        <a:pt x="4680" y="1745"/>
                      </a:lnTo>
                      <a:lnTo>
                        <a:pt x="4693" y="1731"/>
                      </a:lnTo>
                      <a:lnTo>
                        <a:pt x="4710" y="1714"/>
                      </a:lnTo>
                      <a:lnTo>
                        <a:pt x="4737" y="1714"/>
                      </a:lnTo>
                      <a:lnTo>
                        <a:pt x="4755" y="1725"/>
                      </a:lnTo>
                      <a:lnTo>
                        <a:pt x="4774" y="1738"/>
                      </a:lnTo>
                      <a:lnTo>
                        <a:pt x="4798" y="1731"/>
                      </a:lnTo>
                      <a:lnTo>
                        <a:pt x="4818" y="1725"/>
                      </a:lnTo>
                      <a:lnTo>
                        <a:pt x="4829" y="1704"/>
                      </a:lnTo>
                      <a:lnTo>
                        <a:pt x="4845" y="1680"/>
                      </a:lnTo>
                      <a:lnTo>
                        <a:pt x="4861" y="1664"/>
                      </a:lnTo>
                      <a:lnTo>
                        <a:pt x="4885" y="1664"/>
                      </a:lnTo>
                      <a:lnTo>
                        <a:pt x="4906" y="1674"/>
                      </a:lnTo>
                      <a:lnTo>
                        <a:pt x="4926" y="1680"/>
                      </a:lnTo>
                      <a:lnTo>
                        <a:pt x="4946" y="1680"/>
                      </a:lnTo>
                      <a:lnTo>
                        <a:pt x="4970" y="1664"/>
                      </a:lnTo>
                      <a:lnTo>
                        <a:pt x="4980" y="1644"/>
                      </a:lnTo>
                      <a:lnTo>
                        <a:pt x="4986" y="1633"/>
                      </a:lnTo>
                      <a:lnTo>
                        <a:pt x="4989" y="1613"/>
                      </a:lnTo>
                      <a:lnTo>
                        <a:pt x="5016" y="1600"/>
                      </a:lnTo>
                      <a:lnTo>
                        <a:pt x="5033" y="1600"/>
                      </a:lnTo>
                      <a:lnTo>
                        <a:pt x="5054" y="1606"/>
                      </a:lnTo>
                      <a:lnTo>
                        <a:pt x="5078" y="1613"/>
                      </a:lnTo>
                      <a:lnTo>
                        <a:pt x="5098" y="1613"/>
                      </a:lnTo>
                      <a:lnTo>
                        <a:pt x="5114" y="1600"/>
                      </a:lnTo>
                      <a:lnTo>
                        <a:pt x="5130" y="1577"/>
                      </a:lnTo>
                      <a:lnTo>
                        <a:pt x="5141" y="1556"/>
                      </a:lnTo>
                      <a:lnTo>
                        <a:pt x="5157" y="1546"/>
                      </a:lnTo>
                      <a:lnTo>
                        <a:pt x="5185" y="1539"/>
                      </a:lnTo>
                      <a:lnTo>
                        <a:pt x="5202" y="1546"/>
                      </a:lnTo>
                      <a:lnTo>
                        <a:pt x="5222" y="1559"/>
                      </a:lnTo>
                      <a:lnTo>
                        <a:pt x="5249" y="1556"/>
                      </a:lnTo>
                      <a:lnTo>
                        <a:pt x="5266" y="1546"/>
                      </a:lnTo>
                      <a:lnTo>
                        <a:pt x="5278" y="1526"/>
                      </a:lnTo>
                      <a:lnTo>
                        <a:pt x="5293" y="1506"/>
                      </a:lnTo>
                      <a:lnTo>
                        <a:pt x="5309" y="1489"/>
                      </a:lnTo>
                      <a:lnTo>
                        <a:pt x="5329" y="1489"/>
                      </a:lnTo>
                      <a:lnTo>
                        <a:pt x="5353" y="1496"/>
                      </a:lnTo>
                      <a:lnTo>
                        <a:pt x="5374" y="1506"/>
                      </a:lnTo>
                      <a:lnTo>
                        <a:pt x="5390" y="1506"/>
                      </a:lnTo>
                      <a:lnTo>
                        <a:pt x="5414" y="1489"/>
                      </a:lnTo>
                      <a:lnTo>
                        <a:pt x="5424" y="1465"/>
                      </a:lnTo>
                      <a:lnTo>
                        <a:pt x="5434" y="1445"/>
                      </a:lnTo>
                      <a:lnTo>
                        <a:pt x="5454" y="1435"/>
                      </a:lnTo>
                      <a:lnTo>
                        <a:pt x="5477" y="1431"/>
                      </a:lnTo>
                      <a:lnTo>
                        <a:pt x="5498" y="1445"/>
                      </a:lnTo>
                      <a:lnTo>
                        <a:pt x="5515" y="1452"/>
                      </a:lnTo>
                      <a:lnTo>
                        <a:pt x="5542" y="1452"/>
                      </a:lnTo>
                      <a:lnTo>
                        <a:pt x="5558" y="1435"/>
                      </a:lnTo>
                      <a:lnTo>
                        <a:pt x="5575" y="1415"/>
                      </a:lnTo>
                      <a:lnTo>
                        <a:pt x="5585" y="1391"/>
                      </a:lnTo>
                      <a:lnTo>
                        <a:pt x="5602" y="1382"/>
                      </a:lnTo>
                      <a:lnTo>
                        <a:pt x="5629" y="1382"/>
                      </a:lnTo>
                      <a:lnTo>
                        <a:pt x="5646" y="1388"/>
                      </a:lnTo>
                      <a:lnTo>
                        <a:pt x="5666" y="1391"/>
                      </a:lnTo>
                      <a:lnTo>
                        <a:pt x="5693" y="1391"/>
                      </a:lnTo>
                      <a:lnTo>
                        <a:pt x="5710" y="1382"/>
                      </a:lnTo>
                      <a:lnTo>
                        <a:pt x="5723" y="1357"/>
                      </a:lnTo>
                      <a:lnTo>
                        <a:pt x="5737" y="1341"/>
                      </a:lnTo>
                      <a:lnTo>
                        <a:pt x="5753" y="1328"/>
                      </a:lnTo>
                      <a:lnTo>
                        <a:pt x="5771" y="1321"/>
                      </a:lnTo>
                      <a:lnTo>
                        <a:pt x="5791" y="1337"/>
                      </a:lnTo>
                      <a:lnTo>
                        <a:pt x="5818" y="1341"/>
                      </a:lnTo>
                      <a:lnTo>
                        <a:pt x="5834" y="1341"/>
                      </a:lnTo>
                      <a:lnTo>
                        <a:pt x="5851" y="1328"/>
                      </a:lnTo>
                      <a:lnTo>
                        <a:pt x="5868" y="1308"/>
                      </a:lnTo>
                      <a:lnTo>
                        <a:pt x="5878" y="1283"/>
                      </a:lnTo>
                      <a:lnTo>
                        <a:pt x="5898" y="1266"/>
                      </a:lnTo>
                      <a:lnTo>
                        <a:pt x="5921" y="1266"/>
                      </a:lnTo>
                      <a:lnTo>
                        <a:pt x="5942" y="1277"/>
                      </a:lnTo>
                      <a:lnTo>
                        <a:pt x="5959" y="1290"/>
                      </a:lnTo>
                      <a:lnTo>
                        <a:pt x="5986" y="1283"/>
                      </a:lnTo>
                      <a:lnTo>
                        <a:pt x="6002" y="1266"/>
                      </a:lnTo>
                      <a:lnTo>
                        <a:pt x="6020" y="1254"/>
                      </a:lnTo>
                      <a:lnTo>
                        <a:pt x="6029" y="1234"/>
                      </a:lnTo>
                      <a:lnTo>
                        <a:pt x="6046" y="1216"/>
                      </a:lnTo>
                      <a:lnTo>
                        <a:pt x="6067" y="1216"/>
                      </a:lnTo>
                      <a:lnTo>
                        <a:pt x="6090" y="1223"/>
                      </a:lnTo>
                      <a:lnTo>
                        <a:pt x="6110" y="1234"/>
                      </a:lnTo>
                      <a:lnTo>
                        <a:pt x="6127" y="1234"/>
                      </a:lnTo>
                      <a:lnTo>
                        <a:pt x="6154" y="1216"/>
                      </a:lnTo>
                      <a:lnTo>
                        <a:pt x="6161" y="1196"/>
                      </a:lnTo>
                      <a:lnTo>
                        <a:pt x="6170" y="1172"/>
                      </a:lnTo>
                      <a:lnTo>
                        <a:pt x="6191" y="1159"/>
                      </a:lnTo>
                      <a:lnTo>
                        <a:pt x="6215" y="1159"/>
                      </a:lnTo>
                      <a:lnTo>
                        <a:pt x="6235" y="1165"/>
                      </a:lnTo>
                      <a:lnTo>
                        <a:pt x="6251" y="1183"/>
                      </a:lnTo>
                      <a:lnTo>
                        <a:pt x="6278" y="1172"/>
                      </a:lnTo>
                      <a:lnTo>
                        <a:pt x="6295" y="1165"/>
                      </a:lnTo>
                      <a:lnTo>
                        <a:pt x="6312" y="1142"/>
                      </a:lnTo>
                      <a:lnTo>
                        <a:pt x="6322" y="1122"/>
                      </a:lnTo>
                      <a:lnTo>
                        <a:pt x="6342" y="1109"/>
                      </a:lnTo>
                      <a:lnTo>
                        <a:pt x="6365" y="1109"/>
                      </a:lnTo>
                      <a:lnTo>
                        <a:pt x="6386" y="1115"/>
                      </a:lnTo>
                      <a:lnTo>
                        <a:pt x="6403" y="1122"/>
                      </a:lnTo>
                      <a:lnTo>
                        <a:pt x="6430" y="1122"/>
                      </a:lnTo>
                      <a:lnTo>
                        <a:pt x="6446" y="1109"/>
                      </a:lnTo>
                      <a:lnTo>
                        <a:pt x="6464" y="1088"/>
                      </a:lnTo>
                      <a:lnTo>
                        <a:pt x="6473" y="1064"/>
                      </a:lnTo>
                      <a:lnTo>
                        <a:pt x="6490" y="1048"/>
                      </a:lnTo>
                      <a:lnTo>
                        <a:pt x="6511" y="1048"/>
                      </a:lnTo>
                      <a:lnTo>
                        <a:pt x="6527" y="1058"/>
                      </a:lnTo>
                      <a:lnTo>
                        <a:pt x="6554" y="1068"/>
                      </a:lnTo>
                      <a:lnTo>
                        <a:pt x="6571" y="1064"/>
                      </a:lnTo>
                      <a:lnTo>
                        <a:pt x="6591" y="1058"/>
                      </a:lnTo>
                      <a:lnTo>
                        <a:pt x="6605" y="1035"/>
                      </a:lnTo>
                      <a:lnTo>
                        <a:pt x="6614" y="1014"/>
                      </a:lnTo>
                      <a:lnTo>
                        <a:pt x="6635" y="997"/>
                      </a:lnTo>
                      <a:lnTo>
                        <a:pt x="6659" y="997"/>
                      </a:lnTo>
                      <a:lnTo>
                        <a:pt x="6679" y="1004"/>
                      </a:lnTo>
                      <a:lnTo>
                        <a:pt x="6695" y="1014"/>
                      </a:lnTo>
                      <a:lnTo>
                        <a:pt x="6722" y="1014"/>
                      </a:lnTo>
                      <a:lnTo>
                        <a:pt x="6739" y="997"/>
                      </a:lnTo>
                      <a:lnTo>
                        <a:pt x="6756" y="974"/>
                      </a:lnTo>
                      <a:lnTo>
                        <a:pt x="6766" y="954"/>
                      </a:lnTo>
                      <a:lnTo>
                        <a:pt x="6787" y="943"/>
                      </a:lnTo>
                      <a:lnTo>
                        <a:pt x="6803" y="940"/>
                      </a:lnTo>
                      <a:lnTo>
                        <a:pt x="6830" y="954"/>
                      </a:lnTo>
                      <a:lnTo>
                        <a:pt x="6847" y="961"/>
                      </a:lnTo>
                      <a:lnTo>
                        <a:pt x="6863" y="961"/>
                      </a:lnTo>
                      <a:lnTo>
                        <a:pt x="6890" y="943"/>
                      </a:lnTo>
                      <a:lnTo>
                        <a:pt x="6897" y="923"/>
                      </a:lnTo>
                      <a:lnTo>
                        <a:pt x="6910" y="900"/>
                      </a:lnTo>
                      <a:lnTo>
                        <a:pt x="6928" y="889"/>
                      </a:lnTo>
                      <a:lnTo>
                        <a:pt x="6955" y="889"/>
                      </a:lnTo>
                      <a:lnTo>
                        <a:pt x="6971" y="893"/>
                      </a:lnTo>
                      <a:lnTo>
                        <a:pt x="6998" y="900"/>
                      </a:lnTo>
                      <a:lnTo>
                        <a:pt x="7015" y="900"/>
                      </a:lnTo>
                      <a:lnTo>
                        <a:pt x="7035" y="889"/>
                      </a:lnTo>
                      <a:lnTo>
                        <a:pt x="7049" y="866"/>
                      </a:lnTo>
                      <a:lnTo>
                        <a:pt x="7058" y="846"/>
                      </a:lnTo>
                      <a:lnTo>
                        <a:pt x="7080" y="836"/>
                      </a:lnTo>
                      <a:lnTo>
                        <a:pt x="7103" y="829"/>
                      </a:lnTo>
                      <a:lnTo>
                        <a:pt x="7123" y="846"/>
                      </a:lnTo>
                      <a:lnTo>
                        <a:pt x="7139" y="849"/>
                      </a:lnTo>
                      <a:lnTo>
                        <a:pt x="7166" y="849"/>
                      </a:lnTo>
                      <a:lnTo>
                        <a:pt x="7183" y="836"/>
                      </a:lnTo>
                      <a:lnTo>
                        <a:pt x="7201" y="815"/>
                      </a:lnTo>
                      <a:lnTo>
                        <a:pt x="7210" y="791"/>
                      </a:lnTo>
                      <a:lnTo>
                        <a:pt x="7228" y="775"/>
                      </a:lnTo>
                      <a:lnTo>
                        <a:pt x="7248" y="775"/>
                      </a:lnTo>
                      <a:lnTo>
                        <a:pt x="7275" y="786"/>
                      </a:lnTo>
                      <a:lnTo>
                        <a:pt x="7291" y="791"/>
                      </a:lnTo>
                      <a:lnTo>
                        <a:pt x="7307" y="791"/>
                      </a:lnTo>
                      <a:lnTo>
                        <a:pt x="7329" y="775"/>
                      </a:lnTo>
                      <a:lnTo>
                        <a:pt x="7342" y="755"/>
                      </a:lnTo>
                      <a:lnTo>
                        <a:pt x="7356" y="741"/>
                      </a:lnTo>
                      <a:lnTo>
                        <a:pt x="7372" y="724"/>
                      </a:lnTo>
                      <a:lnTo>
                        <a:pt x="7399" y="721"/>
                      </a:lnTo>
                      <a:lnTo>
                        <a:pt x="7416" y="735"/>
                      </a:lnTo>
                      <a:lnTo>
                        <a:pt x="7436" y="741"/>
                      </a:lnTo>
                      <a:lnTo>
                        <a:pt x="7459" y="741"/>
                      </a:lnTo>
                      <a:lnTo>
                        <a:pt x="7479" y="724"/>
                      </a:lnTo>
                      <a:lnTo>
                        <a:pt x="7493" y="705"/>
                      </a:lnTo>
                      <a:lnTo>
                        <a:pt x="7504" y="681"/>
                      </a:lnTo>
                      <a:lnTo>
                        <a:pt x="7524" y="667"/>
                      </a:lnTo>
                      <a:lnTo>
                        <a:pt x="7547" y="667"/>
                      </a:lnTo>
                      <a:lnTo>
                        <a:pt x="7567" y="674"/>
                      </a:lnTo>
                      <a:lnTo>
                        <a:pt x="7584" y="690"/>
                      </a:lnTo>
                      <a:lnTo>
                        <a:pt x="7611" y="681"/>
                      </a:lnTo>
                      <a:lnTo>
                        <a:pt x="7628" y="667"/>
                      </a:lnTo>
                      <a:lnTo>
                        <a:pt x="7645" y="650"/>
                      </a:lnTo>
                      <a:lnTo>
                        <a:pt x="7648" y="630"/>
                      </a:lnTo>
                      <a:lnTo>
                        <a:pt x="7672" y="616"/>
                      </a:lnTo>
                      <a:lnTo>
                        <a:pt x="7692" y="616"/>
                      </a:lnTo>
                      <a:lnTo>
                        <a:pt x="7708" y="620"/>
                      </a:lnTo>
                      <a:lnTo>
                        <a:pt x="7735" y="630"/>
                      </a:lnTo>
                      <a:lnTo>
                        <a:pt x="7752" y="630"/>
                      </a:lnTo>
                      <a:lnTo>
                        <a:pt x="7773" y="616"/>
                      </a:lnTo>
                      <a:lnTo>
                        <a:pt x="7786" y="596"/>
                      </a:lnTo>
                      <a:lnTo>
                        <a:pt x="7800" y="569"/>
                      </a:lnTo>
                      <a:lnTo>
                        <a:pt x="7816" y="556"/>
                      </a:lnTo>
                      <a:lnTo>
                        <a:pt x="7843" y="556"/>
                      </a:lnTo>
                      <a:lnTo>
                        <a:pt x="7860" y="566"/>
                      </a:lnTo>
                      <a:lnTo>
                        <a:pt x="7876" y="576"/>
                      </a:lnTo>
                      <a:lnTo>
                        <a:pt x="7903" y="569"/>
                      </a:lnTo>
                      <a:lnTo>
                        <a:pt x="7924" y="566"/>
                      </a:lnTo>
                      <a:lnTo>
                        <a:pt x="7937" y="542"/>
                      </a:lnTo>
                      <a:lnTo>
                        <a:pt x="7948" y="522"/>
                      </a:lnTo>
                      <a:lnTo>
                        <a:pt x="7968" y="506"/>
                      </a:lnTo>
                      <a:lnTo>
                        <a:pt x="7984" y="506"/>
                      </a:lnTo>
                      <a:lnTo>
                        <a:pt x="8011" y="513"/>
                      </a:lnTo>
                      <a:lnTo>
                        <a:pt x="8028" y="522"/>
                      </a:lnTo>
                      <a:lnTo>
                        <a:pt x="8049" y="522"/>
                      </a:lnTo>
                      <a:lnTo>
                        <a:pt x="8065" y="506"/>
                      </a:lnTo>
                      <a:lnTo>
                        <a:pt x="8078" y="482"/>
                      </a:lnTo>
                      <a:lnTo>
                        <a:pt x="8092" y="462"/>
                      </a:lnTo>
                      <a:lnTo>
                        <a:pt x="8109" y="448"/>
                      </a:lnTo>
                      <a:lnTo>
                        <a:pt x="8136" y="448"/>
                      </a:lnTo>
                      <a:lnTo>
                        <a:pt x="8152" y="452"/>
                      </a:lnTo>
                      <a:lnTo>
                        <a:pt x="8172" y="472"/>
                      </a:lnTo>
                      <a:lnTo>
                        <a:pt x="8197" y="462"/>
                      </a:lnTo>
                      <a:lnTo>
                        <a:pt x="8217" y="452"/>
                      </a:lnTo>
                      <a:lnTo>
                        <a:pt x="8230" y="432"/>
                      </a:lnTo>
                      <a:lnTo>
                        <a:pt x="8240" y="412"/>
                      </a:lnTo>
                      <a:lnTo>
                        <a:pt x="8260" y="398"/>
                      </a:lnTo>
                      <a:lnTo>
                        <a:pt x="8287" y="398"/>
                      </a:lnTo>
                      <a:lnTo>
                        <a:pt x="8304" y="401"/>
                      </a:lnTo>
                      <a:lnTo>
                        <a:pt x="8321" y="412"/>
                      </a:lnTo>
                      <a:lnTo>
                        <a:pt x="8347" y="412"/>
                      </a:lnTo>
                      <a:lnTo>
                        <a:pt x="8368" y="398"/>
                      </a:lnTo>
                      <a:lnTo>
                        <a:pt x="8374" y="381"/>
                      </a:lnTo>
                      <a:lnTo>
                        <a:pt x="8392" y="358"/>
                      </a:lnTo>
                      <a:lnTo>
                        <a:pt x="8412" y="344"/>
                      </a:lnTo>
                      <a:lnTo>
                        <a:pt x="8428" y="344"/>
                      </a:lnTo>
                      <a:lnTo>
                        <a:pt x="8448" y="351"/>
                      </a:lnTo>
                      <a:lnTo>
                        <a:pt x="8472" y="367"/>
                      </a:lnTo>
                      <a:lnTo>
                        <a:pt x="8493" y="367"/>
                      </a:lnTo>
                      <a:lnTo>
                        <a:pt x="8509" y="351"/>
                      </a:lnTo>
                      <a:lnTo>
                        <a:pt x="8522" y="327"/>
                      </a:lnTo>
                      <a:lnTo>
                        <a:pt x="8536" y="314"/>
                      </a:lnTo>
                      <a:lnTo>
                        <a:pt x="8560" y="297"/>
                      </a:lnTo>
                      <a:lnTo>
                        <a:pt x="8580" y="297"/>
                      </a:lnTo>
                      <a:lnTo>
                        <a:pt x="8596" y="307"/>
                      </a:lnTo>
                      <a:lnTo>
                        <a:pt x="8623" y="324"/>
                      </a:lnTo>
                      <a:lnTo>
                        <a:pt x="8641" y="314"/>
                      </a:lnTo>
                      <a:lnTo>
                        <a:pt x="8661" y="307"/>
                      </a:lnTo>
                      <a:lnTo>
                        <a:pt x="8674" y="284"/>
                      </a:lnTo>
                      <a:lnTo>
                        <a:pt x="8684" y="264"/>
                      </a:lnTo>
                      <a:lnTo>
                        <a:pt x="8711" y="250"/>
                      </a:lnTo>
                      <a:lnTo>
                        <a:pt x="8731" y="250"/>
                      </a:lnTo>
                      <a:lnTo>
                        <a:pt x="8748" y="264"/>
                      </a:lnTo>
                      <a:lnTo>
                        <a:pt x="8765" y="273"/>
                      </a:lnTo>
                      <a:lnTo>
                        <a:pt x="8785" y="273"/>
                      </a:lnTo>
                      <a:lnTo>
                        <a:pt x="8812" y="264"/>
                      </a:lnTo>
                      <a:lnTo>
                        <a:pt x="8822" y="250"/>
                      </a:lnTo>
                      <a:lnTo>
                        <a:pt x="8829" y="233"/>
                      </a:lnTo>
                      <a:lnTo>
                        <a:pt x="8845" y="219"/>
                      </a:lnTo>
                      <a:lnTo>
                        <a:pt x="8865" y="213"/>
                      </a:lnTo>
                      <a:lnTo>
                        <a:pt x="8890" y="213"/>
                      </a:lnTo>
                      <a:lnTo>
                        <a:pt x="8910" y="226"/>
                      </a:lnTo>
                      <a:lnTo>
                        <a:pt x="8923" y="242"/>
                      </a:lnTo>
                      <a:lnTo>
                        <a:pt x="8950" y="242"/>
                      </a:lnTo>
                      <a:lnTo>
                        <a:pt x="8966" y="233"/>
                      </a:lnTo>
                      <a:lnTo>
                        <a:pt x="8988" y="219"/>
                      </a:lnTo>
                      <a:lnTo>
                        <a:pt x="8997" y="199"/>
                      </a:lnTo>
                      <a:lnTo>
                        <a:pt x="9024" y="190"/>
                      </a:lnTo>
                      <a:lnTo>
                        <a:pt x="9040" y="190"/>
                      </a:lnTo>
                      <a:lnTo>
                        <a:pt x="9062" y="203"/>
                      </a:lnTo>
                      <a:lnTo>
                        <a:pt x="9078" y="219"/>
                      </a:lnTo>
                      <a:lnTo>
                        <a:pt x="9105" y="219"/>
                      </a:lnTo>
                      <a:lnTo>
                        <a:pt x="9121" y="213"/>
                      </a:lnTo>
                      <a:lnTo>
                        <a:pt x="9138" y="199"/>
                      </a:lnTo>
                      <a:lnTo>
                        <a:pt x="9156" y="175"/>
                      </a:lnTo>
                      <a:lnTo>
                        <a:pt x="9183" y="168"/>
                      </a:lnTo>
                      <a:lnTo>
                        <a:pt x="9199" y="175"/>
                      </a:lnTo>
                      <a:lnTo>
                        <a:pt x="9219" y="190"/>
                      </a:lnTo>
                      <a:lnTo>
                        <a:pt x="9237" y="203"/>
                      </a:lnTo>
                      <a:lnTo>
                        <a:pt x="9253" y="213"/>
                      </a:lnTo>
                      <a:lnTo>
                        <a:pt x="9280" y="203"/>
                      </a:lnTo>
                      <a:lnTo>
                        <a:pt x="9289" y="190"/>
                      </a:lnTo>
                      <a:lnTo>
                        <a:pt x="9311" y="175"/>
                      </a:lnTo>
                      <a:lnTo>
                        <a:pt x="9327" y="168"/>
                      </a:lnTo>
                      <a:lnTo>
                        <a:pt x="9354" y="175"/>
                      </a:lnTo>
                      <a:lnTo>
                        <a:pt x="9371" y="190"/>
                      </a:lnTo>
                      <a:lnTo>
                        <a:pt x="9387" y="203"/>
                      </a:lnTo>
                      <a:lnTo>
                        <a:pt x="9398" y="213"/>
                      </a:lnTo>
                      <a:lnTo>
                        <a:pt x="9398" y="0"/>
                      </a:lnTo>
                      <a:lnTo>
                        <a:pt x="8004" y="0"/>
                      </a:lnTo>
                      <a:lnTo>
                        <a:pt x="5380" y="421"/>
                      </a:lnTo>
                      <a:lnTo>
                        <a:pt x="3296" y="974"/>
                      </a:lnTo>
                      <a:lnTo>
                        <a:pt x="1228" y="1519"/>
                      </a:lnTo>
                      <a:lnTo>
                        <a:pt x="3" y="1684"/>
                      </a:lnTo>
                      <a:lnTo>
                        <a:pt x="0" y="2182"/>
                      </a:lnTo>
                      <a:lnTo>
                        <a:pt x="350" y="2182"/>
                      </a:lnTo>
                      <a:lnTo>
                        <a:pt x="3105" y="2182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4" name="Freeform 48"/>
                <p:cNvSpPr>
                  <a:spLocks/>
                </p:cNvSpPr>
                <p:nvPr/>
              </p:nvSpPr>
              <p:spPr bwMode="auto">
                <a:xfrm>
                  <a:off x="1732" y="3867"/>
                  <a:ext cx="2286" cy="170"/>
                </a:xfrm>
                <a:custGeom>
                  <a:avLst/>
                  <a:gdLst>
                    <a:gd name="T0" fmla="*/ 0 w 9146"/>
                    <a:gd name="T1" fmla="*/ 0 h 627"/>
                    <a:gd name="T2" fmla="*/ 0 w 9146"/>
                    <a:gd name="T3" fmla="*/ 0 h 627"/>
                    <a:gd name="T4" fmla="*/ 0 w 9146"/>
                    <a:gd name="T5" fmla="*/ 0 h 627"/>
                    <a:gd name="T6" fmla="*/ 0 w 9146"/>
                    <a:gd name="T7" fmla="*/ 0 h 627"/>
                    <a:gd name="T8" fmla="*/ 0 w 9146"/>
                    <a:gd name="T9" fmla="*/ 0 h 627"/>
                    <a:gd name="T10" fmla="*/ 0 w 9146"/>
                    <a:gd name="T11" fmla="*/ 0 h 627"/>
                    <a:gd name="T12" fmla="*/ 0 w 9146"/>
                    <a:gd name="T13" fmla="*/ 0 h 627"/>
                    <a:gd name="T14" fmla="*/ 0 w 9146"/>
                    <a:gd name="T15" fmla="*/ 0 h 627"/>
                    <a:gd name="T16" fmla="*/ 0 w 9146"/>
                    <a:gd name="T17" fmla="*/ 0 h 627"/>
                    <a:gd name="T18" fmla="*/ 0 w 9146"/>
                    <a:gd name="T19" fmla="*/ 0 h 627"/>
                    <a:gd name="T20" fmla="*/ 0 w 9146"/>
                    <a:gd name="T21" fmla="*/ 0 h 627"/>
                    <a:gd name="T22" fmla="*/ 0 w 9146"/>
                    <a:gd name="T23" fmla="*/ 0 h 627"/>
                    <a:gd name="T24" fmla="*/ 0 w 9146"/>
                    <a:gd name="T25" fmla="*/ 0 h 627"/>
                    <a:gd name="T26" fmla="*/ 0 w 9146"/>
                    <a:gd name="T27" fmla="*/ 0 h 627"/>
                    <a:gd name="T28" fmla="*/ 0 w 9146"/>
                    <a:gd name="T29" fmla="*/ 0 h 627"/>
                    <a:gd name="T30" fmla="*/ 0 w 9146"/>
                    <a:gd name="T31" fmla="*/ 0 h 627"/>
                    <a:gd name="T32" fmla="*/ 0 w 9146"/>
                    <a:gd name="T33" fmla="*/ 0 h 627"/>
                    <a:gd name="T34" fmla="*/ 0 w 9146"/>
                    <a:gd name="T35" fmla="*/ 0 h 627"/>
                    <a:gd name="T36" fmla="*/ 0 w 9146"/>
                    <a:gd name="T37" fmla="*/ 0 h 627"/>
                    <a:gd name="T38" fmla="*/ 0 w 9146"/>
                    <a:gd name="T39" fmla="*/ 0 h 627"/>
                    <a:gd name="T40" fmla="*/ 0 w 9146"/>
                    <a:gd name="T41" fmla="*/ 0 h 627"/>
                    <a:gd name="T42" fmla="*/ 0 w 9146"/>
                    <a:gd name="T43" fmla="*/ 0 h 627"/>
                    <a:gd name="T44" fmla="*/ 0 w 9146"/>
                    <a:gd name="T45" fmla="*/ 0 h 627"/>
                    <a:gd name="T46" fmla="*/ 0 w 9146"/>
                    <a:gd name="T47" fmla="*/ 0 h 627"/>
                    <a:gd name="T48" fmla="*/ 0 w 9146"/>
                    <a:gd name="T49" fmla="*/ 0 h 627"/>
                    <a:gd name="T50" fmla="*/ 0 w 9146"/>
                    <a:gd name="T51" fmla="*/ 0 h 627"/>
                    <a:gd name="T52" fmla="*/ 0 w 9146"/>
                    <a:gd name="T53" fmla="*/ 0 h 627"/>
                    <a:gd name="T54" fmla="*/ 0 w 9146"/>
                    <a:gd name="T55" fmla="*/ 0 h 627"/>
                    <a:gd name="T56" fmla="*/ 0 w 9146"/>
                    <a:gd name="T57" fmla="*/ 0 h 627"/>
                    <a:gd name="T58" fmla="*/ 0 w 9146"/>
                    <a:gd name="T59" fmla="*/ 0 h 627"/>
                    <a:gd name="T60" fmla="*/ 0 w 9146"/>
                    <a:gd name="T61" fmla="*/ 0 h 627"/>
                    <a:gd name="T62" fmla="*/ 0 w 9146"/>
                    <a:gd name="T63" fmla="*/ 0 h 627"/>
                    <a:gd name="T64" fmla="*/ 0 w 9146"/>
                    <a:gd name="T65" fmla="*/ 0 h 627"/>
                    <a:gd name="T66" fmla="*/ 0 w 9146"/>
                    <a:gd name="T67" fmla="*/ 0 h 627"/>
                    <a:gd name="T68" fmla="*/ 0 w 9146"/>
                    <a:gd name="T69" fmla="*/ 0 h 627"/>
                    <a:gd name="T70" fmla="*/ 0 w 9146"/>
                    <a:gd name="T71" fmla="*/ 0 h 627"/>
                    <a:gd name="T72" fmla="*/ 0 w 9146"/>
                    <a:gd name="T73" fmla="*/ 0 h 627"/>
                    <a:gd name="T74" fmla="*/ 0 w 9146"/>
                    <a:gd name="T75" fmla="*/ 0 h 627"/>
                    <a:gd name="T76" fmla="*/ 0 w 9146"/>
                    <a:gd name="T77" fmla="*/ 0 h 627"/>
                    <a:gd name="T78" fmla="*/ 0 w 9146"/>
                    <a:gd name="T79" fmla="*/ 0 h 627"/>
                    <a:gd name="T80" fmla="*/ 0 w 9146"/>
                    <a:gd name="T81" fmla="*/ 0 h 627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9146"/>
                    <a:gd name="T124" fmla="*/ 0 h 627"/>
                    <a:gd name="T125" fmla="*/ 9146 w 9146"/>
                    <a:gd name="T126" fmla="*/ 627 h 627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9146" h="627">
                      <a:moveTo>
                        <a:pt x="0" y="627"/>
                      </a:moveTo>
                      <a:lnTo>
                        <a:pt x="3" y="627"/>
                      </a:lnTo>
                      <a:lnTo>
                        <a:pt x="24" y="627"/>
                      </a:lnTo>
                      <a:lnTo>
                        <a:pt x="44" y="627"/>
                      </a:lnTo>
                      <a:lnTo>
                        <a:pt x="80" y="627"/>
                      </a:lnTo>
                      <a:lnTo>
                        <a:pt x="118" y="569"/>
                      </a:lnTo>
                      <a:lnTo>
                        <a:pt x="168" y="546"/>
                      </a:lnTo>
                      <a:lnTo>
                        <a:pt x="215" y="522"/>
                      </a:lnTo>
                      <a:lnTo>
                        <a:pt x="275" y="502"/>
                      </a:lnTo>
                      <a:lnTo>
                        <a:pt x="394" y="445"/>
                      </a:lnTo>
                      <a:lnTo>
                        <a:pt x="504" y="398"/>
                      </a:lnTo>
                      <a:lnTo>
                        <a:pt x="562" y="370"/>
                      </a:lnTo>
                      <a:lnTo>
                        <a:pt x="613" y="347"/>
                      </a:lnTo>
                      <a:lnTo>
                        <a:pt x="660" y="323"/>
                      </a:lnTo>
                      <a:lnTo>
                        <a:pt x="696" y="311"/>
                      </a:lnTo>
                      <a:lnTo>
                        <a:pt x="741" y="291"/>
                      </a:lnTo>
                      <a:lnTo>
                        <a:pt x="804" y="273"/>
                      </a:lnTo>
                      <a:lnTo>
                        <a:pt x="862" y="249"/>
                      </a:lnTo>
                      <a:lnTo>
                        <a:pt x="936" y="229"/>
                      </a:lnTo>
                      <a:lnTo>
                        <a:pt x="1080" y="186"/>
                      </a:lnTo>
                      <a:lnTo>
                        <a:pt x="1245" y="142"/>
                      </a:lnTo>
                      <a:lnTo>
                        <a:pt x="1315" y="121"/>
                      </a:lnTo>
                      <a:lnTo>
                        <a:pt x="1387" y="101"/>
                      </a:lnTo>
                      <a:lnTo>
                        <a:pt x="1450" y="74"/>
                      </a:lnTo>
                      <a:lnTo>
                        <a:pt x="1504" y="61"/>
                      </a:lnTo>
                      <a:lnTo>
                        <a:pt x="1548" y="51"/>
                      </a:lnTo>
                      <a:lnTo>
                        <a:pt x="1591" y="41"/>
                      </a:lnTo>
                      <a:lnTo>
                        <a:pt x="1611" y="31"/>
                      </a:lnTo>
                      <a:lnTo>
                        <a:pt x="1622" y="31"/>
                      </a:lnTo>
                      <a:lnTo>
                        <a:pt x="3146" y="0"/>
                      </a:lnTo>
                      <a:lnTo>
                        <a:pt x="3156" y="0"/>
                      </a:lnTo>
                      <a:lnTo>
                        <a:pt x="3167" y="0"/>
                      </a:lnTo>
                      <a:lnTo>
                        <a:pt x="3180" y="0"/>
                      </a:lnTo>
                      <a:lnTo>
                        <a:pt x="3210" y="11"/>
                      </a:lnTo>
                      <a:lnTo>
                        <a:pt x="3247" y="11"/>
                      </a:lnTo>
                      <a:lnTo>
                        <a:pt x="3288" y="11"/>
                      </a:lnTo>
                      <a:lnTo>
                        <a:pt x="3335" y="11"/>
                      </a:lnTo>
                      <a:lnTo>
                        <a:pt x="3385" y="11"/>
                      </a:lnTo>
                      <a:lnTo>
                        <a:pt x="3510" y="11"/>
                      </a:lnTo>
                      <a:lnTo>
                        <a:pt x="3647" y="11"/>
                      </a:lnTo>
                      <a:lnTo>
                        <a:pt x="3795" y="18"/>
                      </a:lnTo>
                      <a:lnTo>
                        <a:pt x="3957" y="18"/>
                      </a:lnTo>
                      <a:lnTo>
                        <a:pt x="4129" y="27"/>
                      </a:lnTo>
                      <a:lnTo>
                        <a:pt x="4297" y="27"/>
                      </a:lnTo>
                      <a:lnTo>
                        <a:pt x="4472" y="27"/>
                      </a:lnTo>
                      <a:lnTo>
                        <a:pt x="4633" y="27"/>
                      </a:lnTo>
                      <a:lnTo>
                        <a:pt x="4784" y="27"/>
                      </a:lnTo>
                      <a:lnTo>
                        <a:pt x="4925" y="27"/>
                      </a:lnTo>
                      <a:lnTo>
                        <a:pt x="5057" y="18"/>
                      </a:lnTo>
                      <a:lnTo>
                        <a:pt x="5165" y="18"/>
                      </a:lnTo>
                      <a:lnTo>
                        <a:pt x="5266" y="11"/>
                      </a:lnTo>
                      <a:lnTo>
                        <a:pt x="5377" y="11"/>
                      </a:lnTo>
                      <a:lnTo>
                        <a:pt x="5492" y="11"/>
                      </a:lnTo>
                      <a:lnTo>
                        <a:pt x="5616" y="0"/>
                      </a:lnTo>
                      <a:lnTo>
                        <a:pt x="5871" y="0"/>
                      </a:lnTo>
                      <a:lnTo>
                        <a:pt x="6147" y="0"/>
                      </a:lnTo>
                      <a:lnTo>
                        <a:pt x="6416" y="0"/>
                      </a:lnTo>
                      <a:lnTo>
                        <a:pt x="6692" y="11"/>
                      </a:lnTo>
                      <a:lnTo>
                        <a:pt x="6817" y="11"/>
                      </a:lnTo>
                      <a:lnTo>
                        <a:pt x="6942" y="11"/>
                      </a:lnTo>
                      <a:lnTo>
                        <a:pt x="7059" y="11"/>
                      </a:lnTo>
                      <a:lnTo>
                        <a:pt x="7171" y="18"/>
                      </a:lnTo>
                      <a:lnTo>
                        <a:pt x="7288" y="18"/>
                      </a:lnTo>
                      <a:lnTo>
                        <a:pt x="7429" y="18"/>
                      </a:lnTo>
                      <a:lnTo>
                        <a:pt x="7571" y="27"/>
                      </a:lnTo>
                      <a:lnTo>
                        <a:pt x="7732" y="27"/>
                      </a:lnTo>
                      <a:lnTo>
                        <a:pt x="7891" y="27"/>
                      </a:lnTo>
                      <a:lnTo>
                        <a:pt x="8052" y="27"/>
                      </a:lnTo>
                      <a:lnTo>
                        <a:pt x="8220" y="27"/>
                      </a:lnTo>
                      <a:lnTo>
                        <a:pt x="8378" y="27"/>
                      </a:lnTo>
                      <a:lnTo>
                        <a:pt x="8533" y="18"/>
                      </a:lnTo>
                      <a:lnTo>
                        <a:pt x="8674" y="18"/>
                      </a:lnTo>
                      <a:lnTo>
                        <a:pt x="8810" y="18"/>
                      </a:lnTo>
                      <a:lnTo>
                        <a:pt x="8920" y="18"/>
                      </a:lnTo>
                      <a:lnTo>
                        <a:pt x="9014" y="18"/>
                      </a:lnTo>
                      <a:lnTo>
                        <a:pt x="9082" y="18"/>
                      </a:lnTo>
                      <a:lnTo>
                        <a:pt x="9108" y="18"/>
                      </a:lnTo>
                      <a:lnTo>
                        <a:pt x="9135" y="18"/>
                      </a:lnTo>
                      <a:lnTo>
                        <a:pt x="9139" y="18"/>
                      </a:lnTo>
                      <a:lnTo>
                        <a:pt x="9146" y="18"/>
                      </a:lnTo>
                      <a:lnTo>
                        <a:pt x="9146" y="627"/>
                      </a:lnTo>
                      <a:lnTo>
                        <a:pt x="0" y="627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5" name="Freeform 49"/>
                <p:cNvSpPr>
                  <a:spLocks/>
                </p:cNvSpPr>
                <p:nvPr/>
              </p:nvSpPr>
              <p:spPr bwMode="auto">
                <a:xfrm>
                  <a:off x="1668" y="859"/>
                  <a:ext cx="1678" cy="302"/>
                </a:xfrm>
                <a:custGeom>
                  <a:avLst/>
                  <a:gdLst>
                    <a:gd name="T0" fmla="*/ 0 w 6709"/>
                    <a:gd name="T1" fmla="*/ 0 h 1124"/>
                    <a:gd name="T2" fmla="*/ 0 w 6709"/>
                    <a:gd name="T3" fmla="*/ 0 h 1124"/>
                    <a:gd name="T4" fmla="*/ 0 w 6709"/>
                    <a:gd name="T5" fmla="*/ 0 h 1124"/>
                    <a:gd name="T6" fmla="*/ 0 w 6709"/>
                    <a:gd name="T7" fmla="*/ 0 h 1124"/>
                    <a:gd name="T8" fmla="*/ 0 w 6709"/>
                    <a:gd name="T9" fmla="*/ 0 h 1124"/>
                    <a:gd name="T10" fmla="*/ 0 w 6709"/>
                    <a:gd name="T11" fmla="*/ 0 h 1124"/>
                    <a:gd name="T12" fmla="*/ 0 w 6709"/>
                    <a:gd name="T13" fmla="*/ 0 h 1124"/>
                    <a:gd name="T14" fmla="*/ 0 w 6709"/>
                    <a:gd name="T15" fmla="*/ 0 h 1124"/>
                    <a:gd name="T16" fmla="*/ 0 w 6709"/>
                    <a:gd name="T17" fmla="*/ 0 h 1124"/>
                    <a:gd name="T18" fmla="*/ 0 w 6709"/>
                    <a:gd name="T19" fmla="*/ 0 h 1124"/>
                    <a:gd name="T20" fmla="*/ 0 w 6709"/>
                    <a:gd name="T21" fmla="*/ 0 h 1124"/>
                    <a:gd name="T22" fmla="*/ 0 w 6709"/>
                    <a:gd name="T23" fmla="*/ 0 h 1124"/>
                    <a:gd name="T24" fmla="*/ 0 w 6709"/>
                    <a:gd name="T25" fmla="*/ 0 h 1124"/>
                    <a:gd name="T26" fmla="*/ 0 w 6709"/>
                    <a:gd name="T27" fmla="*/ 0 h 1124"/>
                    <a:gd name="T28" fmla="*/ 0 w 6709"/>
                    <a:gd name="T29" fmla="*/ 0 h 1124"/>
                    <a:gd name="T30" fmla="*/ 0 w 6709"/>
                    <a:gd name="T31" fmla="*/ 0 h 1124"/>
                    <a:gd name="T32" fmla="*/ 0 w 6709"/>
                    <a:gd name="T33" fmla="*/ 0 h 1124"/>
                    <a:gd name="T34" fmla="*/ 0 w 6709"/>
                    <a:gd name="T35" fmla="*/ 0 h 1124"/>
                    <a:gd name="T36" fmla="*/ 0 w 6709"/>
                    <a:gd name="T37" fmla="*/ 0 h 1124"/>
                    <a:gd name="T38" fmla="*/ 0 w 6709"/>
                    <a:gd name="T39" fmla="*/ 0 h 1124"/>
                    <a:gd name="T40" fmla="*/ 0 w 6709"/>
                    <a:gd name="T41" fmla="*/ 0 h 1124"/>
                    <a:gd name="T42" fmla="*/ 0 w 6709"/>
                    <a:gd name="T43" fmla="*/ 0 h 1124"/>
                    <a:gd name="T44" fmla="*/ 0 w 6709"/>
                    <a:gd name="T45" fmla="*/ 0 h 1124"/>
                    <a:gd name="T46" fmla="*/ 0 w 6709"/>
                    <a:gd name="T47" fmla="*/ 0 h 1124"/>
                    <a:gd name="T48" fmla="*/ 0 w 6709"/>
                    <a:gd name="T49" fmla="*/ 0 h 1124"/>
                    <a:gd name="T50" fmla="*/ 0 w 6709"/>
                    <a:gd name="T51" fmla="*/ 0 h 1124"/>
                    <a:gd name="T52" fmla="*/ 0 w 6709"/>
                    <a:gd name="T53" fmla="*/ 0 h 1124"/>
                    <a:gd name="T54" fmla="*/ 0 w 6709"/>
                    <a:gd name="T55" fmla="*/ 0 h 1124"/>
                    <a:gd name="T56" fmla="*/ 0 w 6709"/>
                    <a:gd name="T57" fmla="*/ 0 h 1124"/>
                    <a:gd name="T58" fmla="*/ 0 w 6709"/>
                    <a:gd name="T59" fmla="*/ 0 h 1124"/>
                    <a:gd name="T60" fmla="*/ 0 w 6709"/>
                    <a:gd name="T61" fmla="*/ 0 h 1124"/>
                    <a:gd name="T62" fmla="*/ 0 w 6709"/>
                    <a:gd name="T63" fmla="*/ 0 h 1124"/>
                    <a:gd name="T64" fmla="*/ 0 w 6709"/>
                    <a:gd name="T65" fmla="*/ 0 h 1124"/>
                    <a:gd name="T66" fmla="*/ 0 w 6709"/>
                    <a:gd name="T67" fmla="*/ 0 h 1124"/>
                    <a:gd name="T68" fmla="*/ 0 w 6709"/>
                    <a:gd name="T69" fmla="*/ 0 h 1124"/>
                    <a:gd name="T70" fmla="*/ 0 w 6709"/>
                    <a:gd name="T71" fmla="*/ 0 h 1124"/>
                    <a:gd name="T72" fmla="*/ 0 w 6709"/>
                    <a:gd name="T73" fmla="*/ 0 h 1124"/>
                    <a:gd name="T74" fmla="*/ 0 w 6709"/>
                    <a:gd name="T75" fmla="*/ 0 h 1124"/>
                    <a:gd name="T76" fmla="*/ 0 w 6709"/>
                    <a:gd name="T77" fmla="*/ 0 h 1124"/>
                    <a:gd name="T78" fmla="*/ 0 w 6709"/>
                    <a:gd name="T79" fmla="*/ 0 h 1124"/>
                    <a:gd name="T80" fmla="*/ 0 w 6709"/>
                    <a:gd name="T81" fmla="*/ 0 h 1124"/>
                    <a:gd name="T82" fmla="*/ 0 w 6709"/>
                    <a:gd name="T83" fmla="*/ 0 h 1124"/>
                    <a:gd name="T84" fmla="*/ 0 w 6709"/>
                    <a:gd name="T85" fmla="*/ 0 h 1124"/>
                    <a:gd name="T86" fmla="*/ 0 w 6709"/>
                    <a:gd name="T87" fmla="*/ 0 h 1124"/>
                    <a:gd name="T88" fmla="*/ 0 w 6709"/>
                    <a:gd name="T89" fmla="*/ 0 h 1124"/>
                    <a:gd name="T90" fmla="*/ 0 w 6709"/>
                    <a:gd name="T91" fmla="*/ 0 h 1124"/>
                    <a:gd name="T92" fmla="*/ 0 w 6709"/>
                    <a:gd name="T93" fmla="*/ 0 h 1124"/>
                    <a:gd name="T94" fmla="*/ 0 w 6709"/>
                    <a:gd name="T95" fmla="*/ 0 h 1124"/>
                    <a:gd name="T96" fmla="*/ 0 w 6709"/>
                    <a:gd name="T97" fmla="*/ 0 h 1124"/>
                    <a:gd name="T98" fmla="*/ 0 w 6709"/>
                    <a:gd name="T99" fmla="*/ 0 h 1124"/>
                    <a:gd name="T100" fmla="*/ 0 w 6709"/>
                    <a:gd name="T101" fmla="*/ 0 h 1124"/>
                    <a:gd name="T102" fmla="*/ 0 w 6709"/>
                    <a:gd name="T103" fmla="*/ 0 h 1124"/>
                    <a:gd name="T104" fmla="*/ 0 w 6709"/>
                    <a:gd name="T105" fmla="*/ 0 h 1124"/>
                    <a:gd name="T106" fmla="*/ 0 w 6709"/>
                    <a:gd name="T107" fmla="*/ 0 h 1124"/>
                    <a:gd name="T108" fmla="*/ 0 w 6709"/>
                    <a:gd name="T109" fmla="*/ 0 h 112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6709"/>
                    <a:gd name="T166" fmla="*/ 0 h 1124"/>
                    <a:gd name="T167" fmla="*/ 6709 w 6709"/>
                    <a:gd name="T168" fmla="*/ 1124 h 112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6709" h="1124">
                      <a:moveTo>
                        <a:pt x="2284" y="1043"/>
                      </a:moveTo>
                      <a:lnTo>
                        <a:pt x="5094" y="1124"/>
                      </a:lnTo>
                      <a:lnTo>
                        <a:pt x="5114" y="1124"/>
                      </a:lnTo>
                      <a:lnTo>
                        <a:pt x="5134" y="1108"/>
                      </a:lnTo>
                      <a:lnTo>
                        <a:pt x="5154" y="1084"/>
                      </a:lnTo>
                      <a:lnTo>
                        <a:pt x="5165" y="1073"/>
                      </a:lnTo>
                      <a:lnTo>
                        <a:pt x="5192" y="1064"/>
                      </a:lnTo>
                      <a:lnTo>
                        <a:pt x="5208" y="1064"/>
                      </a:lnTo>
                      <a:lnTo>
                        <a:pt x="5228" y="1084"/>
                      </a:lnTo>
                      <a:lnTo>
                        <a:pt x="5246" y="1093"/>
                      </a:lnTo>
                      <a:lnTo>
                        <a:pt x="5262" y="1104"/>
                      </a:lnTo>
                      <a:lnTo>
                        <a:pt x="5289" y="1084"/>
                      </a:lnTo>
                      <a:lnTo>
                        <a:pt x="5309" y="1073"/>
                      </a:lnTo>
                      <a:lnTo>
                        <a:pt x="5323" y="1050"/>
                      </a:lnTo>
                      <a:lnTo>
                        <a:pt x="5340" y="1043"/>
                      </a:lnTo>
                      <a:lnTo>
                        <a:pt x="5367" y="1043"/>
                      </a:lnTo>
                      <a:lnTo>
                        <a:pt x="5383" y="1064"/>
                      </a:lnTo>
                      <a:lnTo>
                        <a:pt x="5397" y="1073"/>
                      </a:lnTo>
                      <a:lnTo>
                        <a:pt x="5421" y="1077"/>
                      </a:lnTo>
                      <a:lnTo>
                        <a:pt x="5441" y="1064"/>
                      </a:lnTo>
                      <a:lnTo>
                        <a:pt x="5457" y="1050"/>
                      </a:lnTo>
                      <a:lnTo>
                        <a:pt x="5475" y="1030"/>
                      </a:lnTo>
                      <a:lnTo>
                        <a:pt x="5495" y="1019"/>
                      </a:lnTo>
                      <a:lnTo>
                        <a:pt x="5515" y="1019"/>
                      </a:lnTo>
                      <a:lnTo>
                        <a:pt x="5535" y="1043"/>
                      </a:lnTo>
                      <a:lnTo>
                        <a:pt x="5555" y="1057"/>
                      </a:lnTo>
                      <a:lnTo>
                        <a:pt x="5572" y="1057"/>
                      </a:lnTo>
                      <a:lnTo>
                        <a:pt x="5598" y="1043"/>
                      </a:lnTo>
                      <a:lnTo>
                        <a:pt x="5609" y="1030"/>
                      </a:lnTo>
                      <a:lnTo>
                        <a:pt x="5616" y="1030"/>
                      </a:lnTo>
                      <a:lnTo>
                        <a:pt x="5625" y="1003"/>
                      </a:lnTo>
                      <a:lnTo>
                        <a:pt x="5646" y="999"/>
                      </a:lnTo>
                      <a:lnTo>
                        <a:pt x="5670" y="999"/>
                      </a:lnTo>
                      <a:lnTo>
                        <a:pt x="5690" y="1003"/>
                      </a:lnTo>
                      <a:lnTo>
                        <a:pt x="5703" y="1019"/>
                      </a:lnTo>
                      <a:lnTo>
                        <a:pt x="5733" y="1019"/>
                      </a:lnTo>
                      <a:lnTo>
                        <a:pt x="5744" y="1003"/>
                      </a:lnTo>
                      <a:lnTo>
                        <a:pt x="5767" y="983"/>
                      </a:lnTo>
                      <a:lnTo>
                        <a:pt x="5777" y="959"/>
                      </a:lnTo>
                      <a:lnTo>
                        <a:pt x="5797" y="956"/>
                      </a:lnTo>
                      <a:lnTo>
                        <a:pt x="5821" y="956"/>
                      </a:lnTo>
                      <a:lnTo>
                        <a:pt x="5841" y="959"/>
                      </a:lnTo>
                      <a:lnTo>
                        <a:pt x="5858" y="976"/>
                      </a:lnTo>
                      <a:lnTo>
                        <a:pt x="5885" y="976"/>
                      </a:lnTo>
                      <a:lnTo>
                        <a:pt x="5895" y="959"/>
                      </a:lnTo>
                      <a:lnTo>
                        <a:pt x="5908" y="939"/>
                      </a:lnTo>
                      <a:lnTo>
                        <a:pt x="5928" y="918"/>
                      </a:lnTo>
                      <a:lnTo>
                        <a:pt x="5945" y="909"/>
                      </a:lnTo>
                      <a:lnTo>
                        <a:pt x="5972" y="909"/>
                      </a:lnTo>
                      <a:lnTo>
                        <a:pt x="5982" y="925"/>
                      </a:lnTo>
                      <a:lnTo>
                        <a:pt x="6009" y="939"/>
                      </a:lnTo>
                      <a:lnTo>
                        <a:pt x="6026" y="939"/>
                      </a:lnTo>
                      <a:lnTo>
                        <a:pt x="6046" y="929"/>
                      </a:lnTo>
                      <a:lnTo>
                        <a:pt x="6063" y="909"/>
                      </a:lnTo>
                      <a:lnTo>
                        <a:pt x="6076" y="889"/>
                      </a:lnTo>
                      <a:lnTo>
                        <a:pt x="6103" y="878"/>
                      </a:lnTo>
                      <a:lnTo>
                        <a:pt x="6123" y="889"/>
                      </a:lnTo>
                      <a:lnTo>
                        <a:pt x="6141" y="895"/>
                      </a:lnTo>
                      <a:lnTo>
                        <a:pt x="6157" y="909"/>
                      </a:lnTo>
                      <a:lnTo>
                        <a:pt x="6177" y="909"/>
                      </a:lnTo>
                      <a:lnTo>
                        <a:pt x="6204" y="905"/>
                      </a:lnTo>
                      <a:lnTo>
                        <a:pt x="6221" y="889"/>
                      </a:lnTo>
                      <a:lnTo>
                        <a:pt x="6231" y="865"/>
                      </a:lnTo>
                      <a:lnTo>
                        <a:pt x="6251" y="851"/>
                      </a:lnTo>
                      <a:lnTo>
                        <a:pt x="6275" y="858"/>
                      </a:lnTo>
                      <a:lnTo>
                        <a:pt x="6291" y="865"/>
                      </a:lnTo>
                      <a:lnTo>
                        <a:pt x="6309" y="889"/>
                      </a:lnTo>
                      <a:lnTo>
                        <a:pt x="6336" y="889"/>
                      </a:lnTo>
                      <a:lnTo>
                        <a:pt x="6352" y="875"/>
                      </a:lnTo>
                      <a:lnTo>
                        <a:pt x="6365" y="858"/>
                      </a:lnTo>
                      <a:lnTo>
                        <a:pt x="6383" y="835"/>
                      </a:lnTo>
                      <a:lnTo>
                        <a:pt x="6399" y="831"/>
                      </a:lnTo>
                      <a:lnTo>
                        <a:pt x="6426" y="831"/>
                      </a:lnTo>
                      <a:lnTo>
                        <a:pt x="6446" y="844"/>
                      </a:lnTo>
                      <a:lnTo>
                        <a:pt x="6464" y="858"/>
                      </a:lnTo>
                      <a:lnTo>
                        <a:pt x="6480" y="858"/>
                      </a:lnTo>
                      <a:lnTo>
                        <a:pt x="6507" y="844"/>
                      </a:lnTo>
                      <a:lnTo>
                        <a:pt x="6520" y="831"/>
                      </a:lnTo>
                      <a:lnTo>
                        <a:pt x="6534" y="804"/>
                      </a:lnTo>
                      <a:lnTo>
                        <a:pt x="6558" y="801"/>
                      </a:lnTo>
                      <a:lnTo>
                        <a:pt x="6578" y="804"/>
                      </a:lnTo>
                      <a:lnTo>
                        <a:pt x="6594" y="815"/>
                      </a:lnTo>
                      <a:lnTo>
                        <a:pt x="6614" y="831"/>
                      </a:lnTo>
                      <a:lnTo>
                        <a:pt x="6638" y="831"/>
                      </a:lnTo>
                      <a:lnTo>
                        <a:pt x="6659" y="821"/>
                      </a:lnTo>
                      <a:lnTo>
                        <a:pt x="6675" y="804"/>
                      </a:lnTo>
                      <a:lnTo>
                        <a:pt x="6682" y="791"/>
                      </a:lnTo>
                      <a:lnTo>
                        <a:pt x="6702" y="784"/>
                      </a:lnTo>
                      <a:lnTo>
                        <a:pt x="6709" y="781"/>
                      </a:lnTo>
                      <a:lnTo>
                        <a:pt x="6692" y="764"/>
                      </a:lnTo>
                      <a:lnTo>
                        <a:pt x="6672" y="750"/>
                      </a:lnTo>
                      <a:lnTo>
                        <a:pt x="6659" y="727"/>
                      </a:lnTo>
                      <a:lnTo>
                        <a:pt x="6632" y="720"/>
                      </a:lnTo>
                      <a:lnTo>
                        <a:pt x="6614" y="727"/>
                      </a:lnTo>
                      <a:lnTo>
                        <a:pt x="6594" y="741"/>
                      </a:lnTo>
                      <a:lnTo>
                        <a:pt x="6578" y="757"/>
                      </a:lnTo>
                      <a:lnTo>
                        <a:pt x="6558" y="764"/>
                      </a:lnTo>
                      <a:lnTo>
                        <a:pt x="6534" y="757"/>
                      </a:lnTo>
                      <a:lnTo>
                        <a:pt x="6514" y="741"/>
                      </a:lnTo>
                      <a:lnTo>
                        <a:pt x="6504" y="720"/>
                      </a:lnTo>
                      <a:lnTo>
                        <a:pt x="6480" y="710"/>
                      </a:lnTo>
                      <a:lnTo>
                        <a:pt x="6460" y="720"/>
                      </a:lnTo>
                      <a:lnTo>
                        <a:pt x="6440" y="727"/>
                      </a:lnTo>
                      <a:lnTo>
                        <a:pt x="6426" y="741"/>
                      </a:lnTo>
                      <a:lnTo>
                        <a:pt x="6399" y="750"/>
                      </a:lnTo>
                      <a:lnTo>
                        <a:pt x="6383" y="741"/>
                      </a:lnTo>
                      <a:lnTo>
                        <a:pt x="6365" y="720"/>
                      </a:lnTo>
                      <a:lnTo>
                        <a:pt x="6352" y="707"/>
                      </a:lnTo>
                      <a:lnTo>
                        <a:pt x="6329" y="696"/>
                      </a:lnTo>
                      <a:lnTo>
                        <a:pt x="6309" y="696"/>
                      </a:lnTo>
                      <a:lnTo>
                        <a:pt x="6291" y="720"/>
                      </a:lnTo>
                      <a:lnTo>
                        <a:pt x="6271" y="734"/>
                      </a:lnTo>
                      <a:lnTo>
                        <a:pt x="6248" y="741"/>
                      </a:lnTo>
                      <a:lnTo>
                        <a:pt x="6228" y="734"/>
                      </a:lnTo>
                      <a:lnTo>
                        <a:pt x="6211" y="710"/>
                      </a:lnTo>
                      <a:lnTo>
                        <a:pt x="6194" y="696"/>
                      </a:lnTo>
                      <a:lnTo>
                        <a:pt x="6177" y="683"/>
                      </a:lnTo>
                      <a:lnTo>
                        <a:pt x="6150" y="690"/>
                      </a:lnTo>
                      <a:lnTo>
                        <a:pt x="6134" y="707"/>
                      </a:lnTo>
                      <a:lnTo>
                        <a:pt x="6114" y="720"/>
                      </a:lnTo>
                      <a:lnTo>
                        <a:pt x="6096" y="727"/>
                      </a:lnTo>
                      <a:lnTo>
                        <a:pt x="6069" y="720"/>
                      </a:lnTo>
                      <a:lnTo>
                        <a:pt x="6060" y="696"/>
                      </a:lnTo>
                      <a:lnTo>
                        <a:pt x="6043" y="683"/>
                      </a:lnTo>
                      <a:lnTo>
                        <a:pt x="6020" y="676"/>
                      </a:lnTo>
                      <a:lnTo>
                        <a:pt x="5995" y="676"/>
                      </a:lnTo>
                      <a:lnTo>
                        <a:pt x="5982" y="696"/>
                      </a:lnTo>
                      <a:lnTo>
                        <a:pt x="5966" y="710"/>
                      </a:lnTo>
                      <a:lnTo>
                        <a:pt x="5939" y="720"/>
                      </a:lnTo>
                      <a:lnTo>
                        <a:pt x="5921" y="707"/>
                      </a:lnTo>
                      <a:lnTo>
                        <a:pt x="5901" y="690"/>
                      </a:lnTo>
                      <a:lnTo>
                        <a:pt x="5892" y="676"/>
                      </a:lnTo>
                      <a:lnTo>
                        <a:pt x="5865" y="660"/>
                      </a:lnTo>
                      <a:lnTo>
                        <a:pt x="5847" y="667"/>
                      </a:lnTo>
                      <a:lnTo>
                        <a:pt x="5827" y="683"/>
                      </a:lnTo>
                      <a:lnTo>
                        <a:pt x="5811" y="696"/>
                      </a:lnTo>
                      <a:lnTo>
                        <a:pt x="5787" y="696"/>
                      </a:lnTo>
                      <a:lnTo>
                        <a:pt x="5771" y="696"/>
                      </a:lnTo>
                      <a:lnTo>
                        <a:pt x="5750" y="676"/>
                      </a:lnTo>
                      <a:lnTo>
                        <a:pt x="5733" y="656"/>
                      </a:lnTo>
                      <a:lnTo>
                        <a:pt x="5717" y="656"/>
                      </a:lnTo>
                      <a:lnTo>
                        <a:pt x="5690" y="656"/>
                      </a:lnTo>
                      <a:lnTo>
                        <a:pt x="5679" y="676"/>
                      </a:lnTo>
                      <a:lnTo>
                        <a:pt x="5659" y="683"/>
                      </a:lnTo>
                      <a:lnTo>
                        <a:pt x="5636" y="690"/>
                      </a:lnTo>
                      <a:lnTo>
                        <a:pt x="5616" y="683"/>
                      </a:lnTo>
                      <a:lnTo>
                        <a:pt x="5602" y="667"/>
                      </a:lnTo>
                      <a:lnTo>
                        <a:pt x="0" y="0"/>
                      </a:lnTo>
                      <a:lnTo>
                        <a:pt x="0" y="1077"/>
                      </a:lnTo>
                      <a:lnTo>
                        <a:pt x="23" y="1093"/>
                      </a:lnTo>
                      <a:lnTo>
                        <a:pt x="47" y="1104"/>
                      </a:lnTo>
                      <a:lnTo>
                        <a:pt x="67" y="1093"/>
                      </a:lnTo>
                      <a:lnTo>
                        <a:pt x="83" y="1077"/>
                      </a:lnTo>
                      <a:lnTo>
                        <a:pt x="104" y="1064"/>
                      </a:lnTo>
                      <a:lnTo>
                        <a:pt x="128" y="1057"/>
                      </a:lnTo>
                      <a:lnTo>
                        <a:pt x="148" y="1064"/>
                      </a:lnTo>
                      <a:lnTo>
                        <a:pt x="168" y="1077"/>
                      </a:lnTo>
                      <a:lnTo>
                        <a:pt x="178" y="1104"/>
                      </a:lnTo>
                      <a:lnTo>
                        <a:pt x="198" y="1104"/>
                      </a:lnTo>
                      <a:lnTo>
                        <a:pt x="225" y="1104"/>
                      </a:lnTo>
                      <a:lnTo>
                        <a:pt x="242" y="1084"/>
                      </a:lnTo>
                      <a:lnTo>
                        <a:pt x="258" y="1064"/>
                      </a:lnTo>
                      <a:lnTo>
                        <a:pt x="278" y="1064"/>
                      </a:lnTo>
                      <a:lnTo>
                        <a:pt x="302" y="1064"/>
                      </a:lnTo>
                      <a:lnTo>
                        <a:pt x="316" y="1084"/>
                      </a:lnTo>
                      <a:lnTo>
                        <a:pt x="329" y="1104"/>
                      </a:lnTo>
                      <a:lnTo>
                        <a:pt x="2284" y="1043"/>
                      </a:lnTo>
                      <a:close/>
                    </a:path>
                  </a:pathLst>
                </a:custGeom>
                <a:solidFill>
                  <a:srgbClr val="E0C5B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6" name="Freeform 50"/>
                <p:cNvSpPr>
                  <a:spLocks/>
                </p:cNvSpPr>
                <p:nvPr/>
              </p:nvSpPr>
              <p:spPr bwMode="auto">
                <a:xfrm>
                  <a:off x="1668" y="859"/>
                  <a:ext cx="1678" cy="302"/>
                </a:xfrm>
                <a:custGeom>
                  <a:avLst/>
                  <a:gdLst>
                    <a:gd name="T0" fmla="*/ 0 w 6709"/>
                    <a:gd name="T1" fmla="*/ 0 h 1124"/>
                    <a:gd name="T2" fmla="*/ 0 w 6709"/>
                    <a:gd name="T3" fmla="*/ 0 h 1124"/>
                    <a:gd name="T4" fmla="*/ 0 w 6709"/>
                    <a:gd name="T5" fmla="*/ 0 h 1124"/>
                    <a:gd name="T6" fmla="*/ 0 w 6709"/>
                    <a:gd name="T7" fmla="*/ 0 h 1124"/>
                    <a:gd name="T8" fmla="*/ 0 w 6709"/>
                    <a:gd name="T9" fmla="*/ 0 h 1124"/>
                    <a:gd name="T10" fmla="*/ 0 w 6709"/>
                    <a:gd name="T11" fmla="*/ 0 h 1124"/>
                    <a:gd name="T12" fmla="*/ 0 w 6709"/>
                    <a:gd name="T13" fmla="*/ 0 h 1124"/>
                    <a:gd name="T14" fmla="*/ 0 w 6709"/>
                    <a:gd name="T15" fmla="*/ 0 h 1124"/>
                    <a:gd name="T16" fmla="*/ 0 w 6709"/>
                    <a:gd name="T17" fmla="*/ 0 h 1124"/>
                    <a:gd name="T18" fmla="*/ 0 w 6709"/>
                    <a:gd name="T19" fmla="*/ 0 h 1124"/>
                    <a:gd name="T20" fmla="*/ 0 w 6709"/>
                    <a:gd name="T21" fmla="*/ 0 h 1124"/>
                    <a:gd name="T22" fmla="*/ 0 w 6709"/>
                    <a:gd name="T23" fmla="*/ 0 h 1124"/>
                    <a:gd name="T24" fmla="*/ 0 w 6709"/>
                    <a:gd name="T25" fmla="*/ 0 h 1124"/>
                    <a:gd name="T26" fmla="*/ 0 w 6709"/>
                    <a:gd name="T27" fmla="*/ 0 h 1124"/>
                    <a:gd name="T28" fmla="*/ 0 w 6709"/>
                    <a:gd name="T29" fmla="*/ 0 h 1124"/>
                    <a:gd name="T30" fmla="*/ 0 w 6709"/>
                    <a:gd name="T31" fmla="*/ 0 h 1124"/>
                    <a:gd name="T32" fmla="*/ 0 w 6709"/>
                    <a:gd name="T33" fmla="*/ 0 h 1124"/>
                    <a:gd name="T34" fmla="*/ 0 w 6709"/>
                    <a:gd name="T35" fmla="*/ 0 h 1124"/>
                    <a:gd name="T36" fmla="*/ 0 w 6709"/>
                    <a:gd name="T37" fmla="*/ 0 h 1124"/>
                    <a:gd name="T38" fmla="*/ 0 w 6709"/>
                    <a:gd name="T39" fmla="*/ 0 h 1124"/>
                    <a:gd name="T40" fmla="*/ 0 w 6709"/>
                    <a:gd name="T41" fmla="*/ 0 h 1124"/>
                    <a:gd name="T42" fmla="*/ 0 w 6709"/>
                    <a:gd name="T43" fmla="*/ 0 h 1124"/>
                    <a:gd name="T44" fmla="*/ 0 w 6709"/>
                    <a:gd name="T45" fmla="*/ 0 h 1124"/>
                    <a:gd name="T46" fmla="*/ 0 w 6709"/>
                    <a:gd name="T47" fmla="*/ 0 h 1124"/>
                    <a:gd name="T48" fmla="*/ 0 w 6709"/>
                    <a:gd name="T49" fmla="*/ 0 h 1124"/>
                    <a:gd name="T50" fmla="*/ 0 w 6709"/>
                    <a:gd name="T51" fmla="*/ 0 h 1124"/>
                    <a:gd name="T52" fmla="*/ 0 w 6709"/>
                    <a:gd name="T53" fmla="*/ 0 h 1124"/>
                    <a:gd name="T54" fmla="*/ 0 w 6709"/>
                    <a:gd name="T55" fmla="*/ 0 h 1124"/>
                    <a:gd name="T56" fmla="*/ 0 w 6709"/>
                    <a:gd name="T57" fmla="*/ 0 h 1124"/>
                    <a:gd name="T58" fmla="*/ 0 w 6709"/>
                    <a:gd name="T59" fmla="*/ 0 h 1124"/>
                    <a:gd name="T60" fmla="*/ 0 w 6709"/>
                    <a:gd name="T61" fmla="*/ 0 h 1124"/>
                    <a:gd name="T62" fmla="*/ 0 w 6709"/>
                    <a:gd name="T63" fmla="*/ 0 h 1124"/>
                    <a:gd name="T64" fmla="*/ 0 w 6709"/>
                    <a:gd name="T65" fmla="*/ 0 h 1124"/>
                    <a:gd name="T66" fmla="*/ 0 w 6709"/>
                    <a:gd name="T67" fmla="*/ 0 h 1124"/>
                    <a:gd name="T68" fmla="*/ 0 w 6709"/>
                    <a:gd name="T69" fmla="*/ 0 h 1124"/>
                    <a:gd name="T70" fmla="*/ 0 w 6709"/>
                    <a:gd name="T71" fmla="*/ 0 h 1124"/>
                    <a:gd name="T72" fmla="*/ 0 w 6709"/>
                    <a:gd name="T73" fmla="*/ 0 h 1124"/>
                    <a:gd name="T74" fmla="*/ 0 w 6709"/>
                    <a:gd name="T75" fmla="*/ 0 h 1124"/>
                    <a:gd name="T76" fmla="*/ 0 w 6709"/>
                    <a:gd name="T77" fmla="*/ 0 h 1124"/>
                    <a:gd name="T78" fmla="*/ 0 w 6709"/>
                    <a:gd name="T79" fmla="*/ 0 h 1124"/>
                    <a:gd name="T80" fmla="*/ 0 w 6709"/>
                    <a:gd name="T81" fmla="*/ 0 h 1124"/>
                    <a:gd name="T82" fmla="*/ 0 w 6709"/>
                    <a:gd name="T83" fmla="*/ 0 h 1124"/>
                    <a:gd name="T84" fmla="*/ 0 w 6709"/>
                    <a:gd name="T85" fmla="*/ 0 h 1124"/>
                    <a:gd name="T86" fmla="*/ 0 w 6709"/>
                    <a:gd name="T87" fmla="*/ 0 h 1124"/>
                    <a:gd name="T88" fmla="*/ 0 w 6709"/>
                    <a:gd name="T89" fmla="*/ 0 h 1124"/>
                    <a:gd name="T90" fmla="*/ 0 w 6709"/>
                    <a:gd name="T91" fmla="*/ 0 h 1124"/>
                    <a:gd name="T92" fmla="*/ 0 w 6709"/>
                    <a:gd name="T93" fmla="*/ 0 h 1124"/>
                    <a:gd name="T94" fmla="*/ 0 w 6709"/>
                    <a:gd name="T95" fmla="*/ 0 h 1124"/>
                    <a:gd name="T96" fmla="*/ 0 w 6709"/>
                    <a:gd name="T97" fmla="*/ 0 h 1124"/>
                    <a:gd name="T98" fmla="*/ 0 w 6709"/>
                    <a:gd name="T99" fmla="*/ 0 h 1124"/>
                    <a:gd name="T100" fmla="*/ 0 w 6709"/>
                    <a:gd name="T101" fmla="*/ 0 h 1124"/>
                    <a:gd name="T102" fmla="*/ 0 w 6709"/>
                    <a:gd name="T103" fmla="*/ 0 h 1124"/>
                    <a:gd name="T104" fmla="*/ 0 w 6709"/>
                    <a:gd name="T105" fmla="*/ 0 h 1124"/>
                    <a:gd name="T106" fmla="*/ 0 w 6709"/>
                    <a:gd name="T107" fmla="*/ 0 h 1124"/>
                    <a:gd name="T108" fmla="*/ 0 w 6709"/>
                    <a:gd name="T109" fmla="*/ 0 h 112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6709"/>
                    <a:gd name="T166" fmla="*/ 0 h 1124"/>
                    <a:gd name="T167" fmla="*/ 6709 w 6709"/>
                    <a:gd name="T168" fmla="*/ 1124 h 112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6709" h="1124">
                      <a:moveTo>
                        <a:pt x="2284" y="1043"/>
                      </a:moveTo>
                      <a:lnTo>
                        <a:pt x="5094" y="1124"/>
                      </a:lnTo>
                      <a:lnTo>
                        <a:pt x="5114" y="1124"/>
                      </a:lnTo>
                      <a:lnTo>
                        <a:pt x="5134" y="1108"/>
                      </a:lnTo>
                      <a:lnTo>
                        <a:pt x="5154" y="1084"/>
                      </a:lnTo>
                      <a:lnTo>
                        <a:pt x="5165" y="1073"/>
                      </a:lnTo>
                      <a:lnTo>
                        <a:pt x="5192" y="1064"/>
                      </a:lnTo>
                      <a:lnTo>
                        <a:pt x="5208" y="1064"/>
                      </a:lnTo>
                      <a:lnTo>
                        <a:pt x="5228" y="1084"/>
                      </a:lnTo>
                      <a:lnTo>
                        <a:pt x="5246" y="1093"/>
                      </a:lnTo>
                      <a:lnTo>
                        <a:pt x="5262" y="1104"/>
                      </a:lnTo>
                      <a:lnTo>
                        <a:pt x="5289" y="1084"/>
                      </a:lnTo>
                      <a:lnTo>
                        <a:pt x="5309" y="1073"/>
                      </a:lnTo>
                      <a:lnTo>
                        <a:pt x="5323" y="1050"/>
                      </a:lnTo>
                      <a:lnTo>
                        <a:pt x="5340" y="1043"/>
                      </a:lnTo>
                      <a:lnTo>
                        <a:pt x="5367" y="1043"/>
                      </a:lnTo>
                      <a:lnTo>
                        <a:pt x="5383" y="1064"/>
                      </a:lnTo>
                      <a:lnTo>
                        <a:pt x="5397" y="1073"/>
                      </a:lnTo>
                      <a:lnTo>
                        <a:pt x="5421" y="1077"/>
                      </a:lnTo>
                      <a:lnTo>
                        <a:pt x="5441" y="1064"/>
                      </a:lnTo>
                      <a:lnTo>
                        <a:pt x="5457" y="1050"/>
                      </a:lnTo>
                      <a:lnTo>
                        <a:pt x="5475" y="1030"/>
                      </a:lnTo>
                      <a:lnTo>
                        <a:pt x="5495" y="1019"/>
                      </a:lnTo>
                      <a:lnTo>
                        <a:pt x="5515" y="1019"/>
                      </a:lnTo>
                      <a:lnTo>
                        <a:pt x="5535" y="1043"/>
                      </a:lnTo>
                      <a:lnTo>
                        <a:pt x="5555" y="1057"/>
                      </a:lnTo>
                      <a:lnTo>
                        <a:pt x="5572" y="1057"/>
                      </a:lnTo>
                      <a:lnTo>
                        <a:pt x="5598" y="1043"/>
                      </a:lnTo>
                      <a:lnTo>
                        <a:pt x="5609" y="1030"/>
                      </a:lnTo>
                      <a:lnTo>
                        <a:pt x="5616" y="1030"/>
                      </a:lnTo>
                      <a:lnTo>
                        <a:pt x="5625" y="1003"/>
                      </a:lnTo>
                      <a:lnTo>
                        <a:pt x="5646" y="999"/>
                      </a:lnTo>
                      <a:lnTo>
                        <a:pt x="5670" y="999"/>
                      </a:lnTo>
                      <a:lnTo>
                        <a:pt x="5690" y="1003"/>
                      </a:lnTo>
                      <a:lnTo>
                        <a:pt x="5703" y="1019"/>
                      </a:lnTo>
                      <a:lnTo>
                        <a:pt x="5733" y="1019"/>
                      </a:lnTo>
                      <a:lnTo>
                        <a:pt x="5744" y="1003"/>
                      </a:lnTo>
                      <a:lnTo>
                        <a:pt x="5767" y="983"/>
                      </a:lnTo>
                      <a:lnTo>
                        <a:pt x="5777" y="959"/>
                      </a:lnTo>
                      <a:lnTo>
                        <a:pt x="5797" y="956"/>
                      </a:lnTo>
                      <a:lnTo>
                        <a:pt x="5821" y="956"/>
                      </a:lnTo>
                      <a:lnTo>
                        <a:pt x="5841" y="959"/>
                      </a:lnTo>
                      <a:lnTo>
                        <a:pt x="5858" y="976"/>
                      </a:lnTo>
                      <a:lnTo>
                        <a:pt x="5885" y="976"/>
                      </a:lnTo>
                      <a:lnTo>
                        <a:pt x="5895" y="959"/>
                      </a:lnTo>
                      <a:lnTo>
                        <a:pt x="5908" y="939"/>
                      </a:lnTo>
                      <a:lnTo>
                        <a:pt x="5928" y="918"/>
                      </a:lnTo>
                      <a:lnTo>
                        <a:pt x="5945" y="909"/>
                      </a:lnTo>
                      <a:lnTo>
                        <a:pt x="5972" y="909"/>
                      </a:lnTo>
                      <a:lnTo>
                        <a:pt x="5982" y="925"/>
                      </a:lnTo>
                      <a:lnTo>
                        <a:pt x="6009" y="939"/>
                      </a:lnTo>
                      <a:lnTo>
                        <a:pt x="6026" y="939"/>
                      </a:lnTo>
                      <a:lnTo>
                        <a:pt x="6046" y="929"/>
                      </a:lnTo>
                      <a:lnTo>
                        <a:pt x="6063" y="909"/>
                      </a:lnTo>
                      <a:lnTo>
                        <a:pt x="6076" y="889"/>
                      </a:lnTo>
                      <a:lnTo>
                        <a:pt x="6103" y="878"/>
                      </a:lnTo>
                      <a:lnTo>
                        <a:pt x="6123" y="889"/>
                      </a:lnTo>
                      <a:lnTo>
                        <a:pt x="6141" y="895"/>
                      </a:lnTo>
                      <a:lnTo>
                        <a:pt x="6157" y="909"/>
                      </a:lnTo>
                      <a:lnTo>
                        <a:pt x="6177" y="909"/>
                      </a:lnTo>
                      <a:lnTo>
                        <a:pt x="6204" y="905"/>
                      </a:lnTo>
                      <a:lnTo>
                        <a:pt x="6221" y="889"/>
                      </a:lnTo>
                      <a:lnTo>
                        <a:pt x="6231" y="865"/>
                      </a:lnTo>
                      <a:lnTo>
                        <a:pt x="6251" y="851"/>
                      </a:lnTo>
                      <a:lnTo>
                        <a:pt x="6275" y="858"/>
                      </a:lnTo>
                      <a:lnTo>
                        <a:pt x="6291" y="865"/>
                      </a:lnTo>
                      <a:lnTo>
                        <a:pt x="6309" y="889"/>
                      </a:lnTo>
                      <a:lnTo>
                        <a:pt x="6336" y="889"/>
                      </a:lnTo>
                      <a:lnTo>
                        <a:pt x="6352" y="875"/>
                      </a:lnTo>
                      <a:lnTo>
                        <a:pt x="6365" y="858"/>
                      </a:lnTo>
                      <a:lnTo>
                        <a:pt x="6383" y="835"/>
                      </a:lnTo>
                      <a:lnTo>
                        <a:pt x="6399" y="831"/>
                      </a:lnTo>
                      <a:lnTo>
                        <a:pt x="6426" y="831"/>
                      </a:lnTo>
                      <a:lnTo>
                        <a:pt x="6446" y="844"/>
                      </a:lnTo>
                      <a:lnTo>
                        <a:pt x="6464" y="858"/>
                      </a:lnTo>
                      <a:lnTo>
                        <a:pt x="6480" y="858"/>
                      </a:lnTo>
                      <a:lnTo>
                        <a:pt x="6507" y="844"/>
                      </a:lnTo>
                      <a:lnTo>
                        <a:pt x="6520" y="831"/>
                      </a:lnTo>
                      <a:lnTo>
                        <a:pt x="6534" y="804"/>
                      </a:lnTo>
                      <a:lnTo>
                        <a:pt x="6558" y="801"/>
                      </a:lnTo>
                      <a:lnTo>
                        <a:pt x="6578" y="804"/>
                      </a:lnTo>
                      <a:lnTo>
                        <a:pt x="6594" y="815"/>
                      </a:lnTo>
                      <a:lnTo>
                        <a:pt x="6614" y="831"/>
                      </a:lnTo>
                      <a:lnTo>
                        <a:pt x="6638" y="831"/>
                      </a:lnTo>
                      <a:lnTo>
                        <a:pt x="6659" y="821"/>
                      </a:lnTo>
                      <a:lnTo>
                        <a:pt x="6675" y="804"/>
                      </a:lnTo>
                      <a:lnTo>
                        <a:pt x="6682" y="791"/>
                      </a:lnTo>
                      <a:lnTo>
                        <a:pt x="6702" y="784"/>
                      </a:lnTo>
                      <a:lnTo>
                        <a:pt x="6709" y="781"/>
                      </a:lnTo>
                      <a:lnTo>
                        <a:pt x="6692" y="764"/>
                      </a:lnTo>
                      <a:lnTo>
                        <a:pt x="6672" y="750"/>
                      </a:lnTo>
                      <a:lnTo>
                        <a:pt x="6659" y="727"/>
                      </a:lnTo>
                      <a:lnTo>
                        <a:pt x="6632" y="720"/>
                      </a:lnTo>
                      <a:lnTo>
                        <a:pt x="6614" y="727"/>
                      </a:lnTo>
                      <a:lnTo>
                        <a:pt x="6594" y="741"/>
                      </a:lnTo>
                      <a:lnTo>
                        <a:pt x="6578" y="757"/>
                      </a:lnTo>
                      <a:lnTo>
                        <a:pt x="6558" y="764"/>
                      </a:lnTo>
                      <a:lnTo>
                        <a:pt x="6534" y="757"/>
                      </a:lnTo>
                      <a:lnTo>
                        <a:pt x="6514" y="741"/>
                      </a:lnTo>
                      <a:lnTo>
                        <a:pt x="6504" y="720"/>
                      </a:lnTo>
                      <a:lnTo>
                        <a:pt x="6480" y="710"/>
                      </a:lnTo>
                      <a:lnTo>
                        <a:pt x="6460" y="720"/>
                      </a:lnTo>
                      <a:lnTo>
                        <a:pt x="6440" y="727"/>
                      </a:lnTo>
                      <a:lnTo>
                        <a:pt x="6426" y="741"/>
                      </a:lnTo>
                      <a:lnTo>
                        <a:pt x="6399" y="750"/>
                      </a:lnTo>
                      <a:lnTo>
                        <a:pt x="6383" y="741"/>
                      </a:lnTo>
                      <a:lnTo>
                        <a:pt x="6365" y="720"/>
                      </a:lnTo>
                      <a:lnTo>
                        <a:pt x="6352" y="707"/>
                      </a:lnTo>
                      <a:lnTo>
                        <a:pt x="6329" y="696"/>
                      </a:lnTo>
                      <a:lnTo>
                        <a:pt x="6309" y="696"/>
                      </a:lnTo>
                      <a:lnTo>
                        <a:pt x="6291" y="720"/>
                      </a:lnTo>
                      <a:lnTo>
                        <a:pt x="6271" y="734"/>
                      </a:lnTo>
                      <a:lnTo>
                        <a:pt x="6248" y="741"/>
                      </a:lnTo>
                      <a:lnTo>
                        <a:pt x="6228" y="734"/>
                      </a:lnTo>
                      <a:lnTo>
                        <a:pt x="6211" y="710"/>
                      </a:lnTo>
                      <a:lnTo>
                        <a:pt x="6194" y="696"/>
                      </a:lnTo>
                      <a:lnTo>
                        <a:pt x="6177" y="683"/>
                      </a:lnTo>
                      <a:lnTo>
                        <a:pt x="6150" y="690"/>
                      </a:lnTo>
                      <a:lnTo>
                        <a:pt x="6134" y="707"/>
                      </a:lnTo>
                      <a:lnTo>
                        <a:pt x="6114" y="720"/>
                      </a:lnTo>
                      <a:lnTo>
                        <a:pt x="6096" y="727"/>
                      </a:lnTo>
                      <a:lnTo>
                        <a:pt x="6069" y="720"/>
                      </a:lnTo>
                      <a:lnTo>
                        <a:pt x="6060" y="696"/>
                      </a:lnTo>
                      <a:lnTo>
                        <a:pt x="6043" y="683"/>
                      </a:lnTo>
                      <a:lnTo>
                        <a:pt x="6020" y="676"/>
                      </a:lnTo>
                      <a:lnTo>
                        <a:pt x="5995" y="676"/>
                      </a:lnTo>
                      <a:lnTo>
                        <a:pt x="5982" y="696"/>
                      </a:lnTo>
                      <a:lnTo>
                        <a:pt x="5966" y="710"/>
                      </a:lnTo>
                      <a:lnTo>
                        <a:pt x="5939" y="720"/>
                      </a:lnTo>
                      <a:lnTo>
                        <a:pt x="5921" y="707"/>
                      </a:lnTo>
                      <a:lnTo>
                        <a:pt x="5901" y="690"/>
                      </a:lnTo>
                      <a:lnTo>
                        <a:pt x="5892" y="676"/>
                      </a:lnTo>
                      <a:lnTo>
                        <a:pt x="5865" y="660"/>
                      </a:lnTo>
                      <a:lnTo>
                        <a:pt x="5847" y="667"/>
                      </a:lnTo>
                      <a:lnTo>
                        <a:pt x="5827" y="683"/>
                      </a:lnTo>
                      <a:lnTo>
                        <a:pt x="5811" y="696"/>
                      </a:lnTo>
                      <a:lnTo>
                        <a:pt x="5787" y="696"/>
                      </a:lnTo>
                      <a:lnTo>
                        <a:pt x="5771" y="696"/>
                      </a:lnTo>
                      <a:lnTo>
                        <a:pt x="5750" y="676"/>
                      </a:lnTo>
                      <a:lnTo>
                        <a:pt x="5733" y="656"/>
                      </a:lnTo>
                      <a:lnTo>
                        <a:pt x="5717" y="656"/>
                      </a:lnTo>
                      <a:lnTo>
                        <a:pt x="5690" y="656"/>
                      </a:lnTo>
                      <a:lnTo>
                        <a:pt x="5679" y="676"/>
                      </a:lnTo>
                      <a:lnTo>
                        <a:pt x="5659" y="683"/>
                      </a:lnTo>
                      <a:lnTo>
                        <a:pt x="5636" y="690"/>
                      </a:lnTo>
                      <a:lnTo>
                        <a:pt x="5616" y="683"/>
                      </a:lnTo>
                      <a:lnTo>
                        <a:pt x="5602" y="667"/>
                      </a:lnTo>
                      <a:lnTo>
                        <a:pt x="0" y="0"/>
                      </a:lnTo>
                      <a:lnTo>
                        <a:pt x="0" y="1077"/>
                      </a:lnTo>
                      <a:lnTo>
                        <a:pt x="23" y="1093"/>
                      </a:lnTo>
                      <a:lnTo>
                        <a:pt x="47" y="1104"/>
                      </a:lnTo>
                      <a:lnTo>
                        <a:pt x="67" y="1093"/>
                      </a:lnTo>
                      <a:lnTo>
                        <a:pt x="83" y="1077"/>
                      </a:lnTo>
                      <a:lnTo>
                        <a:pt x="104" y="1064"/>
                      </a:lnTo>
                      <a:lnTo>
                        <a:pt x="128" y="1057"/>
                      </a:lnTo>
                      <a:lnTo>
                        <a:pt x="148" y="1064"/>
                      </a:lnTo>
                      <a:lnTo>
                        <a:pt x="168" y="1077"/>
                      </a:lnTo>
                      <a:lnTo>
                        <a:pt x="178" y="1104"/>
                      </a:lnTo>
                      <a:lnTo>
                        <a:pt x="198" y="1104"/>
                      </a:lnTo>
                      <a:lnTo>
                        <a:pt x="225" y="1104"/>
                      </a:lnTo>
                      <a:lnTo>
                        <a:pt x="242" y="1084"/>
                      </a:lnTo>
                      <a:lnTo>
                        <a:pt x="258" y="1064"/>
                      </a:lnTo>
                      <a:lnTo>
                        <a:pt x="278" y="1064"/>
                      </a:lnTo>
                      <a:lnTo>
                        <a:pt x="302" y="1064"/>
                      </a:lnTo>
                      <a:lnTo>
                        <a:pt x="316" y="1084"/>
                      </a:lnTo>
                      <a:lnTo>
                        <a:pt x="329" y="1104"/>
                      </a:lnTo>
                      <a:lnTo>
                        <a:pt x="2284" y="1043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" name="Freeform 51"/>
                <p:cNvSpPr>
                  <a:spLocks/>
                </p:cNvSpPr>
                <p:nvPr/>
              </p:nvSpPr>
              <p:spPr bwMode="auto">
                <a:xfrm>
                  <a:off x="1668" y="576"/>
                  <a:ext cx="1630" cy="488"/>
                </a:xfrm>
                <a:custGeom>
                  <a:avLst/>
                  <a:gdLst>
                    <a:gd name="T0" fmla="*/ 0 w 6517"/>
                    <a:gd name="T1" fmla="*/ 0 h 1808"/>
                    <a:gd name="T2" fmla="*/ 0 w 6517"/>
                    <a:gd name="T3" fmla="*/ 0 h 1808"/>
                    <a:gd name="T4" fmla="*/ 0 w 6517"/>
                    <a:gd name="T5" fmla="*/ 0 h 1808"/>
                    <a:gd name="T6" fmla="*/ 0 w 6517"/>
                    <a:gd name="T7" fmla="*/ 0 h 1808"/>
                    <a:gd name="T8" fmla="*/ 0 w 6517"/>
                    <a:gd name="T9" fmla="*/ 0 h 1808"/>
                    <a:gd name="T10" fmla="*/ 0 w 6517"/>
                    <a:gd name="T11" fmla="*/ 0 h 1808"/>
                    <a:gd name="T12" fmla="*/ 0 w 6517"/>
                    <a:gd name="T13" fmla="*/ 0 h 1808"/>
                    <a:gd name="T14" fmla="*/ 0 w 6517"/>
                    <a:gd name="T15" fmla="*/ 0 h 1808"/>
                    <a:gd name="T16" fmla="*/ 0 w 6517"/>
                    <a:gd name="T17" fmla="*/ 0 h 1808"/>
                    <a:gd name="T18" fmla="*/ 0 w 6517"/>
                    <a:gd name="T19" fmla="*/ 0 h 1808"/>
                    <a:gd name="T20" fmla="*/ 0 w 6517"/>
                    <a:gd name="T21" fmla="*/ 0 h 1808"/>
                    <a:gd name="T22" fmla="*/ 0 w 6517"/>
                    <a:gd name="T23" fmla="*/ 0 h 1808"/>
                    <a:gd name="T24" fmla="*/ 0 w 6517"/>
                    <a:gd name="T25" fmla="*/ 0 h 1808"/>
                    <a:gd name="T26" fmla="*/ 0 w 6517"/>
                    <a:gd name="T27" fmla="*/ 0 h 1808"/>
                    <a:gd name="T28" fmla="*/ 0 w 6517"/>
                    <a:gd name="T29" fmla="*/ 0 h 1808"/>
                    <a:gd name="T30" fmla="*/ 0 w 6517"/>
                    <a:gd name="T31" fmla="*/ 0 h 1808"/>
                    <a:gd name="T32" fmla="*/ 0 w 6517"/>
                    <a:gd name="T33" fmla="*/ 0 h 1808"/>
                    <a:gd name="T34" fmla="*/ 0 w 6517"/>
                    <a:gd name="T35" fmla="*/ 0 h 1808"/>
                    <a:gd name="T36" fmla="*/ 0 w 6517"/>
                    <a:gd name="T37" fmla="*/ 0 h 1808"/>
                    <a:gd name="T38" fmla="*/ 0 w 6517"/>
                    <a:gd name="T39" fmla="*/ 0 h 1808"/>
                    <a:gd name="T40" fmla="*/ 0 w 6517"/>
                    <a:gd name="T41" fmla="*/ 0 h 1808"/>
                    <a:gd name="T42" fmla="*/ 0 w 6517"/>
                    <a:gd name="T43" fmla="*/ 0 h 1808"/>
                    <a:gd name="T44" fmla="*/ 0 w 6517"/>
                    <a:gd name="T45" fmla="*/ 0 h 1808"/>
                    <a:gd name="T46" fmla="*/ 0 w 6517"/>
                    <a:gd name="T47" fmla="*/ 0 h 1808"/>
                    <a:gd name="T48" fmla="*/ 0 w 6517"/>
                    <a:gd name="T49" fmla="*/ 0 h 1808"/>
                    <a:gd name="T50" fmla="*/ 0 w 6517"/>
                    <a:gd name="T51" fmla="*/ 0 h 1808"/>
                    <a:gd name="T52" fmla="*/ 0 w 6517"/>
                    <a:gd name="T53" fmla="*/ 0 h 1808"/>
                    <a:gd name="T54" fmla="*/ 0 w 6517"/>
                    <a:gd name="T55" fmla="*/ 0 h 1808"/>
                    <a:gd name="T56" fmla="*/ 0 w 6517"/>
                    <a:gd name="T57" fmla="*/ 0 h 1808"/>
                    <a:gd name="T58" fmla="*/ 0 w 6517"/>
                    <a:gd name="T59" fmla="*/ 0 h 1808"/>
                    <a:gd name="T60" fmla="*/ 0 w 6517"/>
                    <a:gd name="T61" fmla="*/ 0 h 1808"/>
                    <a:gd name="T62" fmla="*/ 0 w 6517"/>
                    <a:gd name="T63" fmla="*/ 0 h 1808"/>
                    <a:gd name="T64" fmla="*/ 0 w 6517"/>
                    <a:gd name="T65" fmla="*/ 0 h 1808"/>
                    <a:gd name="T66" fmla="*/ 0 w 6517"/>
                    <a:gd name="T67" fmla="*/ 0 h 1808"/>
                    <a:gd name="T68" fmla="*/ 0 w 6517"/>
                    <a:gd name="T69" fmla="*/ 0 h 1808"/>
                    <a:gd name="T70" fmla="*/ 0 w 6517"/>
                    <a:gd name="T71" fmla="*/ 0 h 1808"/>
                    <a:gd name="T72" fmla="*/ 0 w 6517"/>
                    <a:gd name="T73" fmla="*/ 0 h 1808"/>
                    <a:gd name="T74" fmla="*/ 0 w 6517"/>
                    <a:gd name="T75" fmla="*/ 0 h 1808"/>
                    <a:gd name="T76" fmla="*/ 0 w 6517"/>
                    <a:gd name="T77" fmla="*/ 0 h 1808"/>
                    <a:gd name="T78" fmla="*/ 0 w 6517"/>
                    <a:gd name="T79" fmla="*/ 0 h 1808"/>
                    <a:gd name="T80" fmla="*/ 0 w 6517"/>
                    <a:gd name="T81" fmla="*/ 0 h 1808"/>
                    <a:gd name="T82" fmla="*/ 0 w 6517"/>
                    <a:gd name="T83" fmla="*/ 0 h 1808"/>
                    <a:gd name="T84" fmla="*/ 0 w 6517"/>
                    <a:gd name="T85" fmla="*/ 0 h 1808"/>
                    <a:gd name="T86" fmla="*/ 0 w 6517"/>
                    <a:gd name="T87" fmla="*/ 0 h 1808"/>
                    <a:gd name="T88" fmla="*/ 0 w 6517"/>
                    <a:gd name="T89" fmla="*/ 0 h 1808"/>
                    <a:gd name="T90" fmla="*/ 0 w 6517"/>
                    <a:gd name="T91" fmla="*/ 0 h 1808"/>
                    <a:gd name="T92" fmla="*/ 0 w 6517"/>
                    <a:gd name="T93" fmla="*/ 0 h 1808"/>
                    <a:gd name="T94" fmla="*/ 0 w 6517"/>
                    <a:gd name="T95" fmla="*/ 0 h 1808"/>
                    <a:gd name="T96" fmla="*/ 0 w 6517"/>
                    <a:gd name="T97" fmla="*/ 0 h 1808"/>
                    <a:gd name="T98" fmla="*/ 0 w 6517"/>
                    <a:gd name="T99" fmla="*/ 0 h 1808"/>
                    <a:gd name="T100" fmla="*/ 0 w 6517"/>
                    <a:gd name="T101" fmla="*/ 0 h 1808"/>
                    <a:gd name="T102" fmla="*/ 0 w 6517"/>
                    <a:gd name="T103" fmla="*/ 0 h 1808"/>
                    <a:gd name="T104" fmla="*/ 0 w 6517"/>
                    <a:gd name="T105" fmla="*/ 0 h 1808"/>
                    <a:gd name="T106" fmla="*/ 0 w 6517"/>
                    <a:gd name="T107" fmla="*/ 0 h 1808"/>
                    <a:gd name="T108" fmla="*/ 0 w 6517"/>
                    <a:gd name="T109" fmla="*/ 0 h 1808"/>
                    <a:gd name="T110" fmla="*/ 0 w 6517"/>
                    <a:gd name="T111" fmla="*/ 0 h 1808"/>
                    <a:gd name="T112" fmla="*/ 0 w 6517"/>
                    <a:gd name="T113" fmla="*/ 0 h 1808"/>
                    <a:gd name="T114" fmla="*/ 0 w 6517"/>
                    <a:gd name="T115" fmla="*/ 0 h 1808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6517"/>
                    <a:gd name="T175" fmla="*/ 0 h 1808"/>
                    <a:gd name="T176" fmla="*/ 6517 w 6517"/>
                    <a:gd name="T177" fmla="*/ 1808 h 1808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6517" h="1808">
                      <a:moveTo>
                        <a:pt x="6517" y="1558"/>
                      </a:moveTo>
                      <a:lnTo>
                        <a:pt x="6490" y="1575"/>
                      </a:lnTo>
                      <a:lnTo>
                        <a:pt x="6484" y="1625"/>
                      </a:lnTo>
                      <a:lnTo>
                        <a:pt x="6466" y="1640"/>
                      </a:lnTo>
                      <a:lnTo>
                        <a:pt x="6453" y="1663"/>
                      </a:lnTo>
                      <a:lnTo>
                        <a:pt x="6430" y="1669"/>
                      </a:lnTo>
                      <a:lnTo>
                        <a:pt x="6410" y="1669"/>
                      </a:lnTo>
                      <a:lnTo>
                        <a:pt x="6392" y="1649"/>
                      </a:lnTo>
                      <a:lnTo>
                        <a:pt x="6372" y="1633"/>
                      </a:lnTo>
                      <a:lnTo>
                        <a:pt x="6356" y="1633"/>
                      </a:lnTo>
                      <a:lnTo>
                        <a:pt x="6329" y="1640"/>
                      </a:lnTo>
                      <a:lnTo>
                        <a:pt x="6312" y="1653"/>
                      </a:lnTo>
                      <a:lnTo>
                        <a:pt x="6298" y="1680"/>
                      </a:lnTo>
                      <a:lnTo>
                        <a:pt x="6275" y="1683"/>
                      </a:lnTo>
                      <a:lnTo>
                        <a:pt x="6248" y="1680"/>
                      </a:lnTo>
                      <a:lnTo>
                        <a:pt x="6235" y="1663"/>
                      </a:lnTo>
                      <a:lnTo>
                        <a:pt x="6217" y="1649"/>
                      </a:lnTo>
                      <a:lnTo>
                        <a:pt x="6191" y="1640"/>
                      </a:lnTo>
                      <a:lnTo>
                        <a:pt x="6170" y="1649"/>
                      </a:lnTo>
                      <a:lnTo>
                        <a:pt x="6154" y="1669"/>
                      </a:lnTo>
                      <a:lnTo>
                        <a:pt x="6143" y="1683"/>
                      </a:lnTo>
                      <a:lnTo>
                        <a:pt x="6117" y="1690"/>
                      </a:lnTo>
                      <a:lnTo>
                        <a:pt x="6100" y="1683"/>
                      </a:lnTo>
                      <a:lnTo>
                        <a:pt x="6080" y="1669"/>
                      </a:lnTo>
                      <a:lnTo>
                        <a:pt x="6063" y="1653"/>
                      </a:lnTo>
                      <a:lnTo>
                        <a:pt x="6043" y="1649"/>
                      </a:lnTo>
                      <a:lnTo>
                        <a:pt x="6020" y="1653"/>
                      </a:lnTo>
                      <a:lnTo>
                        <a:pt x="5999" y="1680"/>
                      </a:lnTo>
                      <a:lnTo>
                        <a:pt x="5986" y="1690"/>
                      </a:lnTo>
                      <a:lnTo>
                        <a:pt x="5966" y="1700"/>
                      </a:lnTo>
                      <a:lnTo>
                        <a:pt x="5942" y="1700"/>
                      </a:lnTo>
                      <a:lnTo>
                        <a:pt x="5921" y="1683"/>
                      </a:lnTo>
                      <a:lnTo>
                        <a:pt x="5905" y="1669"/>
                      </a:lnTo>
                      <a:lnTo>
                        <a:pt x="5885" y="1669"/>
                      </a:lnTo>
                      <a:lnTo>
                        <a:pt x="5861" y="1680"/>
                      </a:lnTo>
                      <a:lnTo>
                        <a:pt x="5851" y="1700"/>
                      </a:lnTo>
                      <a:lnTo>
                        <a:pt x="5831" y="1714"/>
                      </a:lnTo>
                      <a:lnTo>
                        <a:pt x="5814" y="1720"/>
                      </a:lnTo>
                      <a:lnTo>
                        <a:pt x="5787" y="1720"/>
                      </a:lnTo>
                      <a:lnTo>
                        <a:pt x="5771" y="1703"/>
                      </a:lnTo>
                      <a:lnTo>
                        <a:pt x="5747" y="1700"/>
                      </a:lnTo>
                      <a:lnTo>
                        <a:pt x="5730" y="1690"/>
                      </a:lnTo>
                      <a:lnTo>
                        <a:pt x="5706" y="1700"/>
                      </a:lnTo>
                      <a:lnTo>
                        <a:pt x="5693" y="1720"/>
                      </a:lnTo>
                      <a:lnTo>
                        <a:pt x="5673" y="1734"/>
                      </a:lnTo>
                      <a:lnTo>
                        <a:pt x="5649" y="1743"/>
                      </a:lnTo>
                      <a:lnTo>
                        <a:pt x="5629" y="1734"/>
                      </a:lnTo>
                      <a:lnTo>
                        <a:pt x="5612" y="1720"/>
                      </a:lnTo>
                      <a:lnTo>
                        <a:pt x="5592" y="1700"/>
                      </a:lnTo>
                      <a:lnTo>
                        <a:pt x="5575" y="1700"/>
                      </a:lnTo>
                      <a:lnTo>
                        <a:pt x="5549" y="1700"/>
                      </a:lnTo>
                      <a:lnTo>
                        <a:pt x="5531" y="1720"/>
                      </a:lnTo>
                      <a:lnTo>
                        <a:pt x="5515" y="1734"/>
                      </a:lnTo>
                      <a:lnTo>
                        <a:pt x="5498" y="1743"/>
                      </a:lnTo>
                      <a:lnTo>
                        <a:pt x="5475" y="1734"/>
                      </a:lnTo>
                      <a:lnTo>
                        <a:pt x="5461" y="1720"/>
                      </a:lnTo>
                      <a:lnTo>
                        <a:pt x="5441" y="1700"/>
                      </a:lnTo>
                      <a:lnTo>
                        <a:pt x="5417" y="1700"/>
                      </a:lnTo>
                      <a:lnTo>
                        <a:pt x="5397" y="1700"/>
                      </a:lnTo>
                      <a:lnTo>
                        <a:pt x="5380" y="1720"/>
                      </a:lnTo>
                      <a:lnTo>
                        <a:pt x="5360" y="1734"/>
                      </a:lnTo>
                      <a:lnTo>
                        <a:pt x="5343" y="1743"/>
                      </a:lnTo>
                      <a:lnTo>
                        <a:pt x="5316" y="1734"/>
                      </a:lnTo>
                      <a:lnTo>
                        <a:pt x="5300" y="1720"/>
                      </a:lnTo>
                      <a:lnTo>
                        <a:pt x="5278" y="1700"/>
                      </a:lnTo>
                      <a:lnTo>
                        <a:pt x="5262" y="1700"/>
                      </a:lnTo>
                      <a:lnTo>
                        <a:pt x="5235" y="1700"/>
                      </a:lnTo>
                      <a:lnTo>
                        <a:pt x="5222" y="1720"/>
                      </a:lnTo>
                      <a:lnTo>
                        <a:pt x="5212" y="1734"/>
                      </a:lnTo>
                      <a:lnTo>
                        <a:pt x="5185" y="1743"/>
                      </a:lnTo>
                      <a:lnTo>
                        <a:pt x="5168" y="1734"/>
                      </a:lnTo>
                      <a:lnTo>
                        <a:pt x="5148" y="1720"/>
                      </a:lnTo>
                      <a:lnTo>
                        <a:pt x="5130" y="1700"/>
                      </a:lnTo>
                      <a:lnTo>
                        <a:pt x="5103" y="1700"/>
                      </a:lnTo>
                      <a:lnTo>
                        <a:pt x="5087" y="1700"/>
                      </a:lnTo>
                      <a:lnTo>
                        <a:pt x="5067" y="1720"/>
                      </a:lnTo>
                      <a:lnTo>
                        <a:pt x="5051" y="1734"/>
                      </a:lnTo>
                      <a:lnTo>
                        <a:pt x="5029" y="1743"/>
                      </a:lnTo>
                      <a:lnTo>
                        <a:pt x="5006" y="1734"/>
                      </a:lnTo>
                      <a:lnTo>
                        <a:pt x="4986" y="1720"/>
                      </a:lnTo>
                      <a:lnTo>
                        <a:pt x="4973" y="1700"/>
                      </a:lnTo>
                      <a:lnTo>
                        <a:pt x="4946" y="1700"/>
                      </a:lnTo>
                      <a:lnTo>
                        <a:pt x="4930" y="1700"/>
                      </a:lnTo>
                      <a:lnTo>
                        <a:pt x="4908" y="1720"/>
                      </a:lnTo>
                      <a:lnTo>
                        <a:pt x="4899" y="1734"/>
                      </a:lnTo>
                      <a:lnTo>
                        <a:pt x="4872" y="1743"/>
                      </a:lnTo>
                      <a:lnTo>
                        <a:pt x="4856" y="1734"/>
                      </a:lnTo>
                      <a:lnTo>
                        <a:pt x="4834" y="1720"/>
                      </a:lnTo>
                      <a:lnTo>
                        <a:pt x="4818" y="1700"/>
                      </a:lnTo>
                      <a:lnTo>
                        <a:pt x="4801" y="1700"/>
                      </a:lnTo>
                      <a:lnTo>
                        <a:pt x="4774" y="1703"/>
                      </a:lnTo>
                      <a:lnTo>
                        <a:pt x="4755" y="1720"/>
                      </a:lnTo>
                      <a:lnTo>
                        <a:pt x="4737" y="1734"/>
                      </a:lnTo>
                      <a:lnTo>
                        <a:pt x="4713" y="1743"/>
                      </a:lnTo>
                      <a:lnTo>
                        <a:pt x="4693" y="1734"/>
                      </a:lnTo>
                      <a:lnTo>
                        <a:pt x="4680" y="1720"/>
                      </a:lnTo>
                      <a:lnTo>
                        <a:pt x="4659" y="1703"/>
                      </a:lnTo>
                      <a:lnTo>
                        <a:pt x="4633" y="1700"/>
                      </a:lnTo>
                      <a:lnTo>
                        <a:pt x="4616" y="1703"/>
                      </a:lnTo>
                      <a:lnTo>
                        <a:pt x="4599" y="1720"/>
                      </a:lnTo>
                      <a:lnTo>
                        <a:pt x="4585" y="1743"/>
                      </a:lnTo>
                      <a:lnTo>
                        <a:pt x="4562" y="1743"/>
                      </a:lnTo>
                      <a:lnTo>
                        <a:pt x="4542" y="1734"/>
                      </a:lnTo>
                      <a:lnTo>
                        <a:pt x="4525" y="1720"/>
                      </a:lnTo>
                      <a:lnTo>
                        <a:pt x="4505" y="1703"/>
                      </a:lnTo>
                      <a:lnTo>
                        <a:pt x="4484" y="1700"/>
                      </a:lnTo>
                      <a:lnTo>
                        <a:pt x="4461" y="1703"/>
                      </a:lnTo>
                      <a:lnTo>
                        <a:pt x="4444" y="1720"/>
                      </a:lnTo>
                      <a:lnTo>
                        <a:pt x="4428" y="1743"/>
                      </a:lnTo>
                      <a:lnTo>
                        <a:pt x="4404" y="1743"/>
                      </a:lnTo>
                      <a:lnTo>
                        <a:pt x="4384" y="1743"/>
                      </a:lnTo>
                      <a:lnTo>
                        <a:pt x="4367" y="1720"/>
                      </a:lnTo>
                      <a:lnTo>
                        <a:pt x="4347" y="1703"/>
                      </a:lnTo>
                      <a:lnTo>
                        <a:pt x="4330" y="1700"/>
                      </a:lnTo>
                      <a:lnTo>
                        <a:pt x="4303" y="1703"/>
                      </a:lnTo>
                      <a:lnTo>
                        <a:pt x="4287" y="1720"/>
                      </a:lnTo>
                      <a:lnTo>
                        <a:pt x="4276" y="1743"/>
                      </a:lnTo>
                      <a:lnTo>
                        <a:pt x="4253" y="1743"/>
                      </a:lnTo>
                      <a:lnTo>
                        <a:pt x="4233" y="1743"/>
                      </a:lnTo>
                      <a:lnTo>
                        <a:pt x="4209" y="1720"/>
                      </a:lnTo>
                      <a:lnTo>
                        <a:pt x="4192" y="1703"/>
                      </a:lnTo>
                      <a:lnTo>
                        <a:pt x="4172" y="1700"/>
                      </a:lnTo>
                      <a:lnTo>
                        <a:pt x="4145" y="1703"/>
                      </a:lnTo>
                      <a:lnTo>
                        <a:pt x="4135" y="1720"/>
                      </a:lnTo>
                      <a:lnTo>
                        <a:pt x="4118" y="1743"/>
                      </a:lnTo>
                      <a:lnTo>
                        <a:pt x="4091" y="1743"/>
                      </a:lnTo>
                      <a:lnTo>
                        <a:pt x="4074" y="1743"/>
                      </a:lnTo>
                      <a:lnTo>
                        <a:pt x="4054" y="1720"/>
                      </a:lnTo>
                      <a:lnTo>
                        <a:pt x="4038" y="1703"/>
                      </a:lnTo>
                      <a:lnTo>
                        <a:pt x="4017" y="1700"/>
                      </a:lnTo>
                      <a:lnTo>
                        <a:pt x="3993" y="1703"/>
                      </a:lnTo>
                      <a:lnTo>
                        <a:pt x="3973" y="1720"/>
                      </a:lnTo>
                      <a:lnTo>
                        <a:pt x="3960" y="1743"/>
                      </a:lnTo>
                      <a:lnTo>
                        <a:pt x="3940" y="1750"/>
                      </a:lnTo>
                      <a:lnTo>
                        <a:pt x="3916" y="1743"/>
                      </a:lnTo>
                      <a:lnTo>
                        <a:pt x="3896" y="1730"/>
                      </a:lnTo>
                      <a:lnTo>
                        <a:pt x="3886" y="1720"/>
                      </a:lnTo>
                      <a:lnTo>
                        <a:pt x="3859" y="1714"/>
                      </a:lnTo>
                      <a:lnTo>
                        <a:pt x="3842" y="1720"/>
                      </a:lnTo>
                      <a:lnTo>
                        <a:pt x="3822" y="1743"/>
                      </a:lnTo>
                      <a:lnTo>
                        <a:pt x="3809" y="1757"/>
                      </a:lnTo>
                      <a:lnTo>
                        <a:pt x="3789" y="1764"/>
                      </a:lnTo>
                      <a:lnTo>
                        <a:pt x="3768" y="1764"/>
                      </a:lnTo>
                      <a:lnTo>
                        <a:pt x="3742" y="1743"/>
                      </a:lnTo>
                      <a:lnTo>
                        <a:pt x="3724" y="1734"/>
                      </a:lnTo>
                      <a:lnTo>
                        <a:pt x="3708" y="1730"/>
                      </a:lnTo>
                      <a:lnTo>
                        <a:pt x="3681" y="1734"/>
                      </a:lnTo>
                      <a:lnTo>
                        <a:pt x="3668" y="1750"/>
                      </a:lnTo>
                      <a:lnTo>
                        <a:pt x="3647" y="1764"/>
                      </a:lnTo>
                      <a:lnTo>
                        <a:pt x="3620" y="1774"/>
                      </a:lnTo>
                      <a:lnTo>
                        <a:pt x="3603" y="1764"/>
                      </a:lnTo>
                      <a:lnTo>
                        <a:pt x="3587" y="1750"/>
                      </a:lnTo>
                      <a:lnTo>
                        <a:pt x="3567" y="1734"/>
                      </a:lnTo>
                      <a:lnTo>
                        <a:pt x="3549" y="1730"/>
                      </a:lnTo>
                      <a:lnTo>
                        <a:pt x="3522" y="1734"/>
                      </a:lnTo>
                      <a:lnTo>
                        <a:pt x="3506" y="1750"/>
                      </a:lnTo>
                      <a:lnTo>
                        <a:pt x="3493" y="1764"/>
                      </a:lnTo>
                      <a:lnTo>
                        <a:pt x="3475" y="1774"/>
                      </a:lnTo>
                      <a:lnTo>
                        <a:pt x="3448" y="1764"/>
                      </a:lnTo>
                      <a:lnTo>
                        <a:pt x="3432" y="1750"/>
                      </a:lnTo>
                      <a:lnTo>
                        <a:pt x="3415" y="1734"/>
                      </a:lnTo>
                      <a:lnTo>
                        <a:pt x="3392" y="1730"/>
                      </a:lnTo>
                      <a:lnTo>
                        <a:pt x="3372" y="1734"/>
                      </a:lnTo>
                      <a:lnTo>
                        <a:pt x="3354" y="1750"/>
                      </a:lnTo>
                      <a:lnTo>
                        <a:pt x="3334" y="1764"/>
                      </a:lnTo>
                      <a:lnTo>
                        <a:pt x="3311" y="1774"/>
                      </a:lnTo>
                      <a:lnTo>
                        <a:pt x="3291" y="1764"/>
                      </a:lnTo>
                      <a:lnTo>
                        <a:pt x="3273" y="1750"/>
                      </a:lnTo>
                      <a:lnTo>
                        <a:pt x="3253" y="1734"/>
                      </a:lnTo>
                      <a:lnTo>
                        <a:pt x="3237" y="1730"/>
                      </a:lnTo>
                      <a:lnTo>
                        <a:pt x="3210" y="1734"/>
                      </a:lnTo>
                      <a:lnTo>
                        <a:pt x="3199" y="1750"/>
                      </a:lnTo>
                      <a:lnTo>
                        <a:pt x="3179" y="1764"/>
                      </a:lnTo>
                      <a:lnTo>
                        <a:pt x="3159" y="1774"/>
                      </a:lnTo>
                      <a:lnTo>
                        <a:pt x="3139" y="1764"/>
                      </a:lnTo>
                      <a:lnTo>
                        <a:pt x="3123" y="1750"/>
                      </a:lnTo>
                      <a:lnTo>
                        <a:pt x="3105" y="1734"/>
                      </a:lnTo>
                      <a:lnTo>
                        <a:pt x="3078" y="1730"/>
                      </a:lnTo>
                      <a:lnTo>
                        <a:pt x="3062" y="1734"/>
                      </a:lnTo>
                      <a:lnTo>
                        <a:pt x="3042" y="1750"/>
                      </a:lnTo>
                      <a:lnTo>
                        <a:pt x="3025" y="1764"/>
                      </a:lnTo>
                      <a:lnTo>
                        <a:pt x="3004" y="1774"/>
                      </a:lnTo>
                      <a:lnTo>
                        <a:pt x="2980" y="1764"/>
                      </a:lnTo>
                      <a:lnTo>
                        <a:pt x="2960" y="1750"/>
                      </a:lnTo>
                      <a:lnTo>
                        <a:pt x="2948" y="1734"/>
                      </a:lnTo>
                      <a:lnTo>
                        <a:pt x="2924" y="1730"/>
                      </a:lnTo>
                      <a:lnTo>
                        <a:pt x="2906" y="1734"/>
                      </a:lnTo>
                      <a:lnTo>
                        <a:pt x="2883" y="1750"/>
                      </a:lnTo>
                      <a:lnTo>
                        <a:pt x="2874" y="1764"/>
                      </a:lnTo>
                      <a:lnTo>
                        <a:pt x="2847" y="1774"/>
                      </a:lnTo>
                      <a:lnTo>
                        <a:pt x="2829" y="1764"/>
                      </a:lnTo>
                      <a:lnTo>
                        <a:pt x="2809" y="1750"/>
                      </a:lnTo>
                      <a:lnTo>
                        <a:pt x="2792" y="1734"/>
                      </a:lnTo>
                      <a:lnTo>
                        <a:pt x="2776" y="1730"/>
                      </a:lnTo>
                      <a:lnTo>
                        <a:pt x="2749" y="1734"/>
                      </a:lnTo>
                      <a:lnTo>
                        <a:pt x="2728" y="1750"/>
                      </a:lnTo>
                      <a:lnTo>
                        <a:pt x="2711" y="1764"/>
                      </a:lnTo>
                      <a:lnTo>
                        <a:pt x="2695" y="1774"/>
                      </a:lnTo>
                      <a:lnTo>
                        <a:pt x="2668" y="1764"/>
                      </a:lnTo>
                      <a:lnTo>
                        <a:pt x="2654" y="1750"/>
                      </a:lnTo>
                      <a:lnTo>
                        <a:pt x="2634" y="1734"/>
                      </a:lnTo>
                      <a:lnTo>
                        <a:pt x="2607" y="1730"/>
                      </a:lnTo>
                      <a:lnTo>
                        <a:pt x="2590" y="1734"/>
                      </a:lnTo>
                      <a:lnTo>
                        <a:pt x="2574" y="1750"/>
                      </a:lnTo>
                      <a:lnTo>
                        <a:pt x="2560" y="1764"/>
                      </a:lnTo>
                      <a:lnTo>
                        <a:pt x="2536" y="1774"/>
                      </a:lnTo>
                      <a:lnTo>
                        <a:pt x="2516" y="1764"/>
                      </a:lnTo>
                      <a:lnTo>
                        <a:pt x="2500" y="1750"/>
                      </a:lnTo>
                      <a:lnTo>
                        <a:pt x="2480" y="1734"/>
                      </a:lnTo>
                      <a:lnTo>
                        <a:pt x="2462" y="1730"/>
                      </a:lnTo>
                      <a:lnTo>
                        <a:pt x="2435" y="1734"/>
                      </a:lnTo>
                      <a:lnTo>
                        <a:pt x="2419" y="1750"/>
                      </a:lnTo>
                      <a:lnTo>
                        <a:pt x="2402" y="1764"/>
                      </a:lnTo>
                      <a:lnTo>
                        <a:pt x="2379" y="1774"/>
                      </a:lnTo>
                      <a:lnTo>
                        <a:pt x="2358" y="1764"/>
                      </a:lnTo>
                      <a:lnTo>
                        <a:pt x="2341" y="1750"/>
                      </a:lnTo>
                      <a:lnTo>
                        <a:pt x="2321" y="1734"/>
                      </a:lnTo>
                      <a:lnTo>
                        <a:pt x="2298" y="1730"/>
                      </a:lnTo>
                      <a:lnTo>
                        <a:pt x="2278" y="1734"/>
                      </a:lnTo>
                      <a:lnTo>
                        <a:pt x="2260" y="1750"/>
                      </a:lnTo>
                      <a:lnTo>
                        <a:pt x="2251" y="1764"/>
                      </a:lnTo>
                      <a:lnTo>
                        <a:pt x="2231" y="1774"/>
                      </a:lnTo>
                      <a:lnTo>
                        <a:pt x="2204" y="1764"/>
                      </a:lnTo>
                      <a:lnTo>
                        <a:pt x="2186" y="1750"/>
                      </a:lnTo>
                      <a:lnTo>
                        <a:pt x="2170" y="1734"/>
                      </a:lnTo>
                      <a:lnTo>
                        <a:pt x="2146" y="1730"/>
                      </a:lnTo>
                      <a:lnTo>
                        <a:pt x="2123" y="1734"/>
                      </a:lnTo>
                      <a:lnTo>
                        <a:pt x="2109" y="1750"/>
                      </a:lnTo>
                      <a:lnTo>
                        <a:pt x="2092" y="1764"/>
                      </a:lnTo>
                      <a:lnTo>
                        <a:pt x="2065" y="1774"/>
                      </a:lnTo>
                      <a:lnTo>
                        <a:pt x="2049" y="1764"/>
                      </a:lnTo>
                      <a:lnTo>
                        <a:pt x="2029" y="1750"/>
                      </a:lnTo>
                      <a:lnTo>
                        <a:pt x="2011" y="1734"/>
                      </a:lnTo>
                      <a:lnTo>
                        <a:pt x="1991" y="1730"/>
                      </a:lnTo>
                      <a:lnTo>
                        <a:pt x="1968" y="1734"/>
                      </a:lnTo>
                      <a:lnTo>
                        <a:pt x="1948" y="1750"/>
                      </a:lnTo>
                      <a:lnTo>
                        <a:pt x="1937" y="1774"/>
                      </a:lnTo>
                      <a:lnTo>
                        <a:pt x="1914" y="1777"/>
                      </a:lnTo>
                      <a:lnTo>
                        <a:pt x="1894" y="1777"/>
                      </a:lnTo>
                      <a:lnTo>
                        <a:pt x="1870" y="1764"/>
                      </a:lnTo>
                      <a:lnTo>
                        <a:pt x="1861" y="1743"/>
                      </a:lnTo>
                      <a:lnTo>
                        <a:pt x="1834" y="1743"/>
                      </a:lnTo>
                      <a:lnTo>
                        <a:pt x="1816" y="1750"/>
                      </a:lnTo>
                      <a:lnTo>
                        <a:pt x="1796" y="1774"/>
                      </a:lnTo>
                      <a:lnTo>
                        <a:pt x="1787" y="1788"/>
                      </a:lnTo>
                      <a:lnTo>
                        <a:pt x="1762" y="1794"/>
                      </a:lnTo>
                      <a:lnTo>
                        <a:pt x="1742" y="1794"/>
                      </a:lnTo>
                      <a:lnTo>
                        <a:pt x="1715" y="1777"/>
                      </a:lnTo>
                      <a:lnTo>
                        <a:pt x="1699" y="1764"/>
                      </a:lnTo>
                      <a:lnTo>
                        <a:pt x="1682" y="1764"/>
                      </a:lnTo>
                      <a:lnTo>
                        <a:pt x="1655" y="1764"/>
                      </a:lnTo>
                      <a:lnTo>
                        <a:pt x="1641" y="1788"/>
                      </a:lnTo>
                      <a:lnTo>
                        <a:pt x="1621" y="1808"/>
                      </a:lnTo>
                      <a:lnTo>
                        <a:pt x="1605" y="1808"/>
                      </a:lnTo>
                      <a:lnTo>
                        <a:pt x="1578" y="1808"/>
                      </a:lnTo>
                      <a:lnTo>
                        <a:pt x="1567" y="1788"/>
                      </a:lnTo>
                      <a:lnTo>
                        <a:pt x="1547" y="1774"/>
                      </a:lnTo>
                      <a:lnTo>
                        <a:pt x="1524" y="1764"/>
                      </a:lnTo>
                      <a:lnTo>
                        <a:pt x="1504" y="1774"/>
                      </a:lnTo>
                      <a:lnTo>
                        <a:pt x="1487" y="1788"/>
                      </a:lnTo>
                      <a:lnTo>
                        <a:pt x="1466" y="1808"/>
                      </a:lnTo>
                      <a:lnTo>
                        <a:pt x="1450" y="1808"/>
                      </a:lnTo>
                      <a:lnTo>
                        <a:pt x="1423" y="1808"/>
                      </a:lnTo>
                      <a:lnTo>
                        <a:pt x="1406" y="1788"/>
                      </a:lnTo>
                      <a:lnTo>
                        <a:pt x="1390" y="1774"/>
                      </a:lnTo>
                      <a:lnTo>
                        <a:pt x="1369" y="1764"/>
                      </a:lnTo>
                      <a:lnTo>
                        <a:pt x="1345" y="1774"/>
                      </a:lnTo>
                      <a:lnTo>
                        <a:pt x="1329" y="1788"/>
                      </a:lnTo>
                      <a:lnTo>
                        <a:pt x="1318" y="1808"/>
                      </a:lnTo>
                      <a:lnTo>
                        <a:pt x="1292" y="1808"/>
                      </a:lnTo>
                      <a:lnTo>
                        <a:pt x="1271" y="1808"/>
                      </a:lnTo>
                      <a:lnTo>
                        <a:pt x="1255" y="1788"/>
                      </a:lnTo>
                      <a:lnTo>
                        <a:pt x="1238" y="1774"/>
                      </a:lnTo>
                      <a:lnTo>
                        <a:pt x="1211" y="1764"/>
                      </a:lnTo>
                      <a:lnTo>
                        <a:pt x="1191" y="1774"/>
                      </a:lnTo>
                      <a:lnTo>
                        <a:pt x="1174" y="1788"/>
                      </a:lnTo>
                      <a:lnTo>
                        <a:pt x="1157" y="1808"/>
                      </a:lnTo>
                      <a:lnTo>
                        <a:pt x="1137" y="1808"/>
                      </a:lnTo>
                      <a:lnTo>
                        <a:pt x="1110" y="1808"/>
                      </a:lnTo>
                      <a:lnTo>
                        <a:pt x="1096" y="1788"/>
                      </a:lnTo>
                      <a:lnTo>
                        <a:pt x="1080" y="1774"/>
                      </a:lnTo>
                      <a:lnTo>
                        <a:pt x="1053" y="1764"/>
                      </a:lnTo>
                      <a:lnTo>
                        <a:pt x="1036" y="1774"/>
                      </a:lnTo>
                      <a:lnTo>
                        <a:pt x="1016" y="1788"/>
                      </a:lnTo>
                      <a:lnTo>
                        <a:pt x="1006" y="1808"/>
                      </a:lnTo>
                      <a:lnTo>
                        <a:pt x="978" y="1808"/>
                      </a:lnTo>
                      <a:lnTo>
                        <a:pt x="955" y="1808"/>
                      </a:lnTo>
                      <a:lnTo>
                        <a:pt x="942" y="1788"/>
                      </a:lnTo>
                      <a:lnTo>
                        <a:pt x="924" y="1774"/>
                      </a:lnTo>
                      <a:lnTo>
                        <a:pt x="901" y="1764"/>
                      </a:lnTo>
                      <a:lnTo>
                        <a:pt x="881" y="1774"/>
                      </a:lnTo>
                      <a:lnTo>
                        <a:pt x="861" y="1788"/>
                      </a:lnTo>
                      <a:lnTo>
                        <a:pt x="847" y="1808"/>
                      </a:lnTo>
                      <a:lnTo>
                        <a:pt x="821" y="1808"/>
                      </a:lnTo>
                      <a:lnTo>
                        <a:pt x="803" y="1808"/>
                      </a:lnTo>
                      <a:lnTo>
                        <a:pt x="783" y="1788"/>
                      </a:lnTo>
                      <a:lnTo>
                        <a:pt x="767" y="1774"/>
                      </a:lnTo>
                      <a:lnTo>
                        <a:pt x="740" y="1764"/>
                      </a:lnTo>
                      <a:lnTo>
                        <a:pt x="724" y="1774"/>
                      </a:lnTo>
                      <a:lnTo>
                        <a:pt x="702" y="1788"/>
                      </a:lnTo>
                      <a:lnTo>
                        <a:pt x="693" y="1808"/>
                      </a:lnTo>
                      <a:lnTo>
                        <a:pt x="673" y="1808"/>
                      </a:lnTo>
                      <a:lnTo>
                        <a:pt x="642" y="1808"/>
                      </a:lnTo>
                      <a:lnTo>
                        <a:pt x="632" y="1788"/>
                      </a:lnTo>
                      <a:lnTo>
                        <a:pt x="608" y="1774"/>
                      </a:lnTo>
                      <a:lnTo>
                        <a:pt x="592" y="1764"/>
                      </a:lnTo>
                      <a:lnTo>
                        <a:pt x="568" y="1774"/>
                      </a:lnTo>
                      <a:lnTo>
                        <a:pt x="554" y="1788"/>
                      </a:lnTo>
                      <a:lnTo>
                        <a:pt x="534" y="1808"/>
                      </a:lnTo>
                      <a:lnTo>
                        <a:pt x="511" y="1808"/>
                      </a:lnTo>
                      <a:lnTo>
                        <a:pt x="491" y="1808"/>
                      </a:lnTo>
                      <a:lnTo>
                        <a:pt x="474" y="1788"/>
                      </a:lnTo>
                      <a:lnTo>
                        <a:pt x="453" y="1774"/>
                      </a:lnTo>
                      <a:lnTo>
                        <a:pt x="437" y="1764"/>
                      </a:lnTo>
                      <a:lnTo>
                        <a:pt x="410" y="1774"/>
                      </a:lnTo>
                      <a:lnTo>
                        <a:pt x="393" y="1788"/>
                      </a:lnTo>
                      <a:lnTo>
                        <a:pt x="377" y="1808"/>
                      </a:lnTo>
                      <a:lnTo>
                        <a:pt x="359" y="1808"/>
                      </a:lnTo>
                      <a:lnTo>
                        <a:pt x="329" y="1808"/>
                      </a:lnTo>
                      <a:lnTo>
                        <a:pt x="316" y="1788"/>
                      </a:lnTo>
                      <a:lnTo>
                        <a:pt x="305" y="1774"/>
                      </a:lnTo>
                      <a:lnTo>
                        <a:pt x="278" y="1764"/>
                      </a:lnTo>
                      <a:lnTo>
                        <a:pt x="258" y="1774"/>
                      </a:lnTo>
                      <a:lnTo>
                        <a:pt x="242" y="1788"/>
                      </a:lnTo>
                      <a:lnTo>
                        <a:pt x="225" y="1808"/>
                      </a:lnTo>
                      <a:lnTo>
                        <a:pt x="198" y="1808"/>
                      </a:lnTo>
                      <a:lnTo>
                        <a:pt x="178" y="1808"/>
                      </a:lnTo>
                      <a:lnTo>
                        <a:pt x="161" y="1788"/>
                      </a:lnTo>
                      <a:lnTo>
                        <a:pt x="144" y="1774"/>
                      </a:lnTo>
                      <a:lnTo>
                        <a:pt x="124" y="1764"/>
                      </a:lnTo>
                      <a:lnTo>
                        <a:pt x="97" y="1774"/>
                      </a:lnTo>
                      <a:lnTo>
                        <a:pt x="83" y="1788"/>
                      </a:lnTo>
                      <a:lnTo>
                        <a:pt x="67" y="1808"/>
                      </a:lnTo>
                      <a:lnTo>
                        <a:pt x="47" y="1808"/>
                      </a:lnTo>
                      <a:lnTo>
                        <a:pt x="23" y="1808"/>
                      </a:lnTo>
                      <a:lnTo>
                        <a:pt x="0" y="1788"/>
                      </a:lnTo>
                      <a:lnTo>
                        <a:pt x="0" y="397"/>
                      </a:lnTo>
                      <a:lnTo>
                        <a:pt x="23" y="401"/>
                      </a:lnTo>
                      <a:lnTo>
                        <a:pt x="40" y="406"/>
                      </a:lnTo>
                      <a:lnTo>
                        <a:pt x="54" y="417"/>
                      </a:lnTo>
                      <a:lnTo>
                        <a:pt x="67" y="430"/>
                      </a:lnTo>
                      <a:lnTo>
                        <a:pt x="90" y="437"/>
                      </a:lnTo>
                      <a:lnTo>
                        <a:pt x="110" y="430"/>
                      </a:lnTo>
                      <a:lnTo>
                        <a:pt x="128" y="417"/>
                      </a:lnTo>
                      <a:lnTo>
                        <a:pt x="148" y="397"/>
                      </a:lnTo>
                      <a:lnTo>
                        <a:pt x="171" y="397"/>
                      </a:lnTo>
                      <a:lnTo>
                        <a:pt x="191" y="397"/>
                      </a:lnTo>
                      <a:lnTo>
                        <a:pt x="208" y="406"/>
                      </a:lnTo>
                      <a:lnTo>
                        <a:pt x="225" y="421"/>
                      </a:lnTo>
                      <a:lnTo>
                        <a:pt x="249" y="430"/>
                      </a:lnTo>
                      <a:lnTo>
                        <a:pt x="272" y="421"/>
                      </a:lnTo>
                      <a:lnTo>
                        <a:pt x="285" y="406"/>
                      </a:lnTo>
                      <a:lnTo>
                        <a:pt x="305" y="397"/>
                      </a:lnTo>
                      <a:lnTo>
                        <a:pt x="323" y="386"/>
                      </a:lnTo>
                      <a:lnTo>
                        <a:pt x="350" y="397"/>
                      </a:lnTo>
                      <a:lnTo>
                        <a:pt x="359" y="401"/>
                      </a:lnTo>
                      <a:lnTo>
                        <a:pt x="377" y="417"/>
                      </a:lnTo>
                      <a:lnTo>
                        <a:pt x="403" y="421"/>
                      </a:lnTo>
                      <a:lnTo>
                        <a:pt x="420" y="417"/>
                      </a:lnTo>
                      <a:lnTo>
                        <a:pt x="440" y="401"/>
                      </a:lnTo>
                      <a:lnTo>
                        <a:pt x="460" y="386"/>
                      </a:lnTo>
                      <a:lnTo>
                        <a:pt x="480" y="379"/>
                      </a:lnTo>
                      <a:lnTo>
                        <a:pt x="500" y="386"/>
                      </a:lnTo>
                      <a:lnTo>
                        <a:pt x="518" y="397"/>
                      </a:lnTo>
                      <a:lnTo>
                        <a:pt x="534" y="417"/>
                      </a:lnTo>
                      <a:lnTo>
                        <a:pt x="561" y="417"/>
                      </a:lnTo>
                      <a:lnTo>
                        <a:pt x="578" y="417"/>
                      </a:lnTo>
                      <a:lnTo>
                        <a:pt x="599" y="397"/>
                      </a:lnTo>
                      <a:lnTo>
                        <a:pt x="608" y="379"/>
                      </a:lnTo>
                      <a:lnTo>
                        <a:pt x="635" y="370"/>
                      </a:lnTo>
                      <a:lnTo>
                        <a:pt x="652" y="379"/>
                      </a:lnTo>
                      <a:lnTo>
                        <a:pt x="673" y="397"/>
                      </a:lnTo>
                      <a:lnTo>
                        <a:pt x="693" y="406"/>
                      </a:lnTo>
                      <a:lnTo>
                        <a:pt x="717" y="417"/>
                      </a:lnTo>
                      <a:lnTo>
                        <a:pt x="733" y="406"/>
                      </a:lnTo>
                      <a:lnTo>
                        <a:pt x="756" y="397"/>
                      </a:lnTo>
                      <a:lnTo>
                        <a:pt x="773" y="370"/>
                      </a:lnTo>
                      <a:lnTo>
                        <a:pt x="783" y="370"/>
                      </a:lnTo>
                      <a:lnTo>
                        <a:pt x="818" y="370"/>
                      </a:lnTo>
                      <a:lnTo>
                        <a:pt x="827" y="397"/>
                      </a:lnTo>
                      <a:lnTo>
                        <a:pt x="847" y="401"/>
                      </a:lnTo>
                      <a:lnTo>
                        <a:pt x="874" y="406"/>
                      </a:lnTo>
                      <a:lnTo>
                        <a:pt x="892" y="401"/>
                      </a:lnTo>
                      <a:lnTo>
                        <a:pt x="901" y="386"/>
                      </a:lnTo>
                      <a:lnTo>
                        <a:pt x="924" y="370"/>
                      </a:lnTo>
                      <a:lnTo>
                        <a:pt x="946" y="366"/>
                      </a:lnTo>
                      <a:lnTo>
                        <a:pt x="969" y="370"/>
                      </a:lnTo>
                      <a:lnTo>
                        <a:pt x="986" y="386"/>
                      </a:lnTo>
                      <a:lnTo>
                        <a:pt x="1006" y="397"/>
                      </a:lnTo>
                      <a:lnTo>
                        <a:pt x="1022" y="401"/>
                      </a:lnTo>
                      <a:lnTo>
                        <a:pt x="1049" y="397"/>
                      </a:lnTo>
                      <a:lnTo>
                        <a:pt x="1067" y="379"/>
                      </a:lnTo>
                      <a:lnTo>
                        <a:pt x="1080" y="366"/>
                      </a:lnTo>
                      <a:lnTo>
                        <a:pt x="1096" y="356"/>
                      </a:lnTo>
                      <a:lnTo>
                        <a:pt x="1123" y="366"/>
                      </a:lnTo>
                      <a:lnTo>
                        <a:pt x="1141" y="379"/>
                      </a:lnTo>
                      <a:lnTo>
                        <a:pt x="1157" y="397"/>
                      </a:lnTo>
                      <a:lnTo>
                        <a:pt x="1177" y="401"/>
                      </a:lnTo>
                      <a:lnTo>
                        <a:pt x="1201" y="397"/>
                      </a:lnTo>
                      <a:lnTo>
                        <a:pt x="1218" y="370"/>
                      </a:lnTo>
                      <a:lnTo>
                        <a:pt x="1238" y="356"/>
                      </a:lnTo>
                      <a:lnTo>
                        <a:pt x="1262" y="350"/>
                      </a:lnTo>
                      <a:lnTo>
                        <a:pt x="1282" y="356"/>
                      </a:lnTo>
                      <a:lnTo>
                        <a:pt x="1298" y="370"/>
                      </a:lnTo>
                      <a:lnTo>
                        <a:pt x="1318" y="397"/>
                      </a:lnTo>
                      <a:lnTo>
                        <a:pt x="1336" y="397"/>
                      </a:lnTo>
                      <a:lnTo>
                        <a:pt x="1363" y="386"/>
                      </a:lnTo>
                      <a:lnTo>
                        <a:pt x="1372" y="370"/>
                      </a:lnTo>
                      <a:lnTo>
                        <a:pt x="1390" y="350"/>
                      </a:lnTo>
                      <a:lnTo>
                        <a:pt x="1410" y="343"/>
                      </a:lnTo>
                      <a:lnTo>
                        <a:pt x="1433" y="343"/>
                      </a:lnTo>
                      <a:lnTo>
                        <a:pt x="1453" y="356"/>
                      </a:lnTo>
                      <a:lnTo>
                        <a:pt x="1470" y="370"/>
                      </a:lnTo>
                      <a:lnTo>
                        <a:pt x="1493" y="370"/>
                      </a:lnTo>
                      <a:lnTo>
                        <a:pt x="1514" y="366"/>
                      </a:lnTo>
                      <a:lnTo>
                        <a:pt x="1531" y="350"/>
                      </a:lnTo>
                      <a:lnTo>
                        <a:pt x="1547" y="326"/>
                      </a:lnTo>
                      <a:lnTo>
                        <a:pt x="1567" y="319"/>
                      </a:lnTo>
                      <a:lnTo>
                        <a:pt x="1591" y="319"/>
                      </a:lnTo>
                      <a:lnTo>
                        <a:pt x="1612" y="336"/>
                      </a:lnTo>
                      <a:lnTo>
                        <a:pt x="1621" y="350"/>
                      </a:lnTo>
                      <a:lnTo>
                        <a:pt x="1648" y="350"/>
                      </a:lnTo>
                      <a:lnTo>
                        <a:pt x="1665" y="343"/>
                      </a:lnTo>
                      <a:lnTo>
                        <a:pt x="1686" y="326"/>
                      </a:lnTo>
                      <a:lnTo>
                        <a:pt x="1699" y="305"/>
                      </a:lnTo>
                      <a:lnTo>
                        <a:pt x="1726" y="296"/>
                      </a:lnTo>
                      <a:lnTo>
                        <a:pt x="1742" y="305"/>
                      </a:lnTo>
                      <a:lnTo>
                        <a:pt x="1762" y="319"/>
                      </a:lnTo>
                      <a:lnTo>
                        <a:pt x="1780" y="336"/>
                      </a:lnTo>
                      <a:lnTo>
                        <a:pt x="1796" y="343"/>
                      </a:lnTo>
                      <a:lnTo>
                        <a:pt x="1823" y="336"/>
                      </a:lnTo>
                      <a:lnTo>
                        <a:pt x="1843" y="319"/>
                      </a:lnTo>
                      <a:lnTo>
                        <a:pt x="1861" y="305"/>
                      </a:lnTo>
                      <a:lnTo>
                        <a:pt x="1877" y="292"/>
                      </a:lnTo>
                      <a:lnTo>
                        <a:pt x="1904" y="296"/>
                      </a:lnTo>
                      <a:lnTo>
                        <a:pt x="1914" y="312"/>
                      </a:lnTo>
                      <a:lnTo>
                        <a:pt x="1937" y="326"/>
                      </a:lnTo>
                      <a:lnTo>
                        <a:pt x="1958" y="336"/>
                      </a:lnTo>
                      <a:lnTo>
                        <a:pt x="1978" y="326"/>
                      </a:lnTo>
                      <a:lnTo>
                        <a:pt x="1998" y="312"/>
                      </a:lnTo>
                      <a:lnTo>
                        <a:pt x="2011" y="296"/>
                      </a:lnTo>
                      <a:lnTo>
                        <a:pt x="2035" y="282"/>
                      </a:lnTo>
                      <a:lnTo>
                        <a:pt x="2056" y="292"/>
                      </a:lnTo>
                      <a:lnTo>
                        <a:pt x="2072" y="305"/>
                      </a:lnTo>
                      <a:lnTo>
                        <a:pt x="2092" y="326"/>
                      </a:lnTo>
                      <a:lnTo>
                        <a:pt x="2109" y="326"/>
                      </a:lnTo>
                      <a:lnTo>
                        <a:pt x="2136" y="326"/>
                      </a:lnTo>
                      <a:lnTo>
                        <a:pt x="2153" y="305"/>
                      </a:lnTo>
                      <a:lnTo>
                        <a:pt x="2170" y="282"/>
                      </a:lnTo>
                      <a:lnTo>
                        <a:pt x="2186" y="276"/>
                      </a:lnTo>
                      <a:lnTo>
                        <a:pt x="2210" y="282"/>
                      </a:lnTo>
                      <a:lnTo>
                        <a:pt x="2231" y="292"/>
                      </a:lnTo>
                      <a:lnTo>
                        <a:pt x="2251" y="305"/>
                      </a:lnTo>
                      <a:lnTo>
                        <a:pt x="2271" y="305"/>
                      </a:lnTo>
                      <a:lnTo>
                        <a:pt x="2294" y="296"/>
                      </a:lnTo>
                      <a:lnTo>
                        <a:pt x="2305" y="276"/>
                      </a:lnTo>
                      <a:lnTo>
                        <a:pt x="2314" y="262"/>
                      </a:lnTo>
                      <a:lnTo>
                        <a:pt x="2341" y="245"/>
                      </a:lnTo>
                      <a:lnTo>
                        <a:pt x="2358" y="245"/>
                      </a:lnTo>
                      <a:lnTo>
                        <a:pt x="2385" y="262"/>
                      </a:lnTo>
                      <a:lnTo>
                        <a:pt x="2402" y="276"/>
                      </a:lnTo>
                      <a:lnTo>
                        <a:pt x="2422" y="276"/>
                      </a:lnTo>
                      <a:lnTo>
                        <a:pt x="2446" y="262"/>
                      </a:lnTo>
                      <a:lnTo>
                        <a:pt x="2462" y="245"/>
                      </a:lnTo>
                      <a:lnTo>
                        <a:pt x="2473" y="222"/>
                      </a:lnTo>
                      <a:lnTo>
                        <a:pt x="2493" y="218"/>
                      </a:lnTo>
                      <a:lnTo>
                        <a:pt x="2516" y="218"/>
                      </a:lnTo>
                      <a:lnTo>
                        <a:pt x="2536" y="231"/>
                      </a:lnTo>
                      <a:lnTo>
                        <a:pt x="2554" y="245"/>
                      </a:lnTo>
                      <a:lnTo>
                        <a:pt x="2580" y="245"/>
                      </a:lnTo>
                      <a:lnTo>
                        <a:pt x="2597" y="231"/>
                      </a:lnTo>
                      <a:lnTo>
                        <a:pt x="2607" y="218"/>
                      </a:lnTo>
                      <a:lnTo>
                        <a:pt x="2624" y="198"/>
                      </a:lnTo>
                      <a:lnTo>
                        <a:pt x="2648" y="182"/>
                      </a:lnTo>
                      <a:lnTo>
                        <a:pt x="2668" y="188"/>
                      </a:lnTo>
                      <a:lnTo>
                        <a:pt x="2695" y="202"/>
                      </a:lnTo>
                      <a:lnTo>
                        <a:pt x="2711" y="211"/>
                      </a:lnTo>
                      <a:lnTo>
                        <a:pt x="2728" y="218"/>
                      </a:lnTo>
                      <a:lnTo>
                        <a:pt x="2755" y="202"/>
                      </a:lnTo>
                      <a:lnTo>
                        <a:pt x="2765" y="182"/>
                      </a:lnTo>
                      <a:lnTo>
                        <a:pt x="2778" y="168"/>
                      </a:lnTo>
                      <a:lnTo>
                        <a:pt x="2800" y="157"/>
                      </a:lnTo>
                      <a:lnTo>
                        <a:pt x="2823" y="157"/>
                      </a:lnTo>
                      <a:lnTo>
                        <a:pt x="2839" y="168"/>
                      </a:lnTo>
                      <a:lnTo>
                        <a:pt x="2863" y="182"/>
                      </a:lnTo>
                      <a:lnTo>
                        <a:pt x="2883" y="182"/>
                      </a:lnTo>
                      <a:lnTo>
                        <a:pt x="2906" y="171"/>
                      </a:lnTo>
                      <a:lnTo>
                        <a:pt x="2917" y="157"/>
                      </a:lnTo>
                      <a:lnTo>
                        <a:pt x="2926" y="137"/>
                      </a:lnTo>
                      <a:lnTo>
                        <a:pt x="2953" y="121"/>
                      </a:lnTo>
                      <a:lnTo>
                        <a:pt x="2971" y="121"/>
                      </a:lnTo>
                      <a:lnTo>
                        <a:pt x="2998" y="137"/>
                      </a:lnTo>
                      <a:lnTo>
                        <a:pt x="3018" y="151"/>
                      </a:lnTo>
                      <a:lnTo>
                        <a:pt x="3035" y="151"/>
                      </a:lnTo>
                      <a:lnTo>
                        <a:pt x="3062" y="137"/>
                      </a:lnTo>
                      <a:lnTo>
                        <a:pt x="3074" y="121"/>
                      </a:lnTo>
                      <a:lnTo>
                        <a:pt x="3085" y="97"/>
                      </a:lnTo>
                      <a:lnTo>
                        <a:pt x="3112" y="94"/>
                      </a:lnTo>
                      <a:lnTo>
                        <a:pt x="3128" y="94"/>
                      </a:lnTo>
                      <a:lnTo>
                        <a:pt x="3156" y="108"/>
                      </a:lnTo>
                      <a:lnTo>
                        <a:pt x="3166" y="117"/>
                      </a:lnTo>
                      <a:lnTo>
                        <a:pt x="3193" y="121"/>
                      </a:lnTo>
                      <a:lnTo>
                        <a:pt x="3210" y="117"/>
                      </a:lnTo>
                      <a:lnTo>
                        <a:pt x="3222" y="94"/>
                      </a:lnTo>
                      <a:lnTo>
                        <a:pt x="3240" y="74"/>
                      </a:lnTo>
                      <a:lnTo>
                        <a:pt x="3264" y="63"/>
                      </a:lnTo>
                      <a:lnTo>
                        <a:pt x="3284" y="63"/>
                      </a:lnTo>
                      <a:lnTo>
                        <a:pt x="3307" y="74"/>
                      </a:lnTo>
                      <a:lnTo>
                        <a:pt x="3324" y="94"/>
                      </a:lnTo>
                      <a:lnTo>
                        <a:pt x="3345" y="94"/>
                      </a:lnTo>
                      <a:lnTo>
                        <a:pt x="3368" y="77"/>
                      </a:lnTo>
                      <a:lnTo>
                        <a:pt x="3378" y="63"/>
                      </a:lnTo>
                      <a:lnTo>
                        <a:pt x="3392" y="43"/>
                      </a:lnTo>
                      <a:lnTo>
                        <a:pt x="3415" y="20"/>
                      </a:lnTo>
                      <a:lnTo>
                        <a:pt x="3448" y="13"/>
                      </a:lnTo>
                      <a:lnTo>
                        <a:pt x="3475" y="20"/>
                      </a:lnTo>
                      <a:lnTo>
                        <a:pt x="3493" y="27"/>
                      </a:lnTo>
                      <a:lnTo>
                        <a:pt x="3506" y="47"/>
                      </a:lnTo>
                      <a:lnTo>
                        <a:pt x="3529" y="47"/>
                      </a:lnTo>
                      <a:lnTo>
                        <a:pt x="3549" y="43"/>
                      </a:lnTo>
                      <a:lnTo>
                        <a:pt x="3567" y="27"/>
                      </a:lnTo>
                      <a:lnTo>
                        <a:pt x="3576" y="3"/>
                      </a:lnTo>
                      <a:lnTo>
                        <a:pt x="3603" y="0"/>
                      </a:lnTo>
                      <a:lnTo>
                        <a:pt x="3620" y="3"/>
                      </a:lnTo>
                      <a:lnTo>
                        <a:pt x="3643" y="13"/>
                      </a:lnTo>
                      <a:lnTo>
                        <a:pt x="3668" y="27"/>
                      </a:lnTo>
                      <a:lnTo>
                        <a:pt x="3684" y="33"/>
                      </a:lnTo>
                      <a:lnTo>
                        <a:pt x="3684" y="57"/>
                      </a:lnTo>
                      <a:lnTo>
                        <a:pt x="5511" y="480"/>
                      </a:lnTo>
                      <a:lnTo>
                        <a:pt x="6517" y="1558"/>
                      </a:lnTo>
                      <a:close/>
                    </a:path>
                  </a:pathLst>
                </a:custGeom>
                <a:solidFill>
                  <a:srgbClr val="E0C5B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8" name="Freeform 52"/>
                <p:cNvSpPr>
                  <a:spLocks/>
                </p:cNvSpPr>
                <p:nvPr/>
              </p:nvSpPr>
              <p:spPr bwMode="auto">
                <a:xfrm>
                  <a:off x="1668" y="576"/>
                  <a:ext cx="1630" cy="488"/>
                </a:xfrm>
                <a:custGeom>
                  <a:avLst/>
                  <a:gdLst>
                    <a:gd name="T0" fmla="*/ 0 w 6517"/>
                    <a:gd name="T1" fmla="*/ 0 h 1808"/>
                    <a:gd name="T2" fmla="*/ 0 w 6517"/>
                    <a:gd name="T3" fmla="*/ 0 h 1808"/>
                    <a:gd name="T4" fmla="*/ 0 w 6517"/>
                    <a:gd name="T5" fmla="*/ 0 h 1808"/>
                    <a:gd name="T6" fmla="*/ 0 w 6517"/>
                    <a:gd name="T7" fmla="*/ 0 h 1808"/>
                    <a:gd name="T8" fmla="*/ 0 w 6517"/>
                    <a:gd name="T9" fmla="*/ 0 h 1808"/>
                    <a:gd name="T10" fmla="*/ 0 w 6517"/>
                    <a:gd name="T11" fmla="*/ 0 h 1808"/>
                    <a:gd name="T12" fmla="*/ 0 w 6517"/>
                    <a:gd name="T13" fmla="*/ 0 h 1808"/>
                    <a:gd name="T14" fmla="*/ 0 w 6517"/>
                    <a:gd name="T15" fmla="*/ 0 h 1808"/>
                    <a:gd name="T16" fmla="*/ 0 w 6517"/>
                    <a:gd name="T17" fmla="*/ 0 h 1808"/>
                    <a:gd name="T18" fmla="*/ 0 w 6517"/>
                    <a:gd name="T19" fmla="*/ 0 h 1808"/>
                    <a:gd name="T20" fmla="*/ 0 w 6517"/>
                    <a:gd name="T21" fmla="*/ 0 h 1808"/>
                    <a:gd name="T22" fmla="*/ 0 w 6517"/>
                    <a:gd name="T23" fmla="*/ 0 h 1808"/>
                    <a:gd name="T24" fmla="*/ 0 w 6517"/>
                    <a:gd name="T25" fmla="*/ 0 h 1808"/>
                    <a:gd name="T26" fmla="*/ 0 w 6517"/>
                    <a:gd name="T27" fmla="*/ 0 h 1808"/>
                    <a:gd name="T28" fmla="*/ 0 w 6517"/>
                    <a:gd name="T29" fmla="*/ 0 h 1808"/>
                    <a:gd name="T30" fmla="*/ 0 w 6517"/>
                    <a:gd name="T31" fmla="*/ 0 h 1808"/>
                    <a:gd name="T32" fmla="*/ 0 w 6517"/>
                    <a:gd name="T33" fmla="*/ 0 h 1808"/>
                    <a:gd name="T34" fmla="*/ 0 w 6517"/>
                    <a:gd name="T35" fmla="*/ 0 h 1808"/>
                    <a:gd name="T36" fmla="*/ 0 w 6517"/>
                    <a:gd name="T37" fmla="*/ 0 h 1808"/>
                    <a:gd name="T38" fmla="*/ 0 w 6517"/>
                    <a:gd name="T39" fmla="*/ 0 h 1808"/>
                    <a:gd name="T40" fmla="*/ 0 w 6517"/>
                    <a:gd name="T41" fmla="*/ 0 h 1808"/>
                    <a:gd name="T42" fmla="*/ 0 w 6517"/>
                    <a:gd name="T43" fmla="*/ 0 h 1808"/>
                    <a:gd name="T44" fmla="*/ 0 w 6517"/>
                    <a:gd name="T45" fmla="*/ 0 h 1808"/>
                    <a:gd name="T46" fmla="*/ 0 w 6517"/>
                    <a:gd name="T47" fmla="*/ 0 h 1808"/>
                    <a:gd name="T48" fmla="*/ 0 w 6517"/>
                    <a:gd name="T49" fmla="*/ 0 h 1808"/>
                    <a:gd name="T50" fmla="*/ 0 w 6517"/>
                    <a:gd name="T51" fmla="*/ 0 h 1808"/>
                    <a:gd name="T52" fmla="*/ 0 w 6517"/>
                    <a:gd name="T53" fmla="*/ 0 h 1808"/>
                    <a:gd name="T54" fmla="*/ 0 w 6517"/>
                    <a:gd name="T55" fmla="*/ 0 h 1808"/>
                    <a:gd name="T56" fmla="*/ 0 w 6517"/>
                    <a:gd name="T57" fmla="*/ 0 h 1808"/>
                    <a:gd name="T58" fmla="*/ 0 w 6517"/>
                    <a:gd name="T59" fmla="*/ 0 h 1808"/>
                    <a:gd name="T60" fmla="*/ 0 w 6517"/>
                    <a:gd name="T61" fmla="*/ 0 h 1808"/>
                    <a:gd name="T62" fmla="*/ 0 w 6517"/>
                    <a:gd name="T63" fmla="*/ 0 h 1808"/>
                    <a:gd name="T64" fmla="*/ 0 w 6517"/>
                    <a:gd name="T65" fmla="*/ 0 h 1808"/>
                    <a:gd name="T66" fmla="*/ 0 w 6517"/>
                    <a:gd name="T67" fmla="*/ 0 h 1808"/>
                    <a:gd name="T68" fmla="*/ 0 w 6517"/>
                    <a:gd name="T69" fmla="*/ 0 h 1808"/>
                    <a:gd name="T70" fmla="*/ 0 w 6517"/>
                    <a:gd name="T71" fmla="*/ 0 h 1808"/>
                    <a:gd name="T72" fmla="*/ 0 w 6517"/>
                    <a:gd name="T73" fmla="*/ 0 h 1808"/>
                    <a:gd name="T74" fmla="*/ 0 w 6517"/>
                    <a:gd name="T75" fmla="*/ 0 h 1808"/>
                    <a:gd name="T76" fmla="*/ 0 w 6517"/>
                    <a:gd name="T77" fmla="*/ 0 h 1808"/>
                    <a:gd name="T78" fmla="*/ 0 w 6517"/>
                    <a:gd name="T79" fmla="*/ 0 h 1808"/>
                    <a:gd name="T80" fmla="*/ 0 w 6517"/>
                    <a:gd name="T81" fmla="*/ 0 h 1808"/>
                    <a:gd name="T82" fmla="*/ 0 w 6517"/>
                    <a:gd name="T83" fmla="*/ 0 h 1808"/>
                    <a:gd name="T84" fmla="*/ 0 w 6517"/>
                    <a:gd name="T85" fmla="*/ 0 h 1808"/>
                    <a:gd name="T86" fmla="*/ 0 w 6517"/>
                    <a:gd name="T87" fmla="*/ 0 h 1808"/>
                    <a:gd name="T88" fmla="*/ 0 w 6517"/>
                    <a:gd name="T89" fmla="*/ 0 h 1808"/>
                    <a:gd name="T90" fmla="*/ 0 w 6517"/>
                    <a:gd name="T91" fmla="*/ 0 h 1808"/>
                    <a:gd name="T92" fmla="*/ 0 w 6517"/>
                    <a:gd name="T93" fmla="*/ 0 h 1808"/>
                    <a:gd name="T94" fmla="*/ 0 w 6517"/>
                    <a:gd name="T95" fmla="*/ 0 h 1808"/>
                    <a:gd name="T96" fmla="*/ 0 w 6517"/>
                    <a:gd name="T97" fmla="*/ 0 h 1808"/>
                    <a:gd name="T98" fmla="*/ 0 w 6517"/>
                    <a:gd name="T99" fmla="*/ 0 h 1808"/>
                    <a:gd name="T100" fmla="*/ 0 w 6517"/>
                    <a:gd name="T101" fmla="*/ 0 h 1808"/>
                    <a:gd name="T102" fmla="*/ 0 w 6517"/>
                    <a:gd name="T103" fmla="*/ 0 h 1808"/>
                    <a:gd name="T104" fmla="*/ 0 w 6517"/>
                    <a:gd name="T105" fmla="*/ 0 h 1808"/>
                    <a:gd name="T106" fmla="*/ 0 w 6517"/>
                    <a:gd name="T107" fmla="*/ 0 h 1808"/>
                    <a:gd name="T108" fmla="*/ 0 w 6517"/>
                    <a:gd name="T109" fmla="*/ 0 h 1808"/>
                    <a:gd name="T110" fmla="*/ 0 w 6517"/>
                    <a:gd name="T111" fmla="*/ 0 h 1808"/>
                    <a:gd name="T112" fmla="*/ 0 w 6517"/>
                    <a:gd name="T113" fmla="*/ 0 h 1808"/>
                    <a:gd name="T114" fmla="*/ 0 w 6517"/>
                    <a:gd name="T115" fmla="*/ 0 h 1808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6517"/>
                    <a:gd name="T175" fmla="*/ 0 h 1808"/>
                    <a:gd name="T176" fmla="*/ 6517 w 6517"/>
                    <a:gd name="T177" fmla="*/ 1808 h 1808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6517" h="1808">
                      <a:moveTo>
                        <a:pt x="6517" y="1558"/>
                      </a:moveTo>
                      <a:lnTo>
                        <a:pt x="6490" y="1575"/>
                      </a:lnTo>
                      <a:lnTo>
                        <a:pt x="6484" y="1625"/>
                      </a:lnTo>
                      <a:lnTo>
                        <a:pt x="6466" y="1640"/>
                      </a:lnTo>
                      <a:lnTo>
                        <a:pt x="6453" y="1663"/>
                      </a:lnTo>
                      <a:lnTo>
                        <a:pt x="6430" y="1669"/>
                      </a:lnTo>
                      <a:lnTo>
                        <a:pt x="6410" y="1669"/>
                      </a:lnTo>
                      <a:lnTo>
                        <a:pt x="6392" y="1649"/>
                      </a:lnTo>
                      <a:lnTo>
                        <a:pt x="6372" y="1633"/>
                      </a:lnTo>
                      <a:lnTo>
                        <a:pt x="6356" y="1633"/>
                      </a:lnTo>
                      <a:lnTo>
                        <a:pt x="6329" y="1640"/>
                      </a:lnTo>
                      <a:lnTo>
                        <a:pt x="6312" y="1653"/>
                      </a:lnTo>
                      <a:lnTo>
                        <a:pt x="6298" y="1680"/>
                      </a:lnTo>
                      <a:lnTo>
                        <a:pt x="6275" y="1683"/>
                      </a:lnTo>
                      <a:lnTo>
                        <a:pt x="6248" y="1680"/>
                      </a:lnTo>
                      <a:lnTo>
                        <a:pt x="6235" y="1663"/>
                      </a:lnTo>
                      <a:lnTo>
                        <a:pt x="6217" y="1649"/>
                      </a:lnTo>
                      <a:lnTo>
                        <a:pt x="6191" y="1640"/>
                      </a:lnTo>
                      <a:lnTo>
                        <a:pt x="6170" y="1649"/>
                      </a:lnTo>
                      <a:lnTo>
                        <a:pt x="6154" y="1669"/>
                      </a:lnTo>
                      <a:lnTo>
                        <a:pt x="6143" y="1683"/>
                      </a:lnTo>
                      <a:lnTo>
                        <a:pt x="6117" y="1690"/>
                      </a:lnTo>
                      <a:lnTo>
                        <a:pt x="6100" y="1683"/>
                      </a:lnTo>
                      <a:lnTo>
                        <a:pt x="6080" y="1669"/>
                      </a:lnTo>
                      <a:lnTo>
                        <a:pt x="6063" y="1653"/>
                      </a:lnTo>
                      <a:lnTo>
                        <a:pt x="6043" y="1649"/>
                      </a:lnTo>
                      <a:lnTo>
                        <a:pt x="6020" y="1653"/>
                      </a:lnTo>
                      <a:lnTo>
                        <a:pt x="5999" y="1680"/>
                      </a:lnTo>
                      <a:lnTo>
                        <a:pt x="5986" y="1690"/>
                      </a:lnTo>
                      <a:lnTo>
                        <a:pt x="5966" y="1700"/>
                      </a:lnTo>
                      <a:lnTo>
                        <a:pt x="5942" y="1700"/>
                      </a:lnTo>
                      <a:lnTo>
                        <a:pt x="5921" y="1683"/>
                      </a:lnTo>
                      <a:lnTo>
                        <a:pt x="5905" y="1669"/>
                      </a:lnTo>
                      <a:lnTo>
                        <a:pt x="5885" y="1669"/>
                      </a:lnTo>
                      <a:lnTo>
                        <a:pt x="5861" y="1680"/>
                      </a:lnTo>
                      <a:lnTo>
                        <a:pt x="5851" y="1700"/>
                      </a:lnTo>
                      <a:lnTo>
                        <a:pt x="5831" y="1714"/>
                      </a:lnTo>
                      <a:lnTo>
                        <a:pt x="5814" y="1720"/>
                      </a:lnTo>
                      <a:lnTo>
                        <a:pt x="5787" y="1720"/>
                      </a:lnTo>
                      <a:lnTo>
                        <a:pt x="5771" y="1703"/>
                      </a:lnTo>
                      <a:lnTo>
                        <a:pt x="5747" y="1700"/>
                      </a:lnTo>
                      <a:lnTo>
                        <a:pt x="5730" y="1690"/>
                      </a:lnTo>
                      <a:lnTo>
                        <a:pt x="5706" y="1700"/>
                      </a:lnTo>
                      <a:lnTo>
                        <a:pt x="5693" y="1720"/>
                      </a:lnTo>
                      <a:lnTo>
                        <a:pt x="5673" y="1734"/>
                      </a:lnTo>
                      <a:lnTo>
                        <a:pt x="5649" y="1743"/>
                      </a:lnTo>
                      <a:lnTo>
                        <a:pt x="5629" y="1734"/>
                      </a:lnTo>
                      <a:lnTo>
                        <a:pt x="5612" y="1720"/>
                      </a:lnTo>
                      <a:lnTo>
                        <a:pt x="5592" y="1700"/>
                      </a:lnTo>
                      <a:lnTo>
                        <a:pt x="5575" y="1700"/>
                      </a:lnTo>
                      <a:lnTo>
                        <a:pt x="5549" y="1700"/>
                      </a:lnTo>
                      <a:lnTo>
                        <a:pt x="5531" y="1720"/>
                      </a:lnTo>
                      <a:lnTo>
                        <a:pt x="5515" y="1734"/>
                      </a:lnTo>
                      <a:lnTo>
                        <a:pt x="5498" y="1743"/>
                      </a:lnTo>
                      <a:lnTo>
                        <a:pt x="5475" y="1734"/>
                      </a:lnTo>
                      <a:lnTo>
                        <a:pt x="5461" y="1720"/>
                      </a:lnTo>
                      <a:lnTo>
                        <a:pt x="5441" y="1700"/>
                      </a:lnTo>
                      <a:lnTo>
                        <a:pt x="5417" y="1700"/>
                      </a:lnTo>
                      <a:lnTo>
                        <a:pt x="5397" y="1700"/>
                      </a:lnTo>
                      <a:lnTo>
                        <a:pt x="5380" y="1720"/>
                      </a:lnTo>
                      <a:lnTo>
                        <a:pt x="5360" y="1734"/>
                      </a:lnTo>
                      <a:lnTo>
                        <a:pt x="5343" y="1743"/>
                      </a:lnTo>
                      <a:lnTo>
                        <a:pt x="5316" y="1734"/>
                      </a:lnTo>
                      <a:lnTo>
                        <a:pt x="5300" y="1720"/>
                      </a:lnTo>
                      <a:lnTo>
                        <a:pt x="5278" y="1700"/>
                      </a:lnTo>
                      <a:lnTo>
                        <a:pt x="5262" y="1700"/>
                      </a:lnTo>
                      <a:lnTo>
                        <a:pt x="5235" y="1700"/>
                      </a:lnTo>
                      <a:lnTo>
                        <a:pt x="5222" y="1720"/>
                      </a:lnTo>
                      <a:lnTo>
                        <a:pt x="5212" y="1734"/>
                      </a:lnTo>
                      <a:lnTo>
                        <a:pt x="5185" y="1743"/>
                      </a:lnTo>
                      <a:lnTo>
                        <a:pt x="5168" y="1734"/>
                      </a:lnTo>
                      <a:lnTo>
                        <a:pt x="5148" y="1720"/>
                      </a:lnTo>
                      <a:lnTo>
                        <a:pt x="5130" y="1700"/>
                      </a:lnTo>
                      <a:lnTo>
                        <a:pt x="5103" y="1700"/>
                      </a:lnTo>
                      <a:lnTo>
                        <a:pt x="5087" y="1700"/>
                      </a:lnTo>
                      <a:lnTo>
                        <a:pt x="5067" y="1720"/>
                      </a:lnTo>
                      <a:lnTo>
                        <a:pt x="5051" y="1734"/>
                      </a:lnTo>
                      <a:lnTo>
                        <a:pt x="5029" y="1743"/>
                      </a:lnTo>
                      <a:lnTo>
                        <a:pt x="5006" y="1734"/>
                      </a:lnTo>
                      <a:lnTo>
                        <a:pt x="4986" y="1720"/>
                      </a:lnTo>
                      <a:lnTo>
                        <a:pt x="4973" y="1700"/>
                      </a:lnTo>
                      <a:lnTo>
                        <a:pt x="4946" y="1700"/>
                      </a:lnTo>
                      <a:lnTo>
                        <a:pt x="4930" y="1700"/>
                      </a:lnTo>
                      <a:lnTo>
                        <a:pt x="4908" y="1720"/>
                      </a:lnTo>
                      <a:lnTo>
                        <a:pt x="4899" y="1734"/>
                      </a:lnTo>
                      <a:lnTo>
                        <a:pt x="4872" y="1743"/>
                      </a:lnTo>
                      <a:lnTo>
                        <a:pt x="4856" y="1734"/>
                      </a:lnTo>
                      <a:lnTo>
                        <a:pt x="4834" y="1720"/>
                      </a:lnTo>
                      <a:lnTo>
                        <a:pt x="4818" y="1700"/>
                      </a:lnTo>
                      <a:lnTo>
                        <a:pt x="4801" y="1700"/>
                      </a:lnTo>
                      <a:lnTo>
                        <a:pt x="4774" y="1703"/>
                      </a:lnTo>
                      <a:lnTo>
                        <a:pt x="4755" y="1720"/>
                      </a:lnTo>
                      <a:lnTo>
                        <a:pt x="4737" y="1734"/>
                      </a:lnTo>
                      <a:lnTo>
                        <a:pt x="4713" y="1743"/>
                      </a:lnTo>
                      <a:lnTo>
                        <a:pt x="4693" y="1734"/>
                      </a:lnTo>
                      <a:lnTo>
                        <a:pt x="4680" y="1720"/>
                      </a:lnTo>
                      <a:lnTo>
                        <a:pt x="4659" y="1703"/>
                      </a:lnTo>
                      <a:lnTo>
                        <a:pt x="4633" y="1700"/>
                      </a:lnTo>
                      <a:lnTo>
                        <a:pt x="4616" y="1703"/>
                      </a:lnTo>
                      <a:lnTo>
                        <a:pt x="4599" y="1720"/>
                      </a:lnTo>
                      <a:lnTo>
                        <a:pt x="4585" y="1743"/>
                      </a:lnTo>
                      <a:lnTo>
                        <a:pt x="4562" y="1743"/>
                      </a:lnTo>
                      <a:lnTo>
                        <a:pt x="4542" y="1734"/>
                      </a:lnTo>
                      <a:lnTo>
                        <a:pt x="4525" y="1720"/>
                      </a:lnTo>
                      <a:lnTo>
                        <a:pt x="4505" y="1703"/>
                      </a:lnTo>
                      <a:lnTo>
                        <a:pt x="4484" y="1700"/>
                      </a:lnTo>
                      <a:lnTo>
                        <a:pt x="4461" y="1703"/>
                      </a:lnTo>
                      <a:lnTo>
                        <a:pt x="4444" y="1720"/>
                      </a:lnTo>
                      <a:lnTo>
                        <a:pt x="4428" y="1743"/>
                      </a:lnTo>
                      <a:lnTo>
                        <a:pt x="4404" y="1743"/>
                      </a:lnTo>
                      <a:lnTo>
                        <a:pt x="4384" y="1743"/>
                      </a:lnTo>
                      <a:lnTo>
                        <a:pt x="4367" y="1720"/>
                      </a:lnTo>
                      <a:lnTo>
                        <a:pt x="4347" y="1703"/>
                      </a:lnTo>
                      <a:lnTo>
                        <a:pt x="4330" y="1700"/>
                      </a:lnTo>
                      <a:lnTo>
                        <a:pt x="4303" y="1703"/>
                      </a:lnTo>
                      <a:lnTo>
                        <a:pt x="4287" y="1720"/>
                      </a:lnTo>
                      <a:lnTo>
                        <a:pt x="4276" y="1743"/>
                      </a:lnTo>
                      <a:lnTo>
                        <a:pt x="4253" y="1743"/>
                      </a:lnTo>
                      <a:lnTo>
                        <a:pt x="4233" y="1743"/>
                      </a:lnTo>
                      <a:lnTo>
                        <a:pt x="4209" y="1720"/>
                      </a:lnTo>
                      <a:lnTo>
                        <a:pt x="4192" y="1703"/>
                      </a:lnTo>
                      <a:lnTo>
                        <a:pt x="4172" y="1700"/>
                      </a:lnTo>
                      <a:lnTo>
                        <a:pt x="4145" y="1703"/>
                      </a:lnTo>
                      <a:lnTo>
                        <a:pt x="4135" y="1720"/>
                      </a:lnTo>
                      <a:lnTo>
                        <a:pt x="4118" y="1743"/>
                      </a:lnTo>
                      <a:lnTo>
                        <a:pt x="4091" y="1743"/>
                      </a:lnTo>
                      <a:lnTo>
                        <a:pt x="4074" y="1743"/>
                      </a:lnTo>
                      <a:lnTo>
                        <a:pt x="4054" y="1720"/>
                      </a:lnTo>
                      <a:lnTo>
                        <a:pt x="4038" y="1703"/>
                      </a:lnTo>
                      <a:lnTo>
                        <a:pt x="4017" y="1700"/>
                      </a:lnTo>
                      <a:lnTo>
                        <a:pt x="3993" y="1703"/>
                      </a:lnTo>
                      <a:lnTo>
                        <a:pt x="3973" y="1720"/>
                      </a:lnTo>
                      <a:lnTo>
                        <a:pt x="3960" y="1743"/>
                      </a:lnTo>
                      <a:lnTo>
                        <a:pt x="3940" y="1750"/>
                      </a:lnTo>
                      <a:lnTo>
                        <a:pt x="3916" y="1743"/>
                      </a:lnTo>
                      <a:lnTo>
                        <a:pt x="3896" y="1730"/>
                      </a:lnTo>
                      <a:lnTo>
                        <a:pt x="3886" y="1720"/>
                      </a:lnTo>
                      <a:lnTo>
                        <a:pt x="3859" y="1714"/>
                      </a:lnTo>
                      <a:lnTo>
                        <a:pt x="3842" y="1720"/>
                      </a:lnTo>
                      <a:lnTo>
                        <a:pt x="3822" y="1743"/>
                      </a:lnTo>
                      <a:lnTo>
                        <a:pt x="3809" y="1757"/>
                      </a:lnTo>
                      <a:lnTo>
                        <a:pt x="3789" y="1764"/>
                      </a:lnTo>
                      <a:lnTo>
                        <a:pt x="3768" y="1764"/>
                      </a:lnTo>
                      <a:lnTo>
                        <a:pt x="3742" y="1743"/>
                      </a:lnTo>
                      <a:lnTo>
                        <a:pt x="3724" y="1734"/>
                      </a:lnTo>
                      <a:lnTo>
                        <a:pt x="3708" y="1730"/>
                      </a:lnTo>
                      <a:lnTo>
                        <a:pt x="3681" y="1734"/>
                      </a:lnTo>
                      <a:lnTo>
                        <a:pt x="3668" y="1750"/>
                      </a:lnTo>
                      <a:lnTo>
                        <a:pt x="3647" y="1764"/>
                      </a:lnTo>
                      <a:lnTo>
                        <a:pt x="3620" y="1774"/>
                      </a:lnTo>
                      <a:lnTo>
                        <a:pt x="3603" y="1764"/>
                      </a:lnTo>
                      <a:lnTo>
                        <a:pt x="3587" y="1750"/>
                      </a:lnTo>
                      <a:lnTo>
                        <a:pt x="3567" y="1734"/>
                      </a:lnTo>
                      <a:lnTo>
                        <a:pt x="3549" y="1730"/>
                      </a:lnTo>
                      <a:lnTo>
                        <a:pt x="3522" y="1734"/>
                      </a:lnTo>
                      <a:lnTo>
                        <a:pt x="3506" y="1750"/>
                      </a:lnTo>
                      <a:lnTo>
                        <a:pt x="3493" y="1764"/>
                      </a:lnTo>
                      <a:lnTo>
                        <a:pt x="3475" y="1774"/>
                      </a:lnTo>
                      <a:lnTo>
                        <a:pt x="3448" y="1764"/>
                      </a:lnTo>
                      <a:lnTo>
                        <a:pt x="3432" y="1750"/>
                      </a:lnTo>
                      <a:lnTo>
                        <a:pt x="3415" y="1734"/>
                      </a:lnTo>
                      <a:lnTo>
                        <a:pt x="3392" y="1730"/>
                      </a:lnTo>
                      <a:lnTo>
                        <a:pt x="3372" y="1734"/>
                      </a:lnTo>
                      <a:lnTo>
                        <a:pt x="3354" y="1750"/>
                      </a:lnTo>
                      <a:lnTo>
                        <a:pt x="3334" y="1764"/>
                      </a:lnTo>
                      <a:lnTo>
                        <a:pt x="3311" y="1774"/>
                      </a:lnTo>
                      <a:lnTo>
                        <a:pt x="3291" y="1764"/>
                      </a:lnTo>
                      <a:lnTo>
                        <a:pt x="3273" y="1750"/>
                      </a:lnTo>
                      <a:lnTo>
                        <a:pt x="3253" y="1734"/>
                      </a:lnTo>
                      <a:lnTo>
                        <a:pt x="3237" y="1730"/>
                      </a:lnTo>
                      <a:lnTo>
                        <a:pt x="3210" y="1734"/>
                      </a:lnTo>
                      <a:lnTo>
                        <a:pt x="3199" y="1750"/>
                      </a:lnTo>
                      <a:lnTo>
                        <a:pt x="3179" y="1764"/>
                      </a:lnTo>
                      <a:lnTo>
                        <a:pt x="3159" y="1774"/>
                      </a:lnTo>
                      <a:lnTo>
                        <a:pt x="3139" y="1764"/>
                      </a:lnTo>
                      <a:lnTo>
                        <a:pt x="3123" y="1750"/>
                      </a:lnTo>
                      <a:lnTo>
                        <a:pt x="3105" y="1734"/>
                      </a:lnTo>
                      <a:lnTo>
                        <a:pt x="3078" y="1730"/>
                      </a:lnTo>
                      <a:lnTo>
                        <a:pt x="3062" y="1734"/>
                      </a:lnTo>
                      <a:lnTo>
                        <a:pt x="3042" y="1750"/>
                      </a:lnTo>
                      <a:lnTo>
                        <a:pt x="3025" y="1764"/>
                      </a:lnTo>
                      <a:lnTo>
                        <a:pt x="3004" y="1774"/>
                      </a:lnTo>
                      <a:lnTo>
                        <a:pt x="2980" y="1764"/>
                      </a:lnTo>
                      <a:lnTo>
                        <a:pt x="2960" y="1750"/>
                      </a:lnTo>
                      <a:lnTo>
                        <a:pt x="2948" y="1734"/>
                      </a:lnTo>
                      <a:lnTo>
                        <a:pt x="2924" y="1730"/>
                      </a:lnTo>
                      <a:lnTo>
                        <a:pt x="2906" y="1734"/>
                      </a:lnTo>
                      <a:lnTo>
                        <a:pt x="2883" y="1750"/>
                      </a:lnTo>
                      <a:lnTo>
                        <a:pt x="2874" y="1764"/>
                      </a:lnTo>
                      <a:lnTo>
                        <a:pt x="2847" y="1774"/>
                      </a:lnTo>
                      <a:lnTo>
                        <a:pt x="2829" y="1764"/>
                      </a:lnTo>
                      <a:lnTo>
                        <a:pt x="2809" y="1750"/>
                      </a:lnTo>
                      <a:lnTo>
                        <a:pt x="2792" y="1734"/>
                      </a:lnTo>
                      <a:lnTo>
                        <a:pt x="2776" y="1730"/>
                      </a:lnTo>
                      <a:lnTo>
                        <a:pt x="2749" y="1734"/>
                      </a:lnTo>
                      <a:lnTo>
                        <a:pt x="2728" y="1750"/>
                      </a:lnTo>
                      <a:lnTo>
                        <a:pt x="2711" y="1764"/>
                      </a:lnTo>
                      <a:lnTo>
                        <a:pt x="2695" y="1774"/>
                      </a:lnTo>
                      <a:lnTo>
                        <a:pt x="2668" y="1764"/>
                      </a:lnTo>
                      <a:lnTo>
                        <a:pt x="2654" y="1750"/>
                      </a:lnTo>
                      <a:lnTo>
                        <a:pt x="2634" y="1734"/>
                      </a:lnTo>
                      <a:lnTo>
                        <a:pt x="2607" y="1730"/>
                      </a:lnTo>
                      <a:lnTo>
                        <a:pt x="2590" y="1734"/>
                      </a:lnTo>
                      <a:lnTo>
                        <a:pt x="2574" y="1750"/>
                      </a:lnTo>
                      <a:lnTo>
                        <a:pt x="2560" y="1764"/>
                      </a:lnTo>
                      <a:lnTo>
                        <a:pt x="2536" y="1774"/>
                      </a:lnTo>
                      <a:lnTo>
                        <a:pt x="2516" y="1764"/>
                      </a:lnTo>
                      <a:lnTo>
                        <a:pt x="2500" y="1750"/>
                      </a:lnTo>
                      <a:lnTo>
                        <a:pt x="2480" y="1734"/>
                      </a:lnTo>
                      <a:lnTo>
                        <a:pt x="2462" y="1730"/>
                      </a:lnTo>
                      <a:lnTo>
                        <a:pt x="2435" y="1734"/>
                      </a:lnTo>
                      <a:lnTo>
                        <a:pt x="2419" y="1750"/>
                      </a:lnTo>
                      <a:lnTo>
                        <a:pt x="2402" y="1764"/>
                      </a:lnTo>
                      <a:lnTo>
                        <a:pt x="2379" y="1774"/>
                      </a:lnTo>
                      <a:lnTo>
                        <a:pt x="2358" y="1764"/>
                      </a:lnTo>
                      <a:lnTo>
                        <a:pt x="2341" y="1750"/>
                      </a:lnTo>
                      <a:lnTo>
                        <a:pt x="2321" y="1734"/>
                      </a:lnTo>
                      <a:lnTo>
                        <a:pt x="2298" y="1730"/>
                      </a:lnTo>
                      <a:lnTo>
                        <a:pt x="2278" y="1734"/>
                      </a:lnTo>
                      <a:lnTo>
                        <a:pt x="2260" y="1750"/>
                      </a:lnTo>
                      <a:lnTo>
                        <a:pt x="2251" y="1764"/>
                      </a:lnTo>
                      <a:lnTo>
                        <a:pt x="2231" y="1774"/>
                      </a:lnTo>
                      <a:lnTo>
                        <a:pt x="2204" y="1764"/>
                      </a:lnTo>
                      <a:lnTo>
                        <a:pt x="2186" y="1750"/>
                      </a:lnTo>
                      <a:lnTo>
                        <a:pt x="2170" y="1734"/>
                      </a:lnTo>
                      <a:lnTo>
                        <a:pt x="2146" y="1730"/>
                      </a:lnTo>
                      <a:lnTo>
                        <a:pt x="2123" y="1734"/>
                      </a:lnTo>
                      <a:lnTo>
                        <a:pt x="2109" y="1750"/>
                      </a:lnTo>
                      <a:lnTo>
                        <a:pt x="2092" y="1764"/>
                      </a:lnTo>
                      <a:lnTo>
                        <a:pt x="2065" y="1774"/>
                      </a:lnTo>
                      <a:lnTo>
                        <a:pt x="2049" y="1764"/>
                      </a:lnTo>
                      <a:lnTo>
                        <a:pt x="2029" y="1750"/>
                      </a:lnTo>
                      <a:lnTo>
                        <a:pt x="2011" y="1734"/>
                      </a:lnTo>
                      <a:lnTo>
                        <a:pt x="1991" y="1730"/>
                      </a:lnTo>
                      <a:lnTo>
                        <a:pt x="1968" y="1734"/>
                      </a:lnTo>
                      <a:lnTo>
                        <a:pt x="1948" y="1750"/>
                      </a:lnTo>
                      <a:lnTo>
                        <a:pt x="1937" y="1774"/>
                      </a:lnTo>
                      <a:lnTo>
                        <a:pt x="1914" y="1777"/>
                      </a:lnTo>
                      <a:lnTo>
                        <a:pt x="1894" y="1777"/>
                      </a:lnTo>
                      <a:lnTo>
                        <a:pt x="1870" y="1764"/>
                      </a:lnTo>
                      <a:lnTo>
                        <a:pt x="1861" y="1743"/>
                      </a:lnTo>
                      <a:lnTo>
                        <a:pt x="1834" y="1743"/>
                      </a:lnTo>
                      <a:lnTo>
                        <a:pt x="1816" y="1750"/>
                      </a:lnTo>
                      <a:lnTo>
                        <a:pt x="1796" y="1774"/>
                      </a:lnTo>
                      <a:lnTo>
                        <a:pt x="1787" y="1788"/>
                      </a:lnTo>
                      <a:lnTo>
                        <a:pt x="1762" y="1794"/>
                      </a:lnTo>
                      <a:lnTo>
                        <a:pt x="1742" y="1794"/>
                      </a:lnTo>
                      <a:lnTo>
                        <a:pt x="1715" y="1777"/>
                      </a:lnTo>
                      <a:lnTo>
                        <a:pt x="1699" y="1764"/>
                      </a:lnTo>
                      <a:lnTo>
                        <a:pt x="1682" y="1764"/>
                      </a:lnTo>
                      <a:lnTo>
                        <a:pt x="1655" y="1764"/>
                      </a:lnTo>
                      <a:lnTo>
                        <a:pt x="1641" y="1788"/>
                      </a:lnTo>
                      <a:lnTo>
                        <a:pt x="1621" y="1808"/>
                      </a:lnTo>
                      <a:lnTo>
                        <a:pt x="1605" y="1808"/>
                      </a:lnTo>
                      <a:lnTo>
                        <a:pt x="1578" y="1808"/>
                      </a:lnTo>
                      <a:lnTo>
                        <a:pt x="1567" y="1788"/>
                      </a:lnTo>
                      <a:lnTo>
                        <a:pt x="1547" y="1774"/>
                      </a:lnTo>
                      <a:lnTo>
                        <a:pt x="1524" y="1764"/>
                      </a:lnTo>
                      <a:lnTo>
                        <a:pt x="1504" y="1774"/>
                      </a:lnTo>
                      <a:lnTo>
                        <a:pt x="1487" y="1788"/>
                      </a:lnTo>
                      <a:lnTo>
                        <a:pt x="1466" y="1808"/>
                      </a:lnTo>
                      <a:lnTo>
                        <a:pt x="1450" y="1808"/>
                      </a:lnTo>
                      <a:lnTo>
                        <a:pt x="1423" y="1808"/>
                      </a:lnTo>
                      <a:lnTo>
                        <a:pt x="1406" y="1788"/>
                      </a:lnTo>
                      <a:lnTo>
                        <a:pt x="1390" y="1774"/>
                      </a:lnTo>
                      <a:lnTo>
                        <a:pt x="1369" y="1764"/>
                      </a:lnTo>
                      <a:lnTo>
                        <a:pt x="1345" y="1774"/>
                      </a:lnTo>
                      <a:lnTo>
                        <a:pt x="1329" y="1788"/>
                      </a:lnTo>
                      <a:lnTo>
                        <a:pt x="1318" y="1808"/>
                      </a:lnTo>
                      <a:lnTo>
                        <a:pt x="1292" y="1808"/>
                      </a:lnTo>
                      <a:lnTo>
                        <a:pt x="1271" y="1808"/>
                      </a:lnTo>
                      <a:lnTo>
                        <a:pt x="1255" y="1788"/>
                      </a:lnTo>
                      <a:lnTo>
                        <a:pt x="1238" y="1774"/>
                      </a:lnTo>
                      <a:lnTo>
                        <a:pt x="1211" y="1764"/>
                      </a:lnTo>
                      <a:lnTo>
                        <a:pt x="1191" y="1774"/>
                      </a:lnTo>
                      <a:lnTo>
                        <a:pt x="1174" y="1788"/>
                      </a:lnTo>
                      <a:lnTo>
                        <a:pt x="1157" y="1808"/>
                      </a:lnTo>
                      <a:lnTo>
                        <a:pt x="1137" y="1808"/>
                      </a:lnTo>
                      <a:lnTo>
                        <a:pt x="1110" y="1808"/>
                      </a:lnTo>
                      <a:lnTo>
                        <a:pt x="1096" y="1788"/>
                      </a:lnTo>
                      <a:lnTo>
                        <a:pt x="1080" y="1774"/>
                      </a:lnTo>
                      <a:lnTo>
                        <a:pt x="1053" y="1764"/>
                      </a:lnTo>
                      <a:lnTo>
                        <a:pt x="1036" y="1774"/>
                      </a:lnTo>
                      <a:lnTo>
                        <a:pt x="1016" y="1788"/>
                      </a:lnTo>
                      <a:lnTo>
                        <a:pt x="1006" y="1808"/>
                      </a:lnTo>
                      <a:lnTo>
                        <a:pt x="978" y="1808"/>
                      </a:lnTo>
                      <a:lnTo>
                        <a:pt x="955" y="1808"/>
                      </a:lnTo>
                      <a:lnTo>
                        <a:pt x="942" y="1788"/>
                      </a:lnTo>
                      <a:lnTo>
                        <a:pt x="924" y="1774"/>
                      </a:lnTo>
                      <a:lnTo>
                        <a:pt x="901" y="1764"/>
                      </a:lnTo>
                      <a:lnTo>
                        <a:pt x="881" y="1774"/>
                      </a:lnTo>
                      <a:lnTo>
                        <a:pt x="861" y="1788"/>
                      </a:lnTo>
                      <a:lnTo>
                        <a:pt x="847" y="1808"/>
                      </a:lnTo>
                      <a:lnTo>
                        <a:pt x="821" y="1808"/>
                      </a:lnTo>
                      <a:lnTo>
                        <a:pt x="803" y="1808"/>
                      </a:lnTo>
                      <a:lnTo>
                        <a:pt x="783" y="1788"/>
                      </a:lnTo>
                      <a:lnTo>
                        <a:pt x="767" y="1774"/>
                      </a:lnTo>
                      <a:lnTo>
                        <a:pt x="740" y="1764"/>
                      </a:lnTo>
                      <a:lnTo>
                        <a:pt x="724" y="1774"/>
                      </a:lnTo>
                      <a:lnTo>
                        <a:pt x="702" y="1788"/>
                      </a:lnTo>
                      <a:lnTo>
                        <a:pt x="693" y="1808"/>
                      </a:lnTo>
                      <a:lnTo>
                        <a:pt x="673" y="1808"/>
                      </a:lnTo>
                      <a:lnTo>
                        <a:pt x="642" y="1808"/>
                      </a:lnTo>
                      <a:lnTo>
                        <a:pt x="632" y="1788"/>
                      </a:lnTo>
                      <a:lnTo>
                        <a:pt x="608" y="1774"/>
                      </a:lnTo>
                      <a:lnTo>
                        <a:pt x="592" y="1764"/>
                      </a:lnTo>
                      <a:lnTo>
                        <a:pt x="568" y="1774"/>
                      </a:lnTo>
                      <a:lnTo>
                        <a:pt x="554" y="1788"/>
                      </a:lnTo>
                      <a:lnTo>
                        <a:pt x="534" y="1808"/>
                      </a:lnTo>
                      <a:lnTo>
                        <a:pt x="511" y="1808"/>
                      </a:lnTo>
                      <a:lnTo>
                        <a:pt x="491" y="1808"/>
                      </a:lnTo>
                      <a:lnTo>
                        <a:pt x="474" y="1788"/>
                      </a:lnTo>
                      <a:lnTo>
                        <a:pt x="453" y="1774"/>
                      </a:lnTo>
                      <a:lnTo>
                        <a:pt x="437" y="1764"/>
                      </a:lnTo>
                      <a:lnTo>
                        <a:pt x="410" y="1774"/>
                      </a:lnTo>
                      <a:lnTo>
                        <a:pt x="393" y="1788"/>
                      </a:lnTo>
                      <a:lnTo>
                        <a:pt x="377" y="1808"/>
                      </a:lnTo>
                      <a:lnTo>
                        <a:pt x="359" y="1808"/>
                      </a:lnTo>
                      <a:lnTo>
                        <a:pt x="329" y="1808"/>
                      </a:lnTo>
                      <a:lnTo>
                        <a:pt x="316" y="1788"/>
                      </a:lnTo>
                      <a:lnTo>
                        <a:pt x="305" y="1774"/>
                      </a:lnTo>
                      <a:lnTo>
                        <a:pt x="278" y="1764"/>
                      </a:lnTo>
                      <a:lnTo>
                        <a:pt x="258" y="1774"/>
                      </a:lnTo>
                      <a:lnTo>
                        <a:pt x="242" y="1788"/>
                      </a:lnTo>
                      <a:lnTo>
                        <a:pt x="225" y="1808"/>
                      </a:lnTo>
                      <a:lnTo>
                        <a:pt x="198" y="1808"/>
                      </a:lnTo>
                      <a:lnTo>
                        <a:pt x="178" y="1808"/>
                      </a:lnTo>
                      <a:lnTo>
                        <a:pt x="161" y="1788"/>
                      </a:lnTo>
                      <a:lnTo>
                        <a:pt x="144" y="1774"/>
                      </a:lnTo>
                      <a:lnTo>
                        <a:pt x="124" y="1764"/>
                      </a:lnTo>
                      <a:lnTo>
                        <a:pt x="97" y="1774"/>
                      </a:lnTo>
                      <a:lnTo>
                        <a:pt x="83" y="1788"/>
                      </a:lnTo>
                      <a:lnTo>
                        <a:pt x="67" y="1808"/>
                      </a:lnTo>
                      <a:lnTo>
                        <a:pt x="47" y="1808"/>
                      </a:lnTo>
                      <a:lnTo>
                        <a:pt x="23" y="1808"/>
                      </a:lnTo>
                      <a:lnTo>
                        <a:pt x="0" y="1788"/>
                      </a:lnTo>
                      <a:lnTo>
                        <a:pt x="0" y="397"/>
                      </a:lnTo>
                      <a:lnTo>
                        <a:pt x="23" y="401"/>
                      </a:lnTo>
                      <a:lnTo>
                        <a:pt x="40" y="406"/>
                      </a:lnTo>
                      <a:lnTo>
                        <a:pt x="54" y="417"/>
                      </a:lnTo>
                      <a:lnTo>
                        <a:pt x="67" y="430"/>
                      </a:lnTo>
                      <a:lnTo>
                        <a:pt x="90" y="437"/>
                      </a:lnTo>
                      <a:lnTo>
                        <a:pt x="110" y="430"/>
                      </a:lnTo>
                      <a:lnTo>
                        <a:pt x="128" y="417"/>
                      </a:lnTo>
                      <a:lnTo>
                        <a:pt x="148" y="397"/>
                      </a:lnTo>
                      <a:lnTo>
                        <a:pt x="171" y="397"/>
                      </a:lnTo>
                      <a:lnTo>
                        <a:pt x="191" y="397"/>
                      </a:lnTo>
                      <a:lnTo>
                        <a:pt x="208" y="406"/>
                      </a:lnTo>
                      <a:lnTo>
                        <a:pt x="225" y="421"/>
                      </a:lnTo>
                      <a:lnTo>
                        <a:pt x="249" y="430"/>
                      </a:lnTo>
                      <a:lnTo>
                        <a:pt x="272" y="421"/>
                      </a:lnTo>
                      <a:lnTo>
                        <a:pt x="285" y="406"/>
                      </a:lnTo>
                      <a:lnTo>
                        <a:pt x="305" y="397"/>
                      </a:lnTo>
                      <a:lnTo>
                        <a:pt x="323" y="386"/>
                      </a:lnTo>
                      <a:lnTo>
                        <a:pt x="350" y="397"/>
                      </a:lnTo>
                      <a:lnTo>
                        <a:pt x="359" y="401"/>
                      </a:lnTo>
                      <a:lnTo>
                        <a:pt x="377" y="417"/>
                      </a:lnTo>
                      <a:lnTo>
                        <a:pt x="403" y="421"/>
                      </a:lnTo>
                      <a:lnTo>
                        <a:pt x="420" y="417"/>
                      </a:lnTo>
                      <a:lnTo>
                        <a:pt x="440" y="401"/>
                      </a:lnTo>
                      <a:lnTo>
                        <a:pt x="460" y="386"/>
                      </a:lnTo>
                      <a:lnTo>
                        <a:pt x="480" y="379"/>
                      </a:lnTo>
                      <a:lnTo>
                        <a:pt x="500" y="386"/>
                      </a:lnTo>
                      <a:lnTo>
                        <a:pt x="518" y="397"/>
                      </a:lnTo>
                      <a:lnTo>
                        <a:pt x="534" y="417"/>
                      </a:lnTo>
                      <a:lnTo>
                        <a:pt x="561" y="417"/>
                      </a:lnTo>
                      <a:lnTo>
                        <a:pt x="578" y="417"/>
                      </a:lnTo>
                      <a:lnTo>
                        <a:pt x="599" y="397"/>
                      </a:lnTo>
                      <a:lnTo>
                        <a:pt x="608" y="379"/>
                      </a:lnTo>
                      <a:lnTo>
                        <a:pt x="635" y="370"/>
                      </a:lnTo>
                      <a:lnTo>
                        <a:pt x="652" y="379"/>
                      </a:lnTo>
                      <a:lnTo>
                        <a:pt x="673" y="397"/>
                      </a:lnTo>
                      <a:lnTo>
                        <a:pt x="693" y="406"/>
                      </a:lnTo>
                      <a:lnTo>
                        <a:pt x="717" y="417"/>
                      </a:lnTo>
                      <a:lnTo>
                        <a:pt x="733" y="406"/>
                      </a:lnTo>
                      <a:lnTo>
                        <a:pt x="756" y="397"/>
                      </a:lnTo>
                      <a:lnTo>
                        <a:pt x="773" y="370"/>
                      </a:lnTo>
                      <a:lnTo>
                        <a:pt x="783" y="370"/>
                      </a:lnTo>
                      <a:lnTo>
                        <a:pt x="818" y="370"/>
                      </a:lnTo>
                      <a:lnTo>
                        <a:pt x="827" y="397"/>
                      </a:lnTo>
                      <a:lnTo>
                        <a:pt x="847" y="401"/>
                      </a:lnTo>
                      <a:lnTo>
                        <a:pt x="874" y="406"/>
                      </a:lnTo>
                      <a:lnTo>
                        <a:pt x="892" y="401"/>
                      </a:lnTo>
                      <a:lnTo>
                        <a:pt x="901" y="386"/>
                      </a:lnTo>
                      <a:lnTo>
                        <a:pt x="924" y="370"/>
                      </a:lnTo>
                      <a:lnTo>
                        <a:pt x="946" y="366"/>
                      </a:lnTo>
                      <a:lnTo>
                        <a:pt x="969" y="370"/>
                      </a:lnTo>
                      <a:lnTo>
                        <a:pt x="986" y="386"/>
                      </a:lnTo>
                      <a:lnTo>
                        <a:pt x="1006" y="397"/>
                      </a:lnTo>
                      <a:lnTo>
                        <a:pt x="1022" y="401"/>
                      </a:lnTo>
                      <a:lnTo>
                        <a:pt x="1049" y="397"/>
                      </a:lnTo>
                      <a:lnTo>
                        <a:pt x="1067" y="379"/>
                      </a:lnTo>
                      <a:lnTo>
                        <a:pt x="1080" y="366"/>
                      </a:lnTo>
                      <a:lnTo>
                        <a:pt x="1096" y="356"/>
                      </a:lnTo>
                      <a:lnTo>
                        <a:pt x="1123" y="366"/>
                      </a:lnTo>
                      <a:lnTo>
                        <a:pt x="1141" y="379"/>
                      </a:lnTo>
                      <a:lnTo>
                        <a:pt x="1157" y="397"/>
                      </a:lnTo>
                      <a:lnTo>
                        <a:pt x="1177" y="401"/>
                      </a:lnTo>
                      <a:lnTo>
                        <a:pt x="1201" y="397"/>
                      </a:lnTo>
                      <a:lnTo>
                        <a:pt x="1218" y="370"/>
                      </a:lnTo>
                      <a:lnTo>
                        <a:pt x="1238" y="356"/>
                      </a:lnTo>
                      <a:lnTo>
                        <a:pt x="1262" y="350"/>
                      </a:lnTo>
                      <a:lnTo>
                        <a:pt x="1282" y="356"/>
                      </a:lnTo>
                      <a:lnTo>
                        <a:pt x="1298" y="370"/>
                      </a:lnTo>
                      <a:lnTo>
                        <a:pt x="1318" y="397"/>
                      </a:lnTo>
                      <a:lnTo>
                        <a:pt x="1336" y="397"/>
                      </a:lnTo>
                      <a:lnTo>
                        <a:pt x="1363" y="386"/>
                      </a:lnTo>
                      <a:lnTo>
                        <a:pt x="1372" y="370"/>
                      </a:lnTo>
                      <a:lnTo>
                        <a:pt x="1390" y="350"/>
                      </a:lnTo>
                      <a:lnTo>
                        <a:pt x="1410" y="343"/>
                      </a:lnTo>
                      <a:lnTo>
                        <a:pt x="1433" y="343"/>
                      </a:lnTo>
                      <a:lnTo>
                        <a:pt x="1453" y="356"/>
                      </a:lnTo>
                      <a:lnTo>
                        <a:pt x="1470" y="370"/>
                      </a:lnTo>
                      <a:lnTo>
                        <a:pt x="1493" y="370"/>
                      </a:lnTo>
                      <a:lnTo>
                        <a:pt x="1514" y="366"/>
                      </a:lnTo>
                      <a:lnTo>
                        <a:pt x="1531" y="350"/>
                      </a:lnTo>
                      <a:lnTo>
                        <a:pt x="1547" y="326"/>
                      </a:lnTo>
                      <a:lnTo>
                        <a:pt x="1567" y="319"/>
                      </a:lnTo>
                      <a:lnTo>
                        <a:pt x="1591" y="319"/>
                      </a:lnTo>
                      <a:lnTo>
                        <a:pt x="1612" y="336"/>
                      </a:lnTo>
                      <a:lnTo>
                        <a:pt x="1621" y="350"/>
                      </a:lnTo>
                      <a:lnTo>
                        <a:pt x="1648" y="350"/>
                      </a:lnTo>
                      <a:lnTo>
                        <a:pt x="1665" y="343"/>
                      </a:lnTo>
                      <a:lnTo>
                        <a:pt x="1686" y="326"/>
                      </a:lnTo>
                      <a:lnTo>
                        <a:pt x="1699" y="305"/>
                      </a:lnTo>
                      <a:lnTo>
                        <a:pt x="1726" y="296"/>
                      </a:lnTo>
                      <a:lnTo>
                        <a:pt x="1742" y="305"/>
                      </a:lnTo>
                      <a:lnTo>
                        <a:pt x="1762" y="319"/>
                      </a:lnTo>
                      <a:lnTo>
                        <a:pt x="1780" y="336"/>
                      </a:lnTo>
                      <a:lnTo>
                        <a:pt x="1796" y="343"/>
                      </a:lnTo>
                      <a:lnTo>
                        <a:pt x="1823" y="336"/>
                      </a:lnTo>
                      <a:lnTo>
                        <a:pt x="1843" y="319"/>
                      </a:lnTo>
                      <a:lnTo>
                        <a:pt x="1861" y="305"/>
                      </a:lnTo>
                      <a:lnTo>
                        <a:pt x="1877" y="292"/>
                      </a:lnTo>
                      <a:lnTo>
                        <a:pt x="1904" y="296"/>
                      </a:lnTo>
                      <a:lnTo>
                        <a:pt x="1914" y="312"/>
                      </a:lnTo>
                      <a:lnTo>
                        <a:pt x="1937" y="326"/>
                      </a:lnTo>
                      <a:lnTo>
                        <a:pt x="1958" y="336"/>
                      </a:lnTo>
                      <a:lnTo>
                        <a:pt x="1978" y="326"/>
                      </a:lnTo>
                      <a:lnTo>
                        <a:pt x="1998" y="312"/>
                      </a:lnTo>
                      <a:lnTo>
                        <a:pt x="2011" y="296"/>
                      </a:lnTo>
                      <a:lnTo>
                        <a:pt x="2035" y="282"/>
                      </a:lnTo>
                      <a:lnTo>
                        <a:pt x="2056" y="292"/>
                      </a:lnTo>
                      <a:lnTo>
                        <a:pt x="2072" y="305"/>
                      </a:lnTo>
                      <a:lnTo>
                        <a:pt x="2092" y="326"/>
                      </a:lnTo>
                      <a:lnTo>
                        <a:pt x="2109" y="326"/>
                      </a:lnTo>
                      <a:lnTo>
                        <a:pt x="2136" y="326"/>
                      </a:lnTo>
                      <a:lnTo>
                        <a:pt x="2153" y="305"/>
                      </a:lnTo>
                      <a:lnTo>
                        <a:pt x="2170" y="282"/>
                      </a:lnTo>
                      <a:lnTo>
                        <a:pt x="2186" y="276"/>
                      </a:lnTo>
                      <a:lnTo>
                        <a:pt x="2210" y="282"/>
                      </a:lnTo>
                      <a:lnTo>
                        <a:pt x="2231" y="292"/>
                      </a:lnTo>
                      <a:lnTo>
                        <a:pt x="2251" y="305"/>
                      </a:lnTo>
                      <a:lnTo>
                        <a:pt x="2271" y="305"/>
                      </a:lnTo>
                      <a:lnTo>
                        <a:pt x="2294" y="296"/>
                      </a:lnTo>
                      <a:lnTo>
                        <a:pt x="2305" y="276"/>
                      </a:lnTo>
                      <a:lnTo>
                        <a:pt x="2314" y="262"/>
                      </a:lnTo>
                      <a:lnTo>
                        <a:pt x="2341" y="245"/>
                      </a:lnTo>
                      <a:lnTo>
                        <a:pt x="2358" y="245"/>
                      </a:lnTo>
                      <a:lnTo>
                        <a:pt x="2385" y="262"/>
                      </a:lnTo>
                      <a:lnTo>
                        <a:pt x="2402" y="276"/>
                      </a:lnTo>
                      <a:lnTo>
                        <a:pt x="2422" y="276"/>
                      </a:lnTo>
                      <a:lnTo>
                        <a:pt x="2446" y="262"/>
                      </a:lnTo>
                      <a:lnTo>
                        <a:pt x="2462" y="245"/>
                      </a:lnTo>
                      <a:lnTo>
                        <a:pt x="2473" y="222"/>
                      </a:lnTo>
                      <a:lnTo>
                        <a:pt x="2493" y="218"/>
                      </a:lnTo>
                      <a:lnTo>
                        <a:pt x="2516" y="218"/>
                      </a:lnTo>
                      <a:lnTo>
                        <a:pt x="2536" y="231"/>
                      </a:lnTo>
                      <a:lnTo>
                        <a:pt x="2554" y="245"/>
                      </a:lnTo>
                      <a:lnTo>
                        <a:pt x="2580" y="245"/>
                      </a:lnTo>
                      <a:lnTo>
                        <a:pt x="2597" y="231"/>
                      </a:lnTo>
                      <a:lnTo>
                        <a:pt x="2607" y="218"/>
                      </a:lnTo>
                      <a:lnTo>
                        <a:pt x="2624" y="198"/>
                      </a:lnTo>
                      <a:lnTo>
                        <a:pt x="2648" y="182"/>
                      </a:lnTo>
                      <a:lnTo>
                        <a:pt x="2668" y="188"/>
                      </a:lnTo>
                      <a:lnTo>
                        <a:pt x="2695" y="202"/>
                      </a:lnTo>
                      <a:lnTo>
                        <a:pt x="2711" y="211"/>
                      </a:lnTo>
                      <a:lnTo>
                        <a:pt x="2728" y="218"/>
                      </a:lnTo>
                      <a:lnTo>
                        <a:pt x="2755" y="202"/>
                      </a:lnTo>
                      <a:lnTo>
                        <a:pt x="2765" y="182"/>
                      </a:lnTo>
                      <a:lnTo>
                        <a:pt x="2778" y="168"/>
                      </a:lnTo>
                      <a:lnTo>
                        <a:pt x="2800" y="157"/>
                      </a:lnTo>
                      <a:lnTo>
                        <a:pt x="2823" y="157"/>
                      </a:lnTo>
                      <a:lnTo>
                        <a:pt x="2839" y="168"/>
                      </a:lnTo>
                      <a:lnTo>
                        <a:pt x="2863" y="182"/>
                      </a:lnTo>
                      <a:lnTo>
                        <a:pt x="2883" y="182"/>
                      </a:lnTo>
                      <a:lnTo>
                        <a:pt x="2906" y="171"/>
                      </a:lnTo>
                      <a:lnTo>
                        <a:pt x="2917" y="157"/>
                      </a:lnTo>
                      <a:lnTo>
                        <a:pt x="2926" y="137"/>
                      </a:lnTo>
                      <a:lnTo>
                        <a:pt x="2953" y="121"/>
                      </a:lnTo>
                      <a:lnTo>
                        <a:pt x="2971" y="121"/>
                      </a:lnTo>
                      <a:lnTo>
                        <a:pt x="2998" y="137"/>
                      </a:lnTo>
                      <a:lnTo>
                        <a:pt x="3018" y="151"/>
                      </a:lnTo>
                      <a:lnTo>
                        <a:pt x="3035" y="151"/>
                      </a:lnTo>
                      <a:lnTo>
                        <a:pt x="3062" y="137"/>
                      </a:lnTo>
                      <a:lnTo>
                        <a:pt x="3074" y="121"/>
                      </a:lnTo>
                      <a:lnTo>
                        <a:pt x="3085" y="97"/>
                      </a:lnTo>
                      <a:lnTo>
                        <a:pt x="3112" y="94"/>
                      </a:lnTo>
                      <a:lnTo>
                        <a:pt x="3128" y="94"/>
                      </a:lnTo>
                      <a:lnTo>
                        <a:pt x="3156" y="108"/>
                      </a:lnTo>
                      <a:lnTo>
                        <a:pt x="3166" y="117"/>
                      </a:lnTo>
                      <a:lnTo>
                        <a:pt x="3193" y="121"/>
                      </a:lnTo>
                      <a:lnTo>
                        <a:pt x="3210" y="117"/>
                      </a:lnTo>
                      <a:lnTo>
                        <a:pt x="3222" y="94"/>
                      </a:lnTo>
                      <a:lnTo>
                        <a:pt x="3240" y="74"/>
                      </a:lnTo>
                      <a:lnTo>
                        <a:pt x="3264" y="63"/>
                      </a:lnTo>
                      <a:lnTo>
                        <a:pt x="3284" y="63"/>
                      </a:lnTo>
                      <a:lnTo>
                        <a:pt x="3307" y="74"/>
                      </a:lnTo>
                      <a:lnTo>
                        <a:pt x="3324" y="94"/>
                      </a:lnTo>
                      <a:lnTo>
                        <a:pt x="3345" y="94"/>
                      </a:lnTo>
                      <a:lnTo>
                        <a:pt x="3368" y="77"/>
                      </a:lnTo>
                      <a:lnTo>
                        <a:pt x="3378" y="63"/>
                      </a:lnTo>
                      <a:lnTo>
                        <a:pt x="3392" y="43"/>
                      </a:lnTo>
                      <a:lnTo>
                        <a:pt x="3415" y="20"/>
                      </a:lnTo>
                      <a:lnTo>
                        <a:pt x="3448" y="13"/>
                      </a:lnTo>
                      <a:lnTo>
                        <a:pt x="3475" y="20"/>
                      </a:lnTo>
                      <a:lnTo>
                        <a:pt x="3493" y="27"/>
                      </a:lnTo>
                      <a:lnTo>
                        <a:pt x="3506" y="47"/>
                      </a:lnTo>
                      <a:lnTo>
                        <a:pt x="3529" y="47"/>
                      </a:lnTo>
                      <a:lnTo>
                        <a:pt x="3549" y="43"/>
                      </a:lnTo>
                      <a:lnTo>
                        <a:pt x="3567" y="27"/>
                      </a:lnTo>
                      <a:lnTo>
                        <a:pt x="3576" y="3"/>
                      </a:lnTo>
                      <a:lnTo>
                        <a:pt x="3603" y="0"/>
                      </a:lnTo>
                      <a:lnTo>
                        <a:pt x="3620" y="3"/>
                      </a:lnTo>
                      <a:lnTo>
                        <a:pt x="3643" y="13"/>
                      </a:lnTo>
                      <a:lnTo>
                        <a:pt x="3668" y="27"/>
                      </a:lnTo>
                      <a:lnTo>
                        <a:pt x="3684" y="33"/>
                      </a:lnTo>
                      <a:lnTo>
                        <a:pt x="3684" y="57"/>
                      </a:lnTo>
                      <a:lnTo>
                        <a:pt x="5511" y="480"/>
                      </a:lnTo>
                      <a:lnTo>
                        <a:pt x="6517" y="1558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9" name="Freeform 53"/>
                <p:cNvSpPr>
                  <a:spLocks/>
                </p:cNvSpPr>
                <p:nvPr/>
              </p:nvSpPr>
              <p:spPr bwMode="auto">
                <a:xfrm>
                  <a:off x="2571" y="562"/>
                  <a:ext cx="960" cy="388"/>
                </a:xfrm>
                <a:custGeom>
                  <a:avLst/>
                  <a:gdLst>
                    <a:gd name="T0" fmla="*/ 0 w 3840"/>
                    <a:gd name="T1" fmla="*/ 0 h 1441"/>
                    <a:gd name="T2" fmla="*/ 0 w 3840"/>
                    <a:gd name="T3" fmla="*/ 0 h 1441"/>
                    <a:gd name="T4" fmla="*/ 0 w 3840"/>
                    <a:gd name="T5" fmla="*/ 0 h 1441"/>
                    <a:gd name="T6" fmla="*/ 0 w 3840"/>
                    <a:gd name="T7" fmla="*/ 0 h 1441"/>
                    <a:gd name="T8" fmla="*/ 0 w 3840"/>
                    <a:gd name="T9" fmla="*/ 0 h 1441"/>
                    <a:gd name="T10" fmla="*/ 0 w 3840"/>
                    <a:gd name="T11" fmla="*/ 0 h 1441"/>
                    <a:gd name="T12" fmla="*/ 0 w 3840"/>
                    <a:gd name="T13" fmla="*/ 0 h 1441"/>
                    <a:gd name="T14" fmla="*/ 0 w 3840"/>
                    <a:gd name="T15" fmla="*/ 0 h 1441"/>
                    <a:gd name="T16" fmla="*/ 0 w 3840"/>
                    <a:gd name="T17" fmla="*/ 0 h 1441"/>
                    <a:gd name="T18" fmla="*/ 0 w 3840"/>
                    <a:gd name="T19" fmla="*/ 0 h 1441"/>
                    <a:gd name="T20" fmla="*/ 0 w 3840"/>
                    <a:gd name="T21" fmla="*/ 0 h 1441"/>
                    <a:gd name="T22" fmla="*/ 0 w 3840"/>
                    <a:gd name="T23" fmla="*/ 0 h 1441"/>
                    <a:gd name="T24" fmla="*/ 0 w 3840"/>
                    <a:gd name="T25" fmla="*/ 0 h 1441"/>
                    <a:gd name="T26" fmla="*/ 0 w 3840"/>
                    <a:gd name="T27" fmla="*/ 0 h 1441"/>
                    <a:gd name="T28" fmla="*/ 0 w 3840"/>
                    <a:gd name="T29" fmla="*/ 0 h 1441"/>
                    <a:gd name="T30" fmla="*/ 0 w 3840"/>
                    <a:gd name="T31" fmla="*/ 0 h 1441"/>
                    <a:gd name="T32" fmla="*/ 0 w 3840"/>
                    <a:gd name="T33" fmla="*/ 0 h 1441"/>
                    <a:gd name="T34" fmla="*/ 0 w 3840"/>
                    <a:gd name="T35" fmla="*/ 0 h 1441"/>
                    <a:gd name="T36" fmla="*/ 0 w 3840"/>
                    <a:gd name="T37" fmla="*/ 0 h 1441"/>
                    <a:gd name="T38" fmla="*/ 0 w 3840"/>
                    <a:gd name="T39" fmla="*/ 0 h 1441"/>
                    <a:gd name="T40" fmla="*/ 0 w 3840"/>
                    <a:gd name="T41" fmla="*/ 0 h 1441"/>
                    <a:gd name="T42" fmla="*/ 0 w 3840"/>
                    <a:gd name="T43" fmla="*/ 0 h 1441"/>
                    <a:gd name="T44" fmla="*/ 0 w 3840"/>
                    <a:gd name="T45" fmla="*/ 0 h 1441"/>
                    <a:gd name="T46" fmla="*/ 0 w 3840"/>
                    <a:gd name="T47" fmla="*/ 0 h 1441"/>
                    <a:gd name="T48" fmla="*/ 0 w 3840"/>
                    <a:gd name="T49" fmla="*/ 0 h 1441"/>
                    <a:gd name="T50" fmla="*/ 0 w 3840"/>
                    <a:gd name="T51" fmla="*/ 0 h 1441"/>
                    <a:gd name="T52" fmla="*/ 0 w 3840"/>
                    <a:gd name="T53" fmla="*/ 0 h 1441"/>
                    <a:gd name="T54" fmla="*/ 0 w 3840"/>
                    <a:gd name="T55" fmla="*/ 0 h 1441"/>
                    <a:gd name="T56" fmla="*/ 0 w 3840"/>
                    <a:gd name="T57" fmla="*/ 0 h 1441"/>
                    <a:gd name="T58" fmla="*/ 0 w 3840"/>
                    <a:gd name="T59" fmla="*/ 0 h 1441"/>
                    <a:gd name="T60" fmla="*/ 0 w 3840"/>
                    <a:gd name="T61" fmla="*/ 0 h 1441"/>
                    <a:gd name="T62" fmla="*/ 0 w 3840"/>
                    <a:gd name="T63" fmla="*/ 0 h 1441"/>
                    <a:gd name="T64" fmla="*/ 0 w 3840"/>
                    <a:gd name="T65" fmla="*/ 0 h 1441"/>
                    <a:gd name="T66" fmla="*/ 0 w 3840"/>
                    <a:gd name="T67" fmla="*/ 0 h 1441"/>
                    <a:gd name="T68" fmla="*/ 0 w 3840"/>
                    <a:gd name="T69" fmla="*/ 0 h 1441"/>
                    <a:gd name="T70" fmla="*/ 0 w 3840"/>
                    <a:gd name="T71" fmla="*/ 0 h 1441"/>
                    <a:gd name="T72" fmla="*/ 0 w 3840"/>
                    <a:gd name="T73" fmla="*/ 0 h 1441"/>
                    <a:gd name="T74" fmla="*/ 0 w 3840"/>
                    <a:gd name="T75" fmla="*/ 0 h 1441"/>
                    <a:gd name="T76" fmla="*/ 0 w 3840"/>
                    <a:gd name="T77" fmla="*/ 0 h 1441"/>
                    <a:gd name="T78" fmla="*/ 0 w 3840"/>
                    <a:gd name="T79" fmla="*/ 0 h 1441"/>
                    <a:gd name="T80" fmla="*/ 0 w 3840"/>
                    <a:gd name="T81" fmla="*/ 0 h 1441"/>
                    <a:gd name="T82" fmla="*/ 0 w 3840"/>
                    <a:gd name="T83" fmla="*/ 0 h 1441"/>
                    <a:gd name="T84" fmla="*/ 0 w 3840"/>
                    <a:gd name="T85" fmla="*/ 0 h 1441"/>
                    <a:gd name="T86" fmla="*/ 0 w 3840"/>
                    <a:gd name="T87" fmla="*/ 0 h 1441"/>
                    <a:gd name="T88" fmla="*/ 0 w 3840"/>
                    <a:gd name="T89" fmla="*/ 0 h 1441"/>
                    <a:gd name="T90" fmla="*/ 0 w 3840"/>
                    <a:gd name="T91" fmla="*/ 0 h 1441"/>
                    <a:gd name="T92" fmla="*/ 0 w 3840"/>
                    <a:gd name="T93" fmla="*/ 0 h 1441"/>
                    <a:gd name="T94" fmla="*/ 0 w 3840"/>
                    <a:gd name="T95" fmla="*/ 0 h 1441"/>
                    <a:gd name="T96" fmla="*/ 0 w 3840"/>
                    <a:gd name="T97" fmla="*/ 0 h 1441"/>
                    <a:gd name="T98" fmla="*/ 0 w 3840"/>
                    <a:gd name="T99" fmla="*/ 0 h 1441"/>
                    <a:gd name="T100" fmla="*/ 0 w 3840"/>
                    <a:gd name="T101" fmla="*/ 0 h 1441"/>
                    <a:gd name="T102" fmla="*/ 0 w 3840"/>
                    <a:gd name="T103" fmla="*/ 0 h 1441"/>
                    <a:gd name="T104" fmla="*/ 0 w 3840"/>
                    <a:gd name="T105" fmla="*/ 0 h 1441"/>
                    <a:gd name="T106" fmla="*/ 0 w 3840"/>
                    <a:gd name="T107" fmla="*/ 0 h 1441"/>
                    <a:gd name="T108" fmla="*/ 0 w 3840"/>
                    <a:gd name="T109" fmla="*/ 0 h 1441"/>
                    <a:gd name="T110" fmla="*/ 0 w 3840"/>
                    <a:gd name="T111" fmla="*/ 0 h 1441"/>
                    <a:gd name="T112" fmla="*/ 0 w 3840"/>
                    <a:gd name="T113" fmla="*/ 0 h 1441"/>
                    <a:gd name="T114" fmla="*/ 0 w 3840"/>
                    <a:gd name="T115" fmla="*/ 0 h 1441"/>
                    <a:gd name="T116" fmla="*/ 0 w 3840"/>
                    <a:gd name="T117" fmla="*/ 0 h 1441"/>
                    <a:gd name="T118" fmla="*/ 0 w 3840"/>
                    <a:gd name="T119" fmla="*/ 0 h 1441"/>
                    <a:gd name="T120" fmla="*/ 0 w 3840"/>
                    <a:gd name="T121" fmla="*/ 0 h 1441"/>
                    <a:gd name="T122" fmla="*/ 0 w 3840"/>
                    <a:gd name="T123" fmla="*/ 0 h 144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3840"/>
                    <a:gd name="T187" fmla="*/ 0 h 1441"/>
                    <a:gd name="T188" fmla="*/ 3840 w 3840"/>
                    <a:gd name="T189" fmla="*/ 1441 h 144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3840" h="1441">
                      <a:moveTo>
                        <a:pt x="2419" y="1441"/>
                      </a:moveTo>
                      <a:lnTo>
                        <a:pt x="3840" y="1441"/>
                      </a:lnTo>
                      <a:lnTo>
                        <a:pt x="3584" y="0"/>
                      </a:lnTo>
                      <a:lnTo>
                        <a:pt x="3564" y="9"/>
                      </a:lnTo>
                      <a:lnTo>
                        <a:pt x="3547" y="20"/>
                      </a:lnTo>
                      <a:lnTo>
                        <a:pt x="3526" y="40"/>
                      </a:lnTo>
                      <a:lnTo>
                        <a:pt x="3509" y="47"/>
                      </a:lnTo>
                      <a:lnTo>
                        <a:pt x="3482" y="40"/>
                      </a:lnTo>
                      <a:lnTo>
                        <a:pt x="3466" y="20"/>
                      </a:lnTo>
                      <a:lnTo>
                        <a:pt x="3448" y="9"/>
                      </a:lnTo>
                      <a:lnTo>
                        <a:pt x="3425" y="0"/>
                      </a:lnTo>
                      <a:lnTo>
                        <a:pt x="3405" y="9"/>
                      </a:lnTo>
                      <a:lnTo>
                        <a:pt x="3388" y="20"/>
                      </a:lnTo>
                      <a:lnTo>
                        <a:pt x="3378" y="40"/>
                      </a:lnTo>
                      <a:lnTo>
                        <a:pt x="3351" y="47"/>
                      </a:lnTo>
                      <a:lnTo>
                        <a:pt x="3331" y="40"/>
                      </a:lnTo>
                      <a:lnTo>
                        <a:pt x="3314" y="20"/>
                      </a:lnTo>
                      <a:lnTo>
                        <a:pt x="3298" y="9"/>
                      </a:lnTo>
                      <a:lnTo>
                        <a:pt x="3271" y="0"/>
                      </a:lnTo>
                      <a:lnTo>
                        <a:pt x="3251" y="9"/>
                      </a:lnTo>
                      <a:lnTo>
                        <a:pt x="3233" y="20"/>
                      </a:lnTo>
                      <a:lnTo>
                        <a:pt x="3210" y="40"/>
                      </a:lnTo>
                      <a:lnTo>
                        <a:pt x="3193" y="47"/>
                      </a:lnTo>
                      <a:lnTo>
                        <a:pt x="3170" y="40"/>
                      </a:lnTo>
                      <a:lnTo>
                        <a:pt x="3156" y="20"/>
                      </a:lnTo>
                      <a:lnTo>
                        <a:pt x="3139" y="9"/>
                      </a:lnTo>
                      <a:lnTo>
                        <a:pt x="3112" y="0"/>
                      </a:lnTo>
                      <a:lnTo>
                        <a:pt x="3096" y="9"/>
                      </a:lnTo>
                      <a:lnTo>
                        <a:pt x="3076" y="20"/>
                      </a:lnTo>
                      <a:lnTo>
                        <a:pt x="3065" y="40"/>
                      </a:lnTo>
                      <a:lnTo>
                        <a:pt x="3038" y="47"/>
                      </a:lnTo>
                      <a:lnTo>
                        <a:pt x="3022" y="40"/>
                      </a:lnTo>
                      <a:lnTo>
                        <a:pt x="3002" y="20"/>
                      </a:lnTo>
                      <a:lnTo>
                        <a:pt x="2981" y="9"/>
                      </a:lnTo>
                      <a:lnTo>
                        <a:pt x="2961" y="0"/>
                      </a:lnTo>
                      <a:lnTo>
                        <a:pt x="2941" y="9"/>
                      </a:lnTo>
                      <a:lnTo>
                        <a:pt x="2917" y="20"/>
                      </a:lnTo>
                      <a:lnTo>
                        <a:pt x="2907" y="40"/>
                      </a:lnTo>
                      <a:lnTo>
                        <a:pt x="2880" y="47"/>
                      </a:lnTo>
                      <a:lnTo>
                        <a:pt x="2863" y="40"/>
                      </a:lnTo>
                      <a:lnTo>
                        <a:pt x="2843" y="20"/>
                      </a:lnTo>
                      <a:lnTo>
                        <a:pt x="2827" y="9"/>
                      </a:lnTo>
                      <a:lnTo>
                        <a:pt x="2800" y="0"/>
                      </a:lnTo>
                      <a:lnTo>
                        <a:pt x="2782" y="9"/>
                      </a:lnTo>
                      <a:lnTo>
                        <a:pt x="2762" y="20"/>
                      </a:lnTo>
                      <a:lnTo>
                        <a:pt x="2749" y="40"/>
                      </a:lnTo>
                      <a:lnTo>
                        <a:pt x="2726" y="47"/>
                      </a:lnTo>
                      <a:lnTo>
                        <a:pt x="2706" y="40"/>
                      </a:lnTo>
                      <a:lnTo>
                        <a:pt x="2685" y="20"/>
                      </a:lnTo>
                      <a:lnTo>
                        <a:pt x="2668" y="9"/>
                      </a:lnTo>
                      <a:lnTo>
                        <a:pt x="2652" y="0"/>
                      </a:lnTo>
                      <a:lnTo>
                        <a:pt x="2625" y="9"/>
                      </a:lnTo>
                      <a:lnTo>
                        <a:pt x="2614" y="20"/>
                      </a:lnTo>
                      <a:lnTo>
                        <a:pt x="2594" y="40"/>
                      </a:lnTo>
                      <a:lnTo>
                        <a:pt x="2571" y="47"/>
                      </a:lnTo>
                      <a:lnTo>
                        <a:pt x="2551" y="40"/>
                      </a:lnTo>
                      <a:lnTo>
                        <a:pt x="2533" y="20"/>
                      </a:lnTo>
                      <a:lnTo>
                        <a:pt x="2513" y="9"/>
                      </a:lnTo>
                      <a:lnTo>
                        <a:pt x="2497" y="0"/>
                      </a:lnTo>
                      <a:lnTo>
                        <a:pt x="2470" y="9"/>
                      </a:lnTo>
                      <a:lnTo>
                        <a:pt x="2453" y="20"/>
                      </a:lnTo>
                      <a:lnTo>
                        <a:pt x="2436" y="40"/>
                      </a:lnTo>
                      <a:lnTo>
                        <a:pt x="2419" y="47"/>
                      </a:lnTo>
                      <a:lnTo>
                        <a:pt x="2392" y="40"/>
                      </a:lnTo>
                      <a:lnTo>
                        <a:pt x="2376" y="20"/>
                      </a:lnTo>
                      <a:lnTo>
                        <a:pt x="2362" y="9"/>
                      </a:lnTo>
                      <a:lnTo>
                        <a:pt x="2338" y="0"/>
                      </a:lnTo>
                      <a:lnTo>
                        <a:pt x="2318" y="9"/>
                      </a:lnTo>
                      <a:lnTo>
                        <a:pt x="2302" y="20"/>
                      </a:lnTo>
                      <a:lnTo>
                        <a:pt x="2282" y="40"/>
                      </a:lnTo>
                      <a:lnTo>
                        <a:pt x="2258" y="47"/>
                      </a:lnTo>
                      <a:lnTo>
                        <a:pt x="2237" y="40"/>
                      </a:lnTo>
                      <a:lnTo>
                        <a:pt x="2221" y="20"/>
                      </a:lnTo>
                      <a:lnTo>
                        <a:pt x="2201" y="9"/>
                      </a:lnTo>
                      <a:lnTo>
                        <a:pt x="2181" y="0"/>
                      </a:lnTo>
                      <a:lnTo>
                        <a:pt x="2157" y="9"/>
                      </a:lnTo>
                      <a:lnTo>
                        <a:pt x="2137" y="20"/>
                      </a:lnTo>
                      <a:lnTo>
                        <a:pt x="2127" y="40"/>
                      </a:lnTo>
                      <a:lnTo>
                        <a:pt x="2107" y="47"/>
                      </a:lnTo>
                      <a:lnTo>
                        <a:pt x="2080" y="40"/>
                      </a:lnTo>
                      <a:lnTo>
                        <a:pt x="2069" y="20"/>
                      </a:lnTo>
                      <a:lnTo>
                        <a:pt x="2053" y="9"/>
                      </a:lnTo>
                      <a:lnTo>
                        <a:pt x="2026" y="0"/>
                      </a:lnTo>
                      <a:lnTo>
                        <a:pt x="2009" y="9"/>
                      </a:lnTo>
                      <a:lnTo>
                        <a:pt x="1988" y="20"/>
                      </a:lnTo>
                      <a:lnTo>
                        <a:pt x="1972" y="40"/>
                      </a:lnTo>
                      <a:lnTo>
                        <a:pt x="1948" y="47"/>
                      </a:lnTo>
                      <a:lnTo>
                        <a:pt x="1928" y="40"/>
                      </a:lnTo>
                      <a:lnTo>
                        <a:pt x="1905" y="20"/>
                      </a:lnTo>
                      <a:lnTo>
                        <a:pt x="1894" y="9"/>
                      </a:lnTo>
                      <a:lnTo>
                        <a:pt x="1867" y="0"/>
                      </a:lnTo>
                      <a:lnTo>
                        <a:pt x="1851" y="9"/>
                      </a:lnTo>
                      <a:lnTo>
                        <a:pt x="1831" y="20"/>
                      </a:lnTo>
                      <a:lnTo>
                        <a:pt x="1820" y="47"/>
                      </a:lnTo>
                      <a:lnTo>
                        <a:pt x="1793" y="51"/>
                      </a:lnTo>
                      <a:lnTo>
                        <a:pt x="1777" y="47"/>
                      </a:lnTo>
                      <a:lnTo>
                        <a:pt x="1760" y="40"/>
                      </a:lnTo>
                      <a:lnTo>
                        <a:pt x="1737" y="17"/>
                      </a:lnTo>
                      <a:lnTo>
                        <a:pt x="1713" y="17"/>
                      </a:lnTo>
                      <a:lnTo>
                        <a:pt x="1696" y="20"/>
                      </a:lnTo>
                      <a:lnTo>
                        <a:pt x="1672" y="40"/>
                      </a:lnTo>
                      <a:lnTo>
                        <a:pt x="1663" y="60"/>
                      </a:lnTo>
                      <a:lnTo>
                        <a:pt x="1645" y="71"/>
                      </a:lnTo>
                      <a:lnTo>
                        <a:pt x="1618" y="60"/>
                      </a:lnTo>
                      <a:lnTo>
                        <a:pt x="1602" y="51"/>
                      </a:lnTo>
                      <a:lnTo>
                        <a:pt x="1582" y="40"/>
                      </a:lnTo>
                      <a:lnTo>
                        <a:pt x="1558" y="40"/>
                      </a:lnTo>
                      <a:lnTo>
                        <a:pt x="1538" y="40"/>
                      </a:lnTo>
                      <a:lnTo>
                        <a:pt x="1528" y="51"/>
                      </a:lnTo>
                      <a:lnTo>
                        <a:pt x="1520" y="60"/>
                      </a:lnTo>
                      <a:lnTo>
                        <a:pt x="1504" y="74"/>
                      </a:lnTo>
                      <a:lnTo>
                        <a:pt x="1484" y="81"/>
                      </a:lnTo>
                      <a:lnTo>
                        <a:pt x="1464" y="74"/>
                      </a:lnTo>
                      <a:lnTo>
                        <a:pt x="1444" y="60"/>
                      </a:lnTo>
                      <a:lnTo>
                        <a:pt x="1423" y="47"/>
                      </a:lnTo>
                      <a:lnTo>
                        <a:pt x="1406" y="40"/>
                      </a:lnTo>
                      <a:lnTo>
                        <a:pt x="1379" y="47"/>
                      </a:lnTo>
                      <a:lnTo>
                        <a:pt x="1363" y="60"/>
                      </a:lnTo>
                      <a:lnTo>
                        <a:pt x="1349" y="74"/>
                      </a:lnTo>
                      <a:lnTo>
                        <a:pt x="1325" y="81"/>
                      </a:lnTo>
                      <a:lnTo>
                        <a:pt x="1305" y="74"/>
                      </a:lnTo>
                      <a:lnTo>
                        <a:pt x="1289" y="60"/>
                      </a:lnTo>
                      <a:lnTo>
                        <a:pt x="1269" y="47"/>
                      </a:lnTo>
                      <a:lnTo>
                        <a:pt x="1246" y="40"/>
                      </a:lnTo>
                      <a:lnTo>
                        <a:pt x="1224" y="47"/>
                      </a:lnTo>
                      <a:lnTo>
                        <a:pt x="1208" y="60"/>
                      </a:lnTo>
                      <a:lnTo>
                        <a:pt x="1195" y="74"/>
                      </a:lnTo>
                      <a:lnTo>
                        <a:pt x="1168" y="81"/>
                      </a:lnTo>
                      <a:lnTo>
                        <a:pt x="1145" y="74"/>
                      </a:lnTo>
                      <a:lnTo>
                        <a:pt x="1130" y="60"/>
                      </a:lnTo>
                      <a:lnTo>
                        <a:pt x="1114" y="47"/>
                      </a:lnTo>
                      <a:lnTo>
                        <a:pt x="1094" y="40"/>
                      </a:lnTo>
                      <a:lnTo>
                        <a:pt x="1067" y="47"/>
                      </a:lnTo>
                      <a:lnTo>
                        <a:pt x="1056" y="60"/>
                      </a:lnTo>
                      <a:lnTo>
                        <a:pt x="1040" y="74"/>
                      </a:lnTo>
                      <a:lnTo>
                        <a:pt x="1013" y="81"/>
                      </a:lnTo>
                      <a:lnTo>
                        <a:pt x="996" y="74"/>
                      </a:lnTo>
                      <a:lnTo>
                        <a:pt x="975" y="60"/>
                      </a:lnTo>
                      <a:lnTo>
                        <a:pt x="959" y="47"/>
                      </a:lnTo>
                      <a:lnTo>
                        <a:pt x="935" y="40"/>
                      </a:lnTo>
                      <a:lnTo>
                        <a:pt x="915" y="47"/>
                      </a:lnTo>
                      <a:lnTo>
                        <a:pt x="895" y="60"/>
                      </a:lnTo>
                      <a:lnTo>
                        <a:pt x="881" y="74"/>
                      </a:lnTo>
                      <a:lnTo>
                        <a:pt x="861" y="81"/>
                      </a:lnTo>
                      <a:lnTo>
                        <a:pt x="834" y="74"/>
                      </a:lnTo>
                      <a:lnTo>
                        <a:pt x="818" y="60"/>
                      </a:lnTo>
                      <a:lnTo>
                        <a:pt x="807" y="47"/>
                      </a:lnTo>
                      <a:lnTo>
                        <a:pt x="780" y="40"/>
                      </a:lnTo>
                      <a:lnTo>
                        <a:pt x="764" y="47"/>
                      </a:lnTo>
                      <a:lnTo>
                        <a:pt x="744" y="60"/>
                      </a:lnTo>
                      <a:lnTo>
                        <a:pt x="726" y="74"/>
                      </a:lnTo>
                      <a:lnTo>
                        <a:pt x="700" y="81"/>
                      </a:lnTo>
                      <a:lnTo>
                        <a:pt x="683" y="74"/>
                      </a:lnTo>
                      <a:lnTo>
                        <a:pt x="663" y="60"/>
                      </a:lnTo>
                      <a:lnTo>
                        <a:pt x="643" y="47"/>
                      </a:lnTo>
                      <a:lnTo>
                        <a:pt x="623" y="40"/>
                      </a:lnTo>
                      <a:lnTo>
                        <a:pt x="599" y="47"/>
                      </a:lnTo>
                      <a:lnTo>
                        <a:pt x="578" y="60"/>
                      </a:lnTo>
                      <a:lnTo>
                        <a:pt x="569" y="74"/>
                      </a:lnTo>
                      <a:lnTo>
                        <a:pt x="552" y="81"/>
                      </a:lnTo>
                      <a:lnTo>
                        <a:pt x="525" y="74"/>
                      </a:lnTo>
                      <a:lnTo>
                        <a:pt x="515" y="60"/>
                      </a:lnTo>
                      <a:lnTo>
                        <a:pt x="495" y="47"/>
                      </a:lnTo>
                      <a:lnTo>
                        <a:pt x="471" y="40"/>
                      </a:lnTo>
                      <a:lnTo>
                        <a:pt x="451" y="47"/>
                      </a:lnTo>
                      <a:lnTo>
                        <a:pt x="434" y="60"/>
                      </a:lnTo>
                      <a:lnTo>
                        <a:pt x="410" y="74"/>
                      </a:lnTo>
                      <a:lnTo>
                        <a:pt x="394" y="81"/>
                      </a:lnTo>
                      <a:lnTo>
                        <a:pt x="367" y="74"/>
                      </a:lnTo>
                      <a:lnTo>
                        <a:pt x="350" y="60"/>
                      </a:lnTo>
                      <a:lnTo>
                        <a:pt x="330" y="47"/>
                      </a:lnTo>
                      <a:lnTo>
                        <a:pt x="313" y="40"/>
                      </a:lnTo>
                      <a:lnTo>
                        <a:pt x="286" y="47"/>
                      </a:lnTo>
                      <a:lnTo>
                        <a:pt x="276" y="60"/>
                      </a:lnTo>
                      <a:lnTo>
                        <a:pt x="266" y="74"/>
                      </a:lnTo>
                      <a:lnTo>
                        <a:pt x="239" y="81"/>
                      </a:lnTo>
                      <a:lnTo>
                        <a:pt x="212" y="74"/>
                      </a:lnTo>
                      <a:lnTo>
                        <a:pt x="199" y="60"/>
                      </a:lnTo>
                      <a:lnTo>
                        <a:pt x="179" y="47"/>
                      </a:lnTo>
                      <a:lnTo>
                        <a:pt x="158" y="40"/>
                      </a:lnTo>
                      <a:lnTo>
                        <a:pt x="134" y="47"/>
                      </a:lnTo>
                      <a:lnTo>
                        <a:pt x="118" y="60"/>
                      </a:lnTo>
                      <a:lnTo>
                        <a:pt x="98" y="74"/>
                      </a:lnTo>
                      <a:lnTo>
                        <a:pt x="81" y="81"/>
                      </a:lnTo>
                      <a:lnTo>
                        <a:pt x="54" y="74"/>
                      </a:lnTo>
                      <a:lnTo>
                        <a:pt x="44" y="60"/>
                      </a:lnTo>
                      <a:lnTo>
                        <a:pt x="27" y="51"/>
                      </a:lnTo>
                      <a:lnTo>
                        <a:pt x="7" y="47"/>
                      </a:lnTo>
                      <a:lnTo>
                        <a:pt x="0" y="47"/>
                      </a:lnTo>
                      <a:lnTo>
                        <a:pt x="0" y="51"/>
                      </a:lnTo>
                      <a:lnTo>
                        <a:pt x="0" y="74"/>
                      </a:lnTo>
                      <a:lnTo>
                        <a:pt x="0" y="94"/>
                      </a:lnTo>
                      <a:lnTo>
                        <a:pt x="10" y="121"/>
                      </a:lnTo>
                      <a:lnTo>
                        <a:pt x="17" y="134"/>
                      </a:lnTo>
                      <a:lnTo>
                        <a:pt x="44" y="155"/>
                      </a:lnTo>
                      <a:lnTo>
                        <a:pt x="71" y="165"/>
                      </a:lnTo>
                      <a:lnTo>
                        <a:pt x="74" y="168"/>
                      </a:lnTo>
                      <a:lnTo>
                        <a:pt x="94" y="168"/>
                      </a:lnTo>
                      <a:lnTo>
                        <a:pt x="132" y="185"/>
                      </a:lnTo>
                      <a:lnTo>
                        <a:pt x="168" y="185"/>
                      </a:lnTo>
                      <a:lnTo>
                        <a:pt x="266" y="208"/>
                      </a:lnTo>
                      <a:lnTo>
                        <a:pt x="350" y="219"/>
                      </a:lnTo>
                      <a:lnTo>
                        <a:pt x="401" y="229"/>
                      </a:lnTo>
                      <a:lnTo>
                        <a:pt x="461" y="246"/>
                      </a:lnTo>
                      <a:lnTo>
                        <a:pt x="525" y="249"/>
                      </a:lnTo>
                      <a:lnTo>
                        <a:pt x="599" y="273"/>
                      </a:lnTo>
                      <a:lnTo>
                        <a:pt x="677" y="280"/>
                      </a:lnTo>
                      <a:lnTo>
                        <a:pt x="737" y="293"/>
                      </a:lnTo>
                      <a:lnTo>
                        <a:pt x="794" y="303"/>
                      </a:lnTo>
                      <a:lnTo>
                        <a:pt x="845" y="309"/>
                      </a:lnTo>
                      <a:lnTo>
                        <a:pt x="905" y="333"/>
                      </a:lnTo>
                      <a:lnTo>
                        <a:pt x="952" y="347"/>
                      </a:lnTo>
                      <a:lnTo>
                        <a:pt x="975" y="363"/>
                      </a:lnTo>
                      <a:lnTo>
                        <a:pt x="996" y="394"/>
                      </a:lnTo>
                      <a:lnTo>
                        <a:pt x="996" y="404"/>
                      </a:lnTo>
                      <a:lnTo>
                        <a:pt x="1002" y="417"/>
                      </a:lnTo>
                      <a:lnTo>
                        <a:pt x="996" y="417"/>
                      </a:lnTo>
                      <a:lnTo>
                        <a:pt x="437" y="417"/>
                      </a:lnTo>
                      <a:lnTo>
                        <a:pt x="451" y="434"/>
                      </a:lnTo>
                      <a:lnTo>
                        <a:pt x="471" y="464"/>
                      </a:lnTo>
                      <a:lnTo>
                        <a:pt x="498" y="491"/>
                      </a:lnTo>
                      <a:lnTo>
                        <a:pt x="552" y="522"/>
                      </a:lnTo>
                      <a:lnTo>
                        <a:pt x="578" y="531"/>
                      </a:lnTo>
                      <a:lnTo>
                        <a:pt x="612" y="539"/>
                      </a:lnTo>
                      <a:lnTo>
                        <a:pt x="656" y="542"/>
                      </a:lnTo>
                      <a:lnTo>
                        <a:pt x="703" y="553"/>
                      </a:lnTo>
                      <a:lnTo>
                        <a:pt x="800" y="553"/>
                      </a:lnTo>
                      <a:lnTo>
                        <a:pt x="888" y="562"/>
                      </a:lnTo>
                      <a:lnTo>
                        <a:pt x="932" y="562"/>
                      </a:lnTo>
                      <a:lnTo>
                        <a:pt x="979" y="562"/>
                      </a:lnTo>
                      <a:lnTo>
                        <a:pt x="1033" y="562"/>
                      </a:lnTo>
                      <a:lnTo>
                        <a:pt x="1087" y="562"/>
                      </a:lnTo>
                      <a:lnTo>
                        <a:pt x="1201" y="566"/>
                      </a:lnTo>
                      <a:lnTo>
                        <a:pt x="1298" y="573"/>
                      </a:lnTo>
                      <a:lnTo>
                        <a:pt x="1336" y="573"/>
                      </a:lnTo>
                      <a:lnTo>
                        <a:pt x="1370" y="582"/>
                      </a:lnTo>
                      <a:lnTo>
                        <a:pt x="1396" y="593"/>
                      </a:lnTo>
                      <a:lnTo>
                        <a:pt x="1406" y="603"/>
                      </a:lnTo>
                      <a:lnTo>
                        <a:pt x="1430" y="627"/>
                      </a:lnTo>
                      <a:lnTo>
                        <a:pt x="1441" y="647"/>
                      </a:lnTo>
                      <a:lnTo>
                        <a:pt x="1444" y="663"/>
                      </a:lnTo>
                      <a:lnTo>
                        <a:pt x="1444" y="687"/>
                      </a:lnTo>
                      <a:lnTo>
                        <a:pt x="1450" y="721"/>
                      </a:lnTo>
                      <a:lnTo>
                        <a:pt x="1450" y="741"/>
                      </a:lnTo>
                      <a:lnTo>
                        <a:pt x="1450" y="771"/>
                      </a:lnTo>
                      <a:lnTo>
                        <a:pt x="1457" y="795"/>
                      </a:lnTo>
                      <a:lnTo>
                        <a:pt x="1450" y="795"/>
                      </a:lnTo>
                      <a:lnTo>
                        <a:pt x="1441" y="811"/>
                      </a:lnTo>
                      <a:lnTo>
                        <a:pt x="1414" y="815"/>
                      </a:lnTo>
                      <a:lnTo>
                        <a:pt x="1396" y="811"/>
                      </a:lnTo>
                      <a:lnTo>
                        <a:pt x="1376" y="795"/>
                      </a:lnTo>
                      <a:lnTo>
                        <a:pt x="1360" y="771"/>
                      </a:lnTo>
                      <a:lnTo>
                        <a:pt x="1336" y="771"/>
                      </a:lnTo>
                      <a:lnTo>
                        <a:pt x="1316" y="771"/>
                      </a:lnTo>
                      <a:lnTo>
                        <a:pt x="1296" y="795"/>
                      </a:lnTo>
                      <a:lnTo>
                        <a:pt x="1275" y="811"/>
                      </a:lnTo>
                      <a:lnTo>
                        <a:pt x="1255" y="815"/>
                      </a:lnTo>
                      <a:lnTo>
                        <a:pt x="1235" y="811"/>
                      </a:lnTo>
                      <a:lnTo>
                        <a:pt x="1219" y="795"/>
                      </a:lnTo>
                      <a:lnTo>
                        <a:pt x="1201" y="771"/>
                      </a:lnTo>
                      <a:lnTo>
                        <a:pt x="1181" y="771"/>
                      </a:lnTo>
                      <a:lnTo>
                        <a:pt x="1157" y="771"/>
                      </a:lnTo>
                      <a:lnTo>
                        <a:pt x="1145" y="795"/>
                      </a:lnTo>
                      <a:lnTo>
                        <a:pt x="1137" y="802"/>
                      </a:lnTo>
                      <a:lnTo>
                        <a:pt x="1121" y="811"/>
                      </a:lnTo>
                      <a:lnTo>
                        <a:pt x="1100" y="815"/>
                      </a:lnTo>
                      <a:lnTo>
                        <a:pt x="1083" y="811"/>
                      </a:lnTo>
                      <a:lnTo>
                        <a:pt x="1067" y="795"/>
                      </a:lnTo>
                      <a:lnTo>
                        <a:pt x="1067" y="802"/>
                      </a:lnTo>
                      <a:lnTo>
                        <a:pt x="1083" y="811"/>
                      </a:lnTo>
                      <a:lnTo>
                        <a:pt x="1103" y="838"/>
                      </a:lnTo>
                      <a:lnTo>
                        <a:pt x="1137" y="869"/>
                      </a:lnTo>
                      <a:lnTo>
                        <a:pt x="1174" y="889"/>
                      </a:lnTo>
                      <a:lnTo>
                        <a:pt x="1219" y="916"/>
                      </a:lnTo>
                      <a:lnTo>
                        <a:pt x="1262" y="929"/>
                      </a:lnTo>
                      <a:lnTo>
                        <a:pt x="1316" y="939"/>
                      </a:lnTo>
                      <a:lnTo>
                        <a:pt x="1376" y="950"/>
                      </a:lnTo>
                      <a:lnTo>
                        <a:pt x="1441" y="956"/>
                      </a:lnTo>
                      <a:lnTo>
                        <a:pt x="1511" y="970"/>
                      </a:lnTo>
                      <a:lnTo>
                        <a:pt x="1575" y="986"/>
                      </a:lnTo>
                      <a:lnTo>
                        <a:pt x="1625" y="1010"/>
                      </a:lnTo>
                      <a:lnTo>
                        <a:pt x="1632" y="1010"/>
                      </a:lnTo>
                      <a:lnTo>
                        <a:pt x="1645" y="1013"/>
                      </a:lnTo>
                      <a:lnTo>
                        <a:pt x="1690" y="1044"/>
                      </a:lnTo>
                      <a:lnTo>
                        <a:pt x="1726" y="1075"/>
                      </a:lnTo>
                      <a:lnTo>
                        <a:pt x="1743" y="1115"/>
                      </a:lnTo>
                      <a:lnTo>
                        <a:pt x="1760" y="1135"/>
                      </a:lnTo>
                      <a:lnTo>
                        <a:pt x="1760" y="1162"/>
                      </a:lnTo>
                      <a:lnTo>
                        <a:pt x="1764" y="1178"/>
                      </a:lnTo>
                      <a:lnTo>
                        <a:pt x="1764" y="1185"/>
                      </a:lnTo>
                      <a:lnTo>
                        <a:pt x="1696" y="1185"/>
                      </a:lnTo>
                      <a:lnTo>
                        <a:pt x="1699" y="1192"/>
                      </a:lnTo>
                      <a:lnTo>
                        <a:pt x="1713" y="1229"/>
                      </a:lnTo>
                      <a:lnTo>
                        <a:pt x="1737" y="1263"/>
                      </a:lnTo>
                      <a:lnTo>
                        <a:pt x="1777" y="1303"/>
                      </a:lnTo>
                      <a:lnTo>
                        <a:pt x="1787" y="1306"/>
                      </a:lnTo>
                      <a:lnTo>
                        <a:pt x="1820" y="1306"/>
                      </a:lnTo>
                      <a:lnTo>
                        <a:pt x="1851" y="1317"/>
                      </a:lnTo>
                      <a:lnTo>
                        <a:pt x="1885" y="1323"/>
                      </a:lnTo>
                      <a:lnTo>
                        <a:pt x="1965" y="1323"/>
                      </a:lnTo>
                      <a:lnTo>
                        <a:pt x="2056" y="1323"/>
                      </a:lnTo>
                      <a:lnTo>
                        <a:pt x="2143" y="1333"/>
                      </a:lnTo>
                      <a:lnTo>
                        <a:pt x="2231" y="1333"/>
                      </a:lnTo>
                      <a:lnTo>
                        <a:pt x="2258" y="1337"/>
                      </a:lnTo>
                      <a:lnTo>
                        <a:pt x="2288" y="1337"/>
                      </a:lnTo>
                      <a:lnTo>
                        <a:pt x="2311" y="1337"/>
                      </a:lnTo>
                      <a:lnTo>
                        <a:pt x="2329" y="1346"/>
                      </a:lnTo>
                      <a:lnTo>
                        <a:pt x="2356" y="1353"/>
                      </a:lnTo>
                      <a:lnTo>
                        <a:pt x="2389" y="1377"/>
                      </a:lnTo>
                      <a:lnTo>
                        <a:pt x="2410" y="1397"/>
                      </a:lnTo>
                      <a:lnTo>
                        <a:pt x="2419" y="1411"/>
                      </a:lnTo>
                      <a:lnTo>
                        <a:pt x="2419" y="1427"/>
                      </a:lnTo>
                      <a:lnTo>
                        <a:pt x="2419" y="1431"/>
                      </a:lnTo>
                      <a:lnTo>
                        <a:pt x="2419" y="1441"/>
                      </a:lnTo>
                      <a:close/>
                    </a:path>
                  </a:pathLst>
                </a:custGeom>
                <a:solidFill>
                  <a:srgbClr val="EBCBE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0" name="Freeform 54"/>
                <p:cNvSpPr>
                  <a:spLocks/>
                </p:cNvSpPr>
                <p:nvPr/>
              </p:nvSpPr>
              <p:spPr bwMode="auto">
                <a:xfrm>
                  <a:off x="2571" y="562"/>
                  <a:ext cx="960" cy="388"/>
                </a:xfrm>
                <a:custGeom>
                  <a:avLst/>
                  <a:gdLst>
                    <a:gd name="T0" fmla="*/ 0 w 3840"/>
                    <a:gd name="T1" fmla="*/ 0 h 1441"/>
                    <a:gd name="T2" fmla="*/ 0 w 3840"/>
                    <a:gd name="T3" fmla="*/ 0 h 1441"/>
                    <a:gd name="T4" fmla="*/ 0 w 3840"/>
                    <a:gd name="T5" fmla="*/ 0 h 1441"/>
                    <a:gd name="T6" fmla="*/ 0 w 3840"/>
                    <a:gd name="T7" fmla="*/ 0 h 1441"/>
                    <a:gd name="T8" fmla="*/ 0 w 3840"/>
                    <a:gd name="T9" fmla="*/ 0 h 1441"/>
                    <a:gd name="T10" fmla="*/ 0 w 3840"/>
                    <a:gd name="T11" fmla="*/ 0 h 1441"/>
                    <a:gd name="T12" fmla="*/ 0 w 3840"/>
                    <a:gd name="T13" fmla="*/ 0 h 1441"/>
                    <a:gd name="T14" fmla="*/ 0 w 3840"/>
                    <a:gd name="T15" fmla="*/ 0 h 1441"/>
                    <a:gd name="T16" fmla="*/ 0 w 3840"/>
                    <a:gd name="T17" fmla="*/ 0 h 1441"/>
                    <a:gd name="T18" fmla="*/ 0 w 3840"/>
                    <a:gd name="T19" fmla="*/ 0 h 1441"/>
                    <a:gd name="T20" fmla="*/ 0 w 3840"/>
                    <a:gd name="T21" fmla="*/ 0 h 1441"/>
                    <a:gd name="T22" fmla="*/ 0 w 3840"/>
                    <a:gd name="T23" fmla="*/ 0 h 1441"/>
                    <a:gd name="T24" fmla="*/ 0 w 3840"/>
                    <a:gd name="T25" fmla="*/ 0 h 1441"/>
                    <a:gd name="T26" fmla="*/ 0 w 3840"/>
                    <a:gd name="T27" fmla="*/ 0 h 1441"/>
                    <a:gd name="T28" fmla="*/ 0 w 3840"/>
                    <a:gd name="T29" fmla="*/ 0 h 1441"/>
                    <a:gd name="T30" fmla="*/ 0 w 3840"/>
                    <a:gd name="T31" fmla="*/ 0 h 1441"/>
                    <a:gd name="T32" fmla="*/ 0 w 3840"/>
                    <a:gd name="T33" fmla="*/ 0 h 1441"/>
                    <a:gd name="T34" fmla="*/ 0 w 3840"/>
                    <a:gd name="T35" fmla="*/ 0 h 1441"/>
                    <a:gd name="T36" fmla="*/ 0 w 3840"/>
                    <a:gd name="T37" fmla="*/ 0 h 1441"/>
                    <a:gd name="T38" fmla="*/ 0 w 3840"/>
                    <a:gd name="T39" fmla="*/ 0 h 1441"/>
                    <a:gd name="T40" fmla="*/ 0 w 3840"/>
                    <a:gd name="T41" fmla="*/ 0 h 1441"/>
                    <a:gd name="T42" fmla="*/ 0 w 3840"/>
                    <a:gd name="T43" fmla="*/ 0 h 1441"/>
                    <a:gd name="T44" fmla="*/ 0 w 3840"/>
                    <a:gd name="T45" fmla="*/ 0 h 1441"/>
                    <a:gd name="T46" fmla="*/ 0 w 3840"/>
                    <a:gd name="T47" fmla="*/ 0 h 1441"/>
                    <a:gd name="T48" fmla="*/ 0 w 3840"/>
                    <a:gd name="T49" fmla="*/ 0 h 1441"/>
                    <a:gd name="T50" fmla="*/ 0 w 3840"/>
                    <a:gd name="T51" fmla="*/ 0 h 1441"/>
                    <a:gd name="T52" fmla="*/ 0 w 3840"/>
                    <a:gd name="T53" fmla="*/ 0 h 1441"/>
                    <a:gd name="T54" fmla="*/ 0 w 3840"/>
                    <a:gd name="T55" fmla="*/ 0 h 1441"/>
                    <a:gd name="T56" fmla="*/ 0 w 3840"/>
                    <a:gd name="T57" fmla="*/ 0 h 1441"/>
                    <a:gd name="T58" fmla="*/ 0 w 3840"/>
                    <a:gd name="T59" fmla="*/ 0 h 1441"/>
                    <a:gd name="T60" fmla="*/ 0 w 3840"/>
                    <a:gd name="T61" fmla="*/ 0 h 1441"/>
                    <a:gd name="T62" fmla="*/ 0 w 3840"/>
                    <a:gd name="T63" fmla="*/ 0 h 1441"/>
                    <a:gd name="T64" fmla="*/ 0 w 3840"/>
                    <a:gd name="T65" fmla="*/ 0 h 1441"/>
                    <a:gd name="T66" fmla="*/ 0 w 3840"/>
                    <a:gd name="T67" fmla="*/ 0 h 1441"/>
                    <a:gd name="T68" fmla="*/ 0 w 3840"/>
                    <a:gd name="T69" fmla="*/ 0 h 1441"/>
                    <a:gd name="T70" fmla="*/ 0 w 3840"/>
                    <a:gd name="T71" fmla="*/ 0 h 1441"/>
                    <a:gd name="T72" fmla="*/ 0 w 3840"/>
                    <a:gd name="T73" fmla="*/ 0 h 1441"/>
                    <a:gd name="T74" fmla="*/ 0 w 3840"/>
                    <a:gd name="T75" fmla="*/ 0 h 1441"/>
                    <a:gd name="T76" fmla="*/ 0 w 3840"/>
                    <a:gd name="T77" fmla="*/ 0 h 1441"/>
                    <a:gd name="T78" fmla="*/ 0 w 3840"/>
                    <a:gd name="T79" fmla="*/ 0 h 1441"/>
                    <a:gd name="T80" fmla="*/ 0 w 3840"/>
                    <a:gd name="T81" fmla="*/ 0 h 1441"/>
                    <a:gd name="T82" fmla="*/ 0 w 3840"/>
                    <a:gd name="T83" fmla="*/ 0 h 1441"/>
                    <a:gd name="T84" fmla="*/ 0 w 3840"/>
                    <a:gd name="T85" fmla="*/ 0 h 1441"/>
                    <a:gd name="T86" fmla="*/ 0 w 3840"/>
                    <a:gd name="T87" fmla="*/ 0 h 1441"/>
                    <a:gd name="T88" fmla="*/ 0 w 3840"/>
                    <a:gd name="T89" fmla="*/ 0 h 1441"/>
                    <a:gd name="T90" fmla="*/ 0 w 3840"/>
                    <a:gd name="T91" fmla="*/ 0 h 1441"/>
                    <a:gd name="T92" fmla="*/ 0 w 3840"/>
                    <a:gd name="T93" fmla="*/ 0 h 1441"/>
                    <a:gd name="T94" fmla="*/ 0 w 3840"/>
                    <a:gd name="T95" fmla="*/ 0 h 1441"/>
                    <a:gd name="T96" fmla="*/ 0 w 3840"/>
                    <a:gd name="T97" fmla="*/ 0 h 1441"/>
                    <a:gd name="T98" fmla="*/ 0 w 3840"/>
                    <a:gd name="T99" fmla="*/ 0 h 1441"/>
                    <a:gd name="T100" fmla="*/ 0 w 3840"/>
                    <a:gd name="T101" fmla="*/ 0 h 1441"/>
                    <a:gd name="T102" fmla="*/ 0 w 3840"/>
                    <a:gd name="T103" fmla="*/ 0 h 1441"/>
                    <a:gd name="T104" fmla="*/ 0 w 3840"/>
                    <a:gd name="T105" fmla="*/ 0 h 1441"/>
                    <a:gd name="T106" fmla="*/ 0 w 3840"/>
                    <a:gd name="T107" fmla="*/ 0 h 1441"/>
                    <a:gd name="T108" fmla="*/ 0 w 3840"/>
                    <a:gd name="T109" fmla="*/ 0 h 1441"/>
                    <a:gd name="T110" fmla="*/ 0 w 3840"/>
                    <a:gd name="T111" fmla="*/ 0 h 1441"/>
                    <a:gd name="T112" fmla="*/ 0 w 3840"/>
                    <a:gd name="T113" fmla="*/ 0 h 1441"/>
                    <a:gd name="T114" fmla="*/ 0 w 3840"/>
                    <a:gd name="T115" fmla="*/ 0 h 1441"/>
                    <a:gd name="T116" fmla="*/ 0 w 3840"/>
                    <a:gd name="T117" fmla="*/ 0 h 1441"/>
                    <a:gd name="T118" fmla="*/ 0 w 3840"/>
                    <a:gd name="T119" fmla="*/ 0 h 1441"/>
                    <a:gd name="T120" fmla="*/ 0 w 3840"/>
                    <a:gd name="T121" fmla="*/ 0 h 1441"/>
                    <a:gd name="T122" fmla="*/ 0 w 3840"/>
                    <a:gd name="T123" fmla="*/ 0 h 144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3840"/>
                    <a:gd name="T187" fmla="*/ 0 h 1441"/>
                    <a:gd name="T188" fmla="*/ 3840 w 3840"/>
                    <a:gd name="T189" fmla="*/ 1441 h 144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3840" h="1441">
                      <a:moveTo>
                        <a:pt x="2419" y="1441"/>
                      </a:moveTo>
                      <a:lnTo>
                        <a:pt x="3840" y="1441"/>
                      </a:lnTo>
                      <a:lnTo>
                        <a:pt x="3584" y="0"/>
                      </a:lnTo>
                      <a:lnTo>
                        <a:pt x="3564" y="9"/>
                      </a:lnTo>
                      <a:lnTo>
                        <a:pt x="3547" y="20"/>
                      </a:lnTo>
                      <a:lnTo>
                        <a:pt x="3526" y="40"/>
                      </a:lnTo>
                      <a:lnTo>
                        <a:pt x="3509" y="47"/>
                      </a:lnTo>
                      <a:lnTo>
                        <a:pt x="3482" y="40"/>
                      </a:lnTo>
                      <a:lnTo>
                        <a:pt x="3466" y="20"/>
                      </a:lnTo>
                      <a:lnTo>
                        <a:pt x="3448" y="9"/>
                      </a:lnTo>
                      <a:lnTo>
                        <a:pt x="3425" y="0"/>
                      </a:lnTo>
                      <a:lnTo>
                        <a:pt x="3405" y="9"/>
                      </a:lnTo>
                      <a:lnTo>
                        <a:pt x="3388" y="20"/>
                      </a:lnTo>
                      <a:lnTo>
                        <a:pt x="3378" y="40"/>
                      </a:lnTo>
                      <a:lnTo>
                        <a:pt x="3351" y="47"/>
                      </a:lnTo>
                      <a:lnTo>
                        <a:pt x="3331" y="40"/>
                      </a:lnTo>
                      <a:lnTo>
                        <a:pt x="3314" y="20"/>
                      </a:lnTo>
                      <a:lnTo>
                        <a:pt x="3298" y="9"/>
                      </a:lnTo>
                      <a:lnTo>
                        <a:pt x="3271" y="0"/>
                      </a:lnTo>
                      <a:lnTo>
                        <a:pt x="3251" y="9"/>
                      </a:lnTo>
                      <a:lnTo>
                        <a:pt x="3233" y="20"/>
                      </a:lnTo>
                      <a:lnTo>
                        <a:pt x="3210" y="40"/>
                      </a:lnTo>
                      <a:lnTo>
                        <a:pt x="3193" y="47"/>
                      </a:lnTo>
                      <a:lnTo>
                        <a:pt x="3170" y="40"/>
                      </a:lnTo>
                      <a:lnTo>
                        <a:pt x="3156" y="20"/>
                      </a:lnTo>
                      <a:lnTo>
                        <a:pt x="3139" y="9"/>
                      </a:lnTo>
                      <a:lnTo>
                        <a:pt x="3112" y="0"/>
                      </a:lnTo>
                      <a:lnTo>
                        <a:pt x="3096" y="9"/>
                      </a:lnTo>
                      <a:lnTo>
                        <a:pt x="3076" y="20"/>
                      </a:lnTo>
                      <a:lnTo>
                        <a:pt x="3065" y="40"/>
                      </a:lnTo>
                      <a:lnTo>
                        <a:pt x="3038" y="47"/>
                      </a:lnTo>
                      <a:lnTo>
                        <a:pt x="3022" y="40"/>
                      </a:lnTo>
                      <a:lnTo>
                        <a:pt x="3002" y="20"/>
                      </a:lnTo>
                      <a:lnTo>
                        <a:pt x="2981" y="9"/>
                      </a:lnTo>
                      <a:lnTo>
                        <a:pt x="2961" y="0"/>
                      </a:lnTo>
                      <a:lnTo>
                        <a:pt x="2941" y="9"/>
                      </a:lnTo>
                      <a:lnTo>
                        <a:pt x="2917" y="20"/>
                      </a:lnTo>
                      <a:lnTo>
                        <a:pt x="2907" y="40"/>
                      </a:lnTo>
                      <a:lnTo>
                        <a:pt x="2880" y="47"/>
                      </a:lnTo>
                      <a:lnTo>
                        <a:pt x="2863" y="40"/>
                      </a:lnTo>
                      <a:lnTo>
                        <a:pt x="2843" y="20"/>
                      </a:lnTo>
                      <a:lnTo>
                        <a:pt x="2827" y="9"/>
                      </a:lnTo>
                      <a:lnTo>
                        <a:pt x="2800" y="0"/>
                      </a:lnTo>
                      <a:lnTo>
                        <a:pt x="2782" y="9"/>
                      </a:lnTo>
                      <a:lnTo>
                        <a:pt x="2762" y="20"/>
                      </a:lnTo>
                      <a:lnTo>
                        <a:pt x="2749" y="40"/>
                      </a:lnTo>
                      <a:lnTo>
                        <a:pt x="2726" y="47"/>
                      </a:lnTo>
                      <a:lnTo>
                        <a:pt x="2706" y="40"/>
                      </a:lnTo>
                      <a:lnTo>
                        <a:pt x="2685" y="20"/>
                      </a:lnTo>
                      <a:lnTo>
                        <a:pt x="2668" y="9"/>
                      </a:lnTo>
                      <a:lnTo>
                        <a:pt x="2652" y="0"/>
                      </a:lnTo>
                      <a:lnTo>
                        <a:pt x="2625" y="9"/>
                      </a:lnTo>
                      <a:lnTo>
                        <a:pt x="2614" y="20"/>
                      </a:lnTo>
                      <a:lnTo>
                        <a:pt x="2594" y="40"/>
                      </a:lnTo>
                      <a:lnTo>
                        <a:pt x="2571" y="47"/>
                      </a:lnTo>
                      <a:lnTo>
                        <a:pt x="2551" y="40"/>
                      </a:lnTo>
                      <a:lnTo>
                        <a:pt x="2533" y="20"/>
                      </a:lnTo>
                      <a:lnTo>
                        <a:pt x="2513" y="9"/>
                      </a:lnTo>
                      <a:lnTo>
                        <a:pt x="2497" y="0"/>
                      </a:lnTo>
                      <a:lnTo>
                        <a:pt x="2470" y="9"/>
                      </a:lnTo>
                      <a:lnTo>
                        <a:pt x="2453" y="20"/>
                      </a:lnTo>
                      <a:lnTo>
                        <a:pt x="2436" y="40"/>
                      </a:lnTo>
                      <a:lnTo>
                        <a:pt x="2419" y="47"/>
                      </a:lnTo>
                      <a:lnTo>
                        <a:pt x="2392" y="40"/>
                      </a:lnTo>
                      <a:lnTo>
                        <a:pt x="2376" y="20"/>
                      </a:lnTo>
                      <a:lnTo>
                        <a:pt x="2362" y="9"/>
                      </a:lnTo>
                      <a:lnTo>
                        <a:pt x="2338" y="0"/>
                      </a:lnTo>
                      <a:lnTo>
                        <a:pt x="2318" y="9"/>
                      </a:lnTo>
                      <a:lnTo>
                        <a:pt x="2302" y="20"/>
                      </a:lnTo>
                      <a:lnTo>
                        <a:pt x="2282" y="40"/>
                      </a:lnTo>
                      <a:lnTo>
                        <a:pt x="2258" y="47"/>
                      </a:lnTo>
                      <a:lnTo>
                        <a:pt x="2237" y="40"/>
                      </a:lnTo>
                      <a:lnTo>
                        <a:pt x="2221" y="20"/>
                      </a:lnTo>
                      <a:lnTo>
                        <a:pt x="2201" y="9"/>
                      </a:lnTo>
                      <a:lnTo>
                        <a:pt x="2181" y="0"/>
                      </a:lnTo>
                      <a:lnTo>
                        <a:pt x="2157" y="9"/>
                      </a:lnTo>
                      <a:lnTo>
                        <a:pt x="2137" y="20"/>
                      </a:lnTo>
                      <a:lnTo>
                        <a:pt x="2127" y="40"/>
                      </a:lnTo>
                      <a:lnTo>
                        <a:pt x="2107" y="47"/>
                      </a:lnTo>
                      <a:lnTo>
                        <a:pt x="2080" y="40"/>
                      </a:lnTo>
                      <a:lnTo>
                        <a:pt x="2069" y="20"/>
                      </a:lnTo>
                      <a:lnTo>
                        <a:pt x="2053" y="9"/>
                      </a:lnTo>
                      <a:lnTo>
                        <a:pt x="2026" y="0"/>
                      </a:lnTo>
                      <a:lnTo>
                        <a:pt x="2009" y="9"/>
                      </a:lnTo>
                      <a:lnTo>
                        <a:pt x="1988" y="20"/>
                      </a:lnTo>
                      <a:lnTo>
                        <a:pt x="1972" y="40"/>
                      </a:lnTo>
                      <a:lnTo>
                        <a:pt x="1948" y="47"/>
                      </a:lnTo>
                      <a:lnTo>
                        <a:pt x="1928" y="40"/>
                      </a:lnTo>
                      <a:lnTo>
                        <a:pt x="1905" y="20"/>
                      </a:lnTo>
                      <a:lnTo>
                        <a:pt x="1894" y="9"/>
                      </a:lnTo>
                      <a:lnTo>
                        <a:pt x="1867" y="0"/>
                      </a:lnTo>
                      <a:lnTo>
                        <a:pt x="1851" y="9"/>
                      </a:lnTo>
                      <a:lnTo>
                        <a:pt x="1831" y="20"/>
                      </a:lnTo>
                      <a:lnTo>
                        <a:pt x="1820" y="47"/>
                      </a:lnTo>
                      <a:lnTo>
                        <a:pt x="1793" y="51"/>
                      </a:lnTo>
                      <a:lnTo>
                        <a:pt x="1777" y="47"/>
                      </a:lnTo>
                      <a:lnTo>
                        <a:pt x="1760" y="40"/>
                      </a:lnTo>
                      <a:lnTo>
                        <a:pt x="1737" y="17"/>
                      </a:lnTo>
                      <a:lnTo>
                        <a:pt x="1713" y="17"/>
                      </a:lnTo>
                      <a:lnTo>
                        <a:pt x="1696" y="20"/>
                      </a:lnTo>
                      <a:lnTo>
                        <a:pt x="1672" y="40"/>
                      </a:lnTo>
                      <a:lnTo>
                        <a:pt x="1663" y="60"/>
                      </a:lnTo>
                      <a:lnTo>
                        <a:pt x="1645" y="71"/>
                      </a:lnTo>
                      <a:lnTo>
                        <a:pt x="1618" y="60"/>
                      </a:lnTo>
                      <a:lnTo>
                        <a:pt x="1602" y="51"/>
                      </a:lnTo>
                      <a:lnTo>
                        <a:pt x="1582" y="40"/>
                      </a:lnTo>
                      <a:lnTo>
                        <a:pt x="1558" y="40"/>
                      </a:lnTo>
                      <a:lnTo>
                        <a:pt x="1538" y="40"/>
                      </a:lnTo>
                      <a:lnTo>
                        <a:pt x="1528" y="51"/>
                      </a:lnTo>
                      <a:lnTo>
                        <a:pt x="1520" y="60"/>
                      </a:lnTo>
                      <a:lnTo>
                        <a:pt x="1504" y="74"/>
                      </a:lnTo>
                      <a:lnTo>
                        <a:pt x="1484" y="81"/>
                      </a:lnTo>
                      <a:lnTo>
                        <a:pt x="1464" y="74"/>
                      </a:lnTo>
                      <a:lnTo>
                        <a:pt x="1444" y="60"/>
                      </a:lnTo>
                      <a:lnTo>
                        <a:pt x="1423" y="47"/>
                      </a:lnTo>
                      <a:lnTo>
                        <a:pt x="1406" y="40"/>
                      </a:lnTo>
                      <a:lnTo>
                        <a:pt x="1379" y="47"/>
                      </a:lnTo>
                      <a:lnTo>
                        <a:pt x="1363" y="60"/>
                      </a:lnTo>
                      <a:lnTo>
                        <a:pt x="1349" y="74"/>
                      </a:lnTo>
                      <a:lnTo>
                        <a:pt x="1325" y="81"/>
                      </a:lnTo>
                      <a:lnTo>
                        <a:pt x="1305" y="74"/>
                      </a:lnTo>
                      <a:lnTo>
                        <a:pt x="1289" y="60"/>
                      </a:lnTo>
                      <a:lnTo>
                        <a:pt x="1269" y="47"/>
                      </a:lnTo>
                      <a:lnTo>
                        <a:pt x="1246" y="40"/>
                      </a:lnTo>
                      <a:lnTo>
                        <a:pt x="1224" y="47"/>
                      </a:lnTo>
                      <a:lnTo>
                        <a:pt x="1208" y="60"/>
                      </a:lnTo>
                      <a:lnTo>
                        <a:pt x="1195" y="74"/>
                      </a:lnTo>
                      <a:lnTo>
                        <a:pt x="1168" y="81"/>
                      </a:lnTo>
                      <a:lnTo>
                        <a:pt x="1145" y="74"/>
                      </a:lnTo>
                      <a:lnTo>
                        <a:pt x="1130" y="60"/>
                      </a:lnTo>
                      <a:lnTo>
                        <a:pt x="1114" y="47"/>
                      </a:lnTo>
                      <a:lnTo>
                        <a:pt x="1094" y="40"/>
                      </a:lnTo>
                      <a:lnTo>
                        <a:pt x="1067" y="47"/>
                      </a:lnTo>
                      <a:lnTo>
                        <a:pt x="1056" y="60"/>
                      </a:lnTo>
                      <a:lnTo>
                        <a:pt x="1040" y="74"/>
                      </a:lnTo>
                      <a:lnTo>
                        <a:pt x="1013" y="81"/>
                      </a:lnTo>
                      <a:lnTo>
                        <a:pt x="996" y="74"/>
                      </a:lnTo>
                      <a:lnTo>
                        <a:pt x="975" y="60"/>
                      </a:lnTo>
                      <a:lnTo>
                        <a:pt x="959" y="47"/>
                      </a:lnTo>
                      <a:lnTo>
                        <a:pt x="935" y="40"/>
                      </a:lnTo>
                      <a:lnTo>
                        <a:pt x="915" y="47"/>
                      </a:lnTo>
                      <a:lnTo>
                        <a:pt x="895" y="60"/>
                      </a:lnTo>
                      <a:lnTo>
                        <a:pt x="881" y="74"/>
                      </a:lnTo>
                      <a:lnTo>
                        <a:pt x="861" y="81"/>
                      </a:lnTo>
                      <a:lnTo>
                        <a:pt x="834" y="74"/>
                      </a:lnTo>
                      <a:lnTo>
                        <a:pt x="818" y="60"/>
                      </a:lnTo>
                      <a:lnTo>
                        <a:pt x="807" y="47"/>
                      </a:lnTo>
                      <a:lnTo>
                        <a:pt x="780" y="40"/>
                      </a:lnTo>
                      <a:lnTo>
                        <a:pt x="764" y="47"/>
                      </a:lnTo>
                      <a:lnTo>
                        <a:pt x="744" y="60"/>
                      </a:lnTo>
                      <a:lnTo>
                        <a:pt x="726" y="74"/>
                      </a:lnTo>
                      <a:lnTo>
                        <a:pt x="700" y="81"/>
                      </a:lnTo>
                      <a:lnTo>
                        <a:pt x="683" y="74"/>
                      </a:lnTo>
                      <a:lnTo>
                        <a:pt x="663" y="60"/>
                      </a:lnTo>
                      <a:lnTo>
                        <a:pt x="643" y="47"/>
                      </a:lnTo>
                      <a:lnTo>
                        <a:pt x="623" y="40"/>
                      </a:lnTo>
                      <a:lnTo>
                        <a:pt x="599" y="47"/>
                      </a:lnTo>
                      <a:lnTo>
                        <a:pt x="578" y="60"/>
                      </a:lnTo>
                      <a:lnTo>
                        <a:pt x="569" y="74"/>
                      </a:lnTo>
                      <a:lnTo>
                        <a:pt x="552" y="81"/>
                      </a:lnTo>
                      <a:lnTo>
                        <a:pt x="525" y="74"/>
                      </a:lnTo>
                      <a:lnTo>
                        <a:pt x="515" y="60"/>
                      </a:lnTo>
                      <a:lnTo>
                        <a:pt x="495" y="47"/>
                      </a:lnTo>
                      <a:lnTo>
                        <a:pt x="471" y="40"/>
                      </a:lnTo>
                      <a:lnTo>
                        <a:pt x="451" y="47"/>
                      </a:lnTo>
                      <a:lnTo>
                        <a:pt x="434" y="60"/>
                      </a:lnTo>
                      <a:lnTo>
                        <a:pt x="410" y="74"/>
                      </a:lnTo>
                      <a:lnTo>
                        <a:pt x="394" y="81"/>
                      </a:lnTo>
                      <a:lnTo>
                        <a:pt x="367" y="74"/>
                      </a:lnTo>
                      <a:lnTo>
                        <a:pt x="350" y="60"/>
                      </a:lnTo>
                      <a:lnTo>
                        <a:pt x="330" y="47"/>
                      </a:lnTo>
                      <a:lnTo>
                        <a:pt x="313" y="40"/>
                      </a:lnTo>
                      <a:lnTo>
                        <a:pt x="286" y="47"/>
                      </a:lnTo>
                      <a:lnTo>
                        <a:pt x="276" y="60"/>
                      </a:lnTo>
                      <a:lnTo>
                        <a:pt x="266" y="74"/>
                      </a:lnTo>
                      <a:lnTo>
                        <a:pt x="239" y="81"/>
                      </a:lnTo>
                      <a:lnTo>
                        <a:pt x="212" y="74"/>
                      </a:lnTo>
                      <a:lnTo>
                        <a:pt x="199" y="60"/>
                      </a:lnTo>
                      <a:lnTo>
                        <a:pt x="179" y="47"/>
                      </a:lnTo>
                      <a:lnTo>
                        <a:pt x="158" y="40"/>
                      </a:lnTo>
                      <a:lnTo>
                        <a:pt x="134" y="47"/>
                      </a:lnTo>
                      <a:lnTo>
                        <a:pt x="118" y="60"/>
                      </a:lnTo>
                      <a:lnTo>
                        <a:pt x="98" y="74"/>
                      </a:lnTo>
                      <a:lnTo>
                        <a:pt x="81" y="81"/>
                      </a:lnTo>
                      <a:lnTo>
                        <a:pt x="54" y="74"/>
                      </a:lnTo>
                      <a:lnTo>
                        <a:pt x="44" y="60"/>
                      </a:lnTo>
                      <a:lnTo>
                        <a:pt x="27" y="51"/>
                      </a:lnTo>
                      <a:lnTo>
                        <a:pt x="7" y="47"/>
                      </a:lnTo>
                      <a:lnTo>
                        <a:pt x="0" y="47"/>
                      </a:lnTo>
                      <a:lnTo>
                        <a:pt x="0" y="51"/>
                      </a:lnTo>
                      <a:lnTo>
                        <a:pt x="0" y="74"/>
                      </a:lnTo>
                      <a:lnTo>
                        <a:pt x="0" y="94"/>
                      </a:lnTo>
                      <a:lnTo>
                        <a:pt x="10" y="121"/>
                      </a:lnTo>
                      <a:lnTo>
                        <a:pt x="17" y="134"/>
                      </a:lnTo>
                      <a:lnTo>
                        <a:pt x="44" y="155"/>
                      </a:lnTo>
                      <a:lnTo>
                        <a:pt x="71" y="165"/>
                      </a:lnTo>
                      <a:lnTo>
                        <a:pt x="74" y="168"/>
                      </a:lnTo>
                      <a:lnTo>
                        <a:pt x="94" y="168"/>
                      </a:lnTo>
                      <a:lnTo>
                        <a:pt x="132" y="185"/>
                      </a:lnTo>
                      <a:lnTo>
                        <a:pt x="168" y="185"/>
                      </a:lnTo>
                      <a:lnTo>
                        <a:pt x="266" y="208"/>
                      </a:lnTo>
                      <a:lnTo>
                        <a:pt x="350" y="219"/>
                      </a:lnTo>
                      <a:lnTo>
                        <a:pt x="401" y="229"/>
                      </a:lnTo>
                      <a:lnTo>
                        <a:pt x="461" y="246"/>
                      </a:lnTo>
                      <a:lnTo>
                        <a:pt x="525" y="249"/>
                      </a:lnTo>
                      <a:lnTo>
                        <a:pt x="599" y="273"/>
                      </a:lnTo>
                      <a:lnTo>
                        <a:pt x="677" y="280"/>
                      </a:lnTo>
                      <a:lnTo>
                        <a:pt x="737" y="293"/>
                      </a:lnTo>
                      <a:lnTo>
                        <a:pt x="794" y="303"/>
                      </a:lnTo>
                      <a:lnTo>
                        <a:pt x="845" y="309"/>
                      </a:lnTo>
                      <a:lnTo>
                        <a:pt x="905" y="333"/>
                      </a:lnTo>
                      <a:lnTo>
                        <a:pt x="952" y="347"/>
                      </a:lnTo>
                      <a:lnTo>
                        <a:pt x="975" y="363"/>
                      </a:lnTo>
                      <a:lnTo>
                        <a:pt x="996" y="394"/>
                      </a:lnTo>
                      <a:lnTo>
                        <a:pt x="996" y="404"/>
                      </a:lnTo>
                      <a:lnTo>
                        <a:pt x="1002" y="417"/>
                      </a:lnTo>
                      <a:lnTo>
                        <a:pt x="996" y="417"/>
                      </a:lnTo>
                      <a:lnTo>
                        <a:pt x="437" y="417"/>
                      </a:lnTo>
                      <a:lnTo>
                        <a:pt x="451" y="434"/>
                      </a:lnTo>
                      <a:lnTo>
                        <a:pt x="471" y="464"/>
                      </a:lnTo>
                      <a:lnTo>
                        <a:pt x="498" y="491"/>
                      </a:lnTo>
                      <a:lnTo>
                        <a:pt x="552" y="522"/>
                      </a:lnTo>
                      <a:lnTo>
                        <a:pt x="578" y="531"/>
                      </a:lnTo>
                      <a:lnTo>
                        <a:pt x="612" y="539"/>
                      </a:lnTo>
                      <a:lnTo>
                        <a:pt x="656" y="542"/>
                      </a:lnTo>
                      <a:lnTo>
                        <a:pt x="703" y="553"/>
                      </a:lnTo>
                      <a:lnTo>
                        <a:pt x="800" y="553"/>
                      </a:lnTo>
                      <a:lnTo>
                        <a:pt x="888" y="562"/>
                      </a:lnTo>
                      <a:lnTo>
                        <a:pt x="932" y="562"/>
                      </a:lnTo>
                      <a:lnTo>
                        <a:pt x="979" y="562"/>
                      </a:lnTo>
                      <a:lnTo>
                        <a:pt x="1033" y="562"/>
                      </a:lnTo>
                      <a:lnTo>
                        <a:pt x="1087" y="562"/>
                      </a:lnTo>
                      <a:lnTo>
                        <a:pt x="1201" y="566"/>
                      </a:lnTo>
                      <a:lnTo>
                        <a:pt x="1298" y="573"/>
                      </a:lnTo>
                      <a:lnTo>
                        <a:pt x="1336" y="573"/>
                      </a:lnTo>
                      <a:lnTo>
                        <a:pt x="1370" y="582"/>
                      </a:lnTo>
                      <a:lnTo>
                        <a:pt x="1396" y="593"/>
                      </a:lnTo>
                      <a:lnTo>
                        <a:pt x="1406" y="603"/>
                      </a:lnTo>
                      <a:lnTo>
                        <a:pt x="1430" y="627"/>
                      </a:lnTo>
                      <a:lnTo>
                        <a:pt x="1441" y="647"/>
                      </a:lnTo>
                      <a:lnTo>
                        <a:pt x="1444" y="663"/>
                      </a:lnTo>
                      <a:lnTo>
                        <a:pt x="1444" y="687"/>
                      </a:lnTo>
                      <a:lnTo>
                        <a:pt x="1450" y="721"/>
                      </a:lnTo>
                      <a:lnTo>
                        <a:pt x="1450" y="741"/>
                      </a:lnTo>
                      <a:lnTo>
                        <a:pt x="1450" y="771"/>
                      </a:lnTo>
                      <a:lnTo>
                        <a:pt x="1457" y="795"/>
                      </a:lnTo>
                      <a:lnTo>
                        <a:pt x="1450" y="795"/>
                      </a:lnTo>
                      <a:lnTo>
                        <a:pt x="1441" y="811"/>
                      </a:lnTo>
                      <a:lnTo>
                        <a:pt x="1414" y="815"/>
                      </a:lnTo>
                      <a:lnTo>
                        <a:pt x="1396" y="811"/>
                      </a:lnTo>
                      <a:lnTo>
                        <a:pt x="1376" y="795"/>
                      </a:lnTo>
                      <a:lnTo>
                        <a:pt x="1360" y="771"/>
                      </a:lnTo>
                      <a:lnTo>
                        <a:pt x="1336" y="771"/>
                      </a:lnTo>
                      <a:lnTo>
                        <a:pt x="1316" y="771"/>
                      </a:lnTo>
                      <a:lnTo>
                        <a:pt x="1296" y="795"/>
                      </a:lnTo>
                      <a:lnTo>
                        <a:pt x="1275" y="811"/>
                      </a:lnTo>
                      <a:lnTo>
                        <a:pt x="1255" y="815"/>
                      </a:lnTo>
                      <a:lnTo>
                        <a:pt x="1235" y="811"/>
                      </a:lnTo>
                      <a:lnTo>
                        <a:pt x="1219" y="795"/>
                      </a:lnTo>
                      <a:lnTo>
                        <a:pt x="1201" y="771"/>
                      </a:lnTo>
                      <a:lnTo>
                        <a:pt x="1181" y="771"/>
                      </a:lnTo>
                      <a:lnTo>
                        <a:pt x="1157" y="771"/>
                      </a:lnTo>
                      <a:lnTo>
                        <a:pt x="1145" y="795"/>
                      </a:lnTo>
                      <a:lnTo>
                        <a:pt x="1137" y="802"/>
                      </a:lnTo>
                      <a:lnTo>
                        <a:pt x="1121" y="811"/>
                      </a:lnTo>
                      <a:lnTo>
                        <a:pt x="1100" y="815"/>
                      </a:lnTo>
                      <a:lnTo>
                        <a:pt x="1083" y="811"/>
                      </a:lnTo>
                      <a:lnTo>
                        <a:pt x="1067" y="795"/>
                      </a:lnTo>
                      <a:lnTo>
                        <a:pt x="1067" y="802"/>
                      </a:lnTo>
                      <a:lnTo>
                        <a:pt x="1083" y="811"/>
                      </a:lnTo>
                      <a:lnTo>
                        <a:pt x="1103" y="838"/>
                      </a:lnTo>
                      <a:lnTo>
                        <a:pt x="1137" y="869"/>
                      </a:lnTo>
                      <a:lnTo>
                        <a:pt x="1174" y="889"/>
                      </a:lnTo>
                      <a:lnTo>
                        <a:pt x="1219" y="916"/>
                      </a:lnTo>
                      <a:lnTo>
                        <a:pt x="1262" y="929"/>
                      </a:lnTo>
                      <a:lnTo>
                        <a:pt x="1316" y="939"/>
                      </a:lnTo>
                      <a:lnTo>
                        <a:pt x="1376" y="950"/>
                      </a:lnTo>
                      <a:lnTo>
                        <a:pt x="1441" y="956"/>
                      </a:lnTo>
                      <a:lnTo>
                        <a:pt x="1511" y="970"/>
                      </a:lnTo>
                      <a:lnTo>
                        <a:pt x="1575" y="986"/>
                      </a:lnTo>
                      <a:lnTo>
                        <a:pt x="1625" y="1010"/>
                      </a:lnTo>
                      <a:lnTo>
                        <a:pt x="1632" y="1010"/>
                      </a:lnTo>
                      <a:lnTo>
                        <a:pt x="1645" y="1013"/>
                      </a:lnTo>
                      <a:lnTo>
                        <a:pt x="1690" y="1044"/>
                      </a:lnTo>
                      <a:lnTo>
                        <a:pt x="1726" y="1075"/>
                      </a:lnTo>
                      <a:lnTo>
                        <a:pt x="1743" y="1115"/>
                      </a:lnTo>
                      <a:lnTo>
                        <a:pt x="1760" y="1135"/>
                      </a:lnTo>
                      <a:lnTo>
                        <a:pt x="1760" y="1162"/>
                      </a:lnTo>
                      <a:lnTo>
                        <a:pt x="1764" y="1178"/>
                      </a:lnTo>
                      <a:lnTo>
                        <a:pt x="1764" y="1185"/>
                      </a:lnTo>
                      <a:lnTo>
                        <a:pt x="1696" y="1185"/>
                      </a:lnTo>
                      <a:lnTo>
                        <a:pt x="1699" y="1192"/>
                      </a:lnTo>
                      <a:lnTo>
                        <a:pt x="1713" y="1229"/>
                      </a:lnTo>
                      <a:lnTo>
                        <a:pt x="1737" y="1263"/>
                      </a:lnTo>
                      <a:lnTo>
                        <a:pt x="1777" y="1303"/>
                      </a:lnTo>
                      <a:lnTo>
                        <a:pt x="1787" y="1306"/>
                      </a:lnTo>
                      <a:lnTo>
                        <a:pt x="1820" y="1306"/>
                      </a:lnTo>
                      <a:lnTo>
                        <a:pt x="1851" y="1317"/>
                      </a:lnTo>
                      <a:lnTo>
                        <a:pt x="1885" y="1323"/>
                      </a:lnTo>
                      <a:lnTo>
                        <a:pt x="1965" y="1323"/>
                      </a:lnTo>
                      <a:lnTo>
                        <a:pt x="2056" y="1323"/>
                      </a:lnTo>
                      <a:lnTo>
                        <a:pt x="2143" y="1333"/>
                      </a:lnTo>
                      <a:lnTo>
                        <a:pt x="2231" y="1333"/>
                      </a:lnTo>
                      <a:lnTo>
                        <a:pt x="2258" y="1337"/>
                      </a:lnTo>
                      <a:lnTo>
                        <a:pt x="2288" y="1337"/>
                      </a:lnTo>
                      <a:lnTo>
                        <a:pt x="2311" y="1337"/>
                      </a:lnTo>
                      <a:lnTo>
                        <a:pt x="2329" y="1346"/>
                      </a:lnTo>
                      <a:lnTo>
                        <a:pt x="2356" y="1353"/>
                      </a:lnTo>
                      <a:lnTo>
                        <a:pt x="2389" y="1377"/>
                      </a:lnTo>
                      <a:lnTo>
                        <a:pt x="2410" y="1397"/>
                      </a:lnTo>
                      <a:lnTo>
                        <a:pt x="2419" y="1411"/>
                      </a:lnTo>
                      <a:lnTo>
                        <a:pt x="2419" y="1427"/>
                      </a:lnTo>
                      <a:lnTo>
                        <a:pt x="2419" y="1431"/>
                      </a:lnTo>
                      <a:lnTo>
                        <a:pt x="2419" y="1441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" name="Freeform 55"/>
                <p:cNvSpPr>
                  <a:spLocks/>
                </p:cNvSpPr>
                <p:nvPr/>
              </p:nvSpPr>
              <p:spPr bwMode="auto">
                <a:xfrm>
                  <a:off x="3077" y="2575"/>
                  <a:ext cx="350" cy="202"/>
                </a:xfrm>
                <a:custGeom>
                  <a:avLst/>
                  <a:gdLst>
                    <a:gd name="T0" fmla="*/ 0 w 1397"/>
                    <a:gd name="T1" fmla="*/ 0 h 750"/>
                    <a:gd name="T2" fmla="*/ 0 w 1397"/>
                    <a:gd name="T3" fmla="*/ 0 h 750"/>
                    <a:gd name="T4" fmla="*/ 0 w 1397"/>
                    <a:gd name="T5" fmla="*/ 0 h 750"/>
                    <a:gd name="T6" fmla="*/ 0 w 1397"/>
                    <a:gd name="T7" fmla="*/ 0 h 750"/>
                    <a:gd name="T8" fmla="*/ 0 w 1397"/>
                    <a:gd name="T9" fmla="*/ 0 h 750"/>
                    <a:gd name="T10" fmla="*/ 0 w 1397"/>
                    <a:gd name="T11" fmla="*/ 0 h 750"/>
                    <a:gd name="T12" fmla="*/ 0 w 1397"/>
                    <a:gd name="T13" fmla="*/ 0 h 750"/>
                    <a:gd name="T14" fmla="*/ 0 w 1397"/>
                    <a:gd name="T15" fmla="*/ 0 h 750"/>
                    <a:gd name="T16" fmla="*/ 0 w 1397"/>
                    <a:gd name="T17" fmla="*/ 0 h 750"/>
                    <a:gd name="T18" fmla="*/ 0 w 1397"/>
                    <a:gd name="T19" fmla="*/ 0 h 750"/>
                    <a:gd name="T20" fmla="*/ 0 w 1397"/>
                    <a:gd name="T21" fmla="*/ 0 h 750"/>
                    <a:gd name="T22" fmla="*/ 0 w 1397"/>
                    <a:gd name="T23" fmla="*/ 0 h 750"/>
                    <a:gd name="T24" fmla="*/ 0 w 1397"/>
                    <a:gd name="T25" fmla="*/ 0 h 750"/>
                    <a:gd name="T26" fmla="*/ 0 w 1397"/>
                    <a:gd name="T27" fmla="*/ 0 h 750"/>
                    <a:gd name="T28" fmla="*/ 0 w 1397"/>
                    <a:gd name="T29" fmla="*/ 0 h 750"/>
                    <a:gd name="T30" fmla="*/ 0 w 1397"/>
                    <a:gd name="T31" fmla="*/ 0 h 750"/>
                    <a:gd name="T32" fmla="*/ 0 w 1397"/>
                    <a:gd name="T33" fmla="*/ 0 h 750"/>
                    <a:gd name="T34" fmla="*/ 0 w 1397"/>
                    <a:gd name="T35" fmla="*/ 0 h 750"/>
                    <a:gd name="T36" fmla="*/ 0 w 1397"/>
                    <a:gd name="T37" fmla="*/ 0 h 750"/>
                    <a:gd name="T38" fmla="*/ 0 w 1397"/>
                    <a:gd name="T39" fmla="*/ 0 h 750"/>
                    <a:gd name="T40" fmla="*/ 0 w 1397"/>
                    <a:gd name="T41" fmla="*/ 0 h 750"/>
                    <a:gd name="T42" fmla="*/ 0 w 1397"/>
                    <a:gd name="T43" fmla="*/ 0 h 750"/>
                    <a:gd name="T44" fmla="*/ 0 w 1397"/>
                    <a:gd name="T45" fmla="*/ 0 h 750"/>
                    <a:gd name="T46" fmla="*/ 0 w 1397"/>
                    <a:gd name="T47" fmla="*/ 0 h 750"/>
                    <a:gd name="T48" fmla="*/ 0 w 1397"/>
                    <a:gd name="T49" fmla="*/ 0 h 750"/>
                    <a:gd name="T50" fmla="*/ 0 w 1397"/>
                    <a:gd name="T51" fmla="*/ 0 h 750"/>
                    <a:gd name="T52" fmla="*/ 0 w 1397"/>
                    <a:gd name="T53" fmla="*/ 0 h 750"/>
                    <a:gd name="T54" fmla="*/ 0 w 1397"/>
                    <a:gd name="T55" fmla="*/ 0 h 750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397"/>
                    <a:gd name="T85" fmla="*/ 0 h 750"/>
                    <a:gd name="T86" fmla="*/ 1397 w 1397"/>
                    <a:gd name="T87" fmla="*/ 750 h 750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397" h="750">
                      <a:moveTo>
                        <a:pt x="373" y="0"/>
                      </a:moveTo>
                      <a:lnTo>
                        <a:pt x="366" y="20"/>
                      </a:lnTo>
                      <a:lnTo>
                        <a:pt x="350" y="40"/>
                      </a:lnTo>
                      <a:lnTo>
                        <a:pt x="330" y="43"/>
                      </a:lnTo>
                      <a:lnTo>
                        <a:pt x="306" y="43"/>
                      </a:lnTo>
                      <a:lnTo>
                        <a:pt x="285" y="43"/>
                      </a:lnTo>
                      <a:lnTo>
                        <a:pt x="262" y="43"/>
                      </a:lnTo>
                      <a:lnTo>
                        <a:pt x="249" y="63"/>
                      </a:lnTo>
                      <a:lnTo>
                        <a:pt x="242" y="90"/>
                      </a:lnTo>
                      <a:lnTo>
                        <a:pt x="232" y="110"/>
                      </a:lnTo>
                      <a:lnTo>
                        <a:pt x="215" y="134"/>
                      </a:lnTo>
                      <a:lnTo>
                        <a:pt x="198" y="141"/>
                      </a:lnTo>
                      <a:lnTo>
                        <a:pt x="182" y="141"/>
                      </a:lnTo>
                      <a:lnTo>
                        <a:pt x="161" y="141"/>
                      </a:lnTo>
                      <a:lnTo>
                        <a:pt x="135" y="148"/>
                      </a:lnTo>
                      <a:lnTo>
                        <a:pt x="124" y="168"/>
                      </a:lnTo>
                      <a:lnTo>
                        <a:pt x="117" y="188"/>
                      </a:lnTo>
                      <a:lnTo>
                        <a:pt x="111" y="218"/>
                      </a:lnTo>
                      <a:lnTo>
                        <a:pt x="97" y="235"/>
                      </a:lnTo>
                      <a:lnTo>
                        <a:pt x="81" y="249"/>
                      </a:lnTo>
                      <a:lnTo>
                        <a:pt x="54" y="249"/>
                      </a:lnTo>
                      <a:lnTo>
                        <a:pt x="37" y="249"/>
                      </a:lnTo>
                      <a:lnTo>
                        <a:pt x="10" y="258"/>
                      </a:lnTo>
                      <a:lnTo>
                        <a:pt x="0" y="279"/>
                      </a:lnTo>
                      <a:lnTo>
                        <a:pt x="0" y="309"/>
                      </a:lnTo>
                      <a:lnTo>
                        <a:pt x="417" y="750"/>
                      </a:lnTo>
                      <a:lnTo>
                        <a:pt x="1397" y="706"/>
                      </a:lnTo>
                      <a:lnTo>
                        <a:pt x="373" y="0"/>
                      </a:lnTo>
                      <a:close/>
                    </a:path>
                  </a:pathLst>
                </a:custGeom>
                <a:solidFill>
                  <a:srgbClr val="A1D2E3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" name="Freeform 56"/>
                <p:cNvSpPr>
                  <a:spLocks/>
                </p:cNvSpPr>
                <p:nvPr/>
              </p:nvSpPr>
              <p:spPr bwMode="auto">
                <a:xfrm>
                  <a:off x="2992" y="2692"/>
                  <a:ext cx="479" cy="287"/>
                </a:xfrm>
                <a:custGeom>
                  <a:avLst/>
                  <a:gdLst>
                    <a:gd name="T0" fmla="*/ 0 w 1917"/>
                    <a:gd name="T1" fmla="*/ 0 h 1060"/>
                    <a:gd name="T2" fmla="*/ 0 w 1917"/>
                    <a:gd name="T3" fmla="*/ 0 h 1060"/>
                    <a:gd name="T4" fmla="*/ 0 w 1917"/>
                    <a:gd name="T5" fmla="*/ 0 h 1060"/>
                    <a:gd name="T6" fmla="*/ 0 w 1917"/>
                    <a:gd name="T7" fmla="*/ 0 h 1060"/>
                    <a:gd name="T8" fmla="*/ 0 w 1917"/>
                    <a:gd name="T9" fmla="*/ 0 h 1060"/>
                    <a:gd name="T10" fmla="*/ 0 w 1917"/>
                    <a:gd name="T11" fmla="*/ 0 h 1060"/>
                    <a:gd name="T12" fmla="*/ 0 w 1917"/>
                    <a:gd name="T13" fmla="*/ 0 h 1060"/>
                    <a:gd name="T14" fmla="*/ 0 w 1917"/>
                    <a:gd name="T15" fmla="*/ 0 h 1060"/>
                    <a:gd name="T16" fmla="*/ 0 w 1917"/>
                    <a:gd name="T17" fmla="*/ 0 h 1060"/>
                    <a:gd name="T18" fmla="*/ 0 w 1917"/>
                    <a:gd name="T19" fmla="*/ 0 h 1060"/>
                    <a:gd name="T20" fmla="*/ 0 w 1917"/>
                    <a:gd name="T21" fmla="*/ 0 h 1060"/>
                    <a:gd name="T22" fmla="*/ 0 w 1917"/>
                    <a:gd name="T23" fmla="*/ 0 h 1060"/>
                    <a:gd name="T24" fmla="*/ 0 w 1917"/>
                    <a:gd name="T25" fmla="*/ 0 h 1060"/>
                    <a:gd name="T26" fmla="*/ 0 w 1917"/>
                    <a:gd name="T27" fmla="*/ 0 h 1060"/>
                    <a:gd name="T28" fmla="*/ 0 w 1917"/>
                    <a:gd name="T29" fmla="*/ 0 h 1060"/>
                    <a:gd name="T30" fmla="*/ 0 w 1917"/>
                    <a:gd name="T31" fmla="*/ 0 h 1060"/>
                    <a:gd name="T32" fmla="*/ 0 w 1917"/>
                    <a:gd name="T33" fmla="*/ 0 h 1060"/>
                    <a:gd name="T34" fmla="*/ 0 w 1917"/>
                    <a:gd name="T35" fmla="*/ 0 h 1060"/>
                    <a:gd name="T36" fmla="*/ 0 w 1917"/>
                    <a:gd name="T37" fmla="*/ 0 h 1060"/>
                    <a:gd name="T38" fmla="*/ 0 w 1917"/>
                    <a:gd name="T39" fmla="*/ 0 h 1060"/>
                    <a:gd name="T40" fmla="*/ 0 w 1917"/>
                    <a:gd name="T41" fmla="*/ 0 h 1060"/>
                    <a:gd name="T42" fmla="*/ 0 w 1917"/>
                    <a:gd name="T43" fmla="*/ 0 h 1060"/>
                    <a:gd name="T44" fmla="*/ 0 w 1917"/>
                    <a:gd name="T45" fmla="*/ 0 h 1060"/>
                    <a:gd name="T46" fmla="*/ 0 w 1917"/>
                    <a:gd name="T47" fmla="*/ 0 h 1060"/>
                    <a:gd name="T48" fmla="*/ 0 w 1917"/>
                    <a:gd name="T49" fmla="*/ 0 h 1060"/>
                    <a:gd name="T50" fmla="*/ 0 w 1917"/>
                    <a:gd name="T51" fmla="*/ 0 h 1060"/>
                    <a:gd name="T52" fmla="*/ 0 w 1917"/>
                    <a:gd name="T53" fmla="*/ 0 h 1060"/>
                    <a:gd name="T54" fmla="*/ 0 w 1917"/>
                    <a:gd name="T55" fmla="*/ 0 h 1060"/>
                    <a:gd name="T56" fmla="*/ 0 w 1917"/>
                    <a:gd name="T57" fmla="*/ 0 h 1060"/>
                    <a:gd name="T58" fmla="*/ 0 w 1917"/>
                    <a:gd name="T59" fmla="*/ 0 h 1060"/>
                    <a:gd name="T60" fmla="*/ 0 w 1917"/>
                    <a:gd name="T61" fmla="*/ 0 h 1060"/>
                    <a:gd name="T62" fmla="*/ 0 w 1917"/>
                    <a:gd name="T63" fmla="*/ 0 h 1060"/>
                    <a:gd name="T64" fmla="*/ 0 w 1917"/>
                    <a:gd name="T65" fmla="*/ 0 h 1060"/>
                    <a:gd name="T66" fmla="*/ 0 w 1917"/>
                    <a:gd name="T67" fmla="*/ 0 h 1060"/>
                    <a:gd name="T68" fmla="*/ 0 w 1917"/>
                    <a:gd name="T69" fmla="*/ 0 h 1060"/>
                    <a:gd name="T70" fmla="*/ 0 w 1917"/>
                    <a:gd name="T71" fmla="*/ 0 h 1060"/>
                    <a:gd name="T72" fmla="*/ 0 w 1917"/>
                    <a:gd name="T73" fmla="*/ 0 h 1060"/>
                    <a:gd name="T74" fmla="*/ 0 w 1917"/>
                    <a:gd name="T75" fmla="*/ 0 h 1060"/>
                    <a:gd name="T76" fmla="*/ 0 w 1917"/>
                    <a:gd name="T77" fmla="*/ 0 h 1060"/>
                    <a:gd name="T78" fmla="*/ 0 w 1917"/>
                    <a:gd name="T79" fmla="*/ 0 h 1060"/>
                    <a:gd name="T80" fmla="*/ 0 w 1917"/>
                    <a:gd name="T81" fmla="*/ 0 h 106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1917"/>
                    <a:gd name="T124" fmla="*/ 0 h 1060"/>
                    <a:gd name="T125" fmla="*/ 1917 w 1917"/>
                    <a:gd name="T126" fmla="*/ 1060 h 106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1917" h="1060">
                      <a:moveTo>
                        <a:pt x="770" y="1060"/>
                      </a:moveTo>
                      <a:lnTo>
                        <a:pt x="1917" y="1060"/>
                      </a:lnTo>
                      <a:lnTo>
                        <a:pt x="262" y="0"/>
                      </a:lnTo>
                      <a:lnTo>
                        <a:pt x="256" y="20"/>
                      </a:lnTo>
                      <a:lnTo>
                        <a:pt x="238" y="40"/>
                      </a:lnTo>
                      <a:lnTo>
                        <a:pt x="218" y="50"/>
                      </a:lnTo>
                      <a:lnTo>
                        <a:pt x="195" y="47"/>
                      </a:lnTo>
                      <a:lnTo>
                        <a:pt x="175" y="47"/>
                      </a:lnTo>
                      <a:lnTo>
                        <a:pt x="151" y="50"/>
                      </a:lnTo>
                      <a:lnTo>
                        <a:pt x="137" y="74"/>
                      </a:lnTo>
                      <a:lnTo>
                        <a:pt x="131" y="94"/>
                      </a:lnTo>
                      <a:lnTo>
                        <a:pt x="121" y="121"/>
                      </a:lnTo>
                      <a:lnTo>
                        <a:pt x="108" y="141"/>
                      </a:lnTo>
                      <a:lnTo>
                        <a:pt x="114" y="141"/>
                      </a:lnTo>
                      <a:lnTo>
                        <a:pt x="137" y="141"/>
                      </a:lnTo>
                      <a:lnTo>
                        <a:pt x="175" y="141"/>
                      </a:lnTo>
                      <a:lnTo>
                        <a:pt x="211" y="141"/>
                      </a:lnTo>
                      <a:lnTo>
                        <a:pt x="256" y="141"/>
                      </a:lnTo>
                      <a:lnTo>
                        <a:pt x="292" y="141"/>
                      </a:lnTo>
                      <a:lnTo>
                        <a:pt x="319" y="141"/>
                      </a:lnTo>
                      <a:lnTo>
                        <a:pt x="326" y="135"/>
                      </a:lnTo>
                      <a:lnTo>
                        <a:pt x="330" y="141"/>
                      </a:lnTo>
                      <a:lnTo>
                        <a:pt x="356" y="148"/>
                      </a:lnTo>
                      <a:lnTo>
                        <a:pt x="400" y="165"/>
                      </a:lnTo>
                      <a:lnTo>
                        <a:pt x="444" y="186"/>
                      </a:lnTo>
                      <a:lnTo>
                        <a:pt x="487" y="206"/>
                      </a:lnTo>
                      <a:lnTo>
                        <a:pt x="525" y="229"/>
                      </a:lnTo>
                      <a:lnTo>
                        <a:pt x="538" y="229"/>
                      </a:lnTo>
                      <a:lnTo>
                        <a:pt x="548" y="236"/>
                      </a:lnTo>
                      <a:lnTo>
                        <a:pt x="548" y="246"/>
                      </a:lnTo>
                      <a:lnTo>
                        <a:pt x="541" y="246"/>
                      </a:lnTo>
                      <a:lnTo>
                        <a:pt x="521" y="246"/>
                      </a:lnTo>
                      <a:lnTo>
                        <a:pt x="498" y="246"/>
                      </a:lnTo>
                      <a:lnTo>
                        <a:pt x="471" y="246"/>
                      </a:lnTo>
                      <a:lnTo>
                        <a:pt x="400" y="246"/>
                      </a:lnTo>
                      <a:lnTo>
                        <a:pt x="312" y="246"/>
                      </a:lnTo>
                      <a:lnTo>
                        <a:pt x="222" y="246"/>
                      </a:lnTo>
                      <a:lnTo>
                        <a:pt x="137" y="246"/>
                      </a:lnTo>
                      <a:lnTo>
                        <a:pt x="63" y="246"/>
                      </a:lnTo>
                      <a:lnTo>
                        <a:pt x="0" y="246"/>
                      </a:lnTo>
                      <a:lnTo>
                        <a:pt x="770" y="1060"/>
                      </a:lnTo>
                      <a:close/>
                    </a:path>
                  </a:pathLst>
                </a:custGeom>
                <a:solidFill>
                  <a:srgbClr val="A1D2E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" name="Freeform 57"/>
                <p:cNvSpPr>
                  <a:spLocks/>
                </p:cNvSpPr>
                <p:nvPr/>
              </p:nvSpPr>
              <p:spPr bwMode="auto">
                <a:xfrm>
                  <a:off x="2992" y="2692"/>
                  <a:ext cx="479" cy="287"/>
                </a:xfrm>
                <a:custGeom>
                  <a:avLst/>
                  <a:gdLst>
                    <a:gd name="T0" fmla="*/ 0 w 1917"/>
                    <a:gd name="T1" fmla="*/ 0 h 1060"/>
                    <a:gd name="T2" fmla="*/ 0 w 1917"/>
                    <a:gd name="T3" fmla="*/ 0 h 1060"/>
                    <a:gd name="T4" fmla="*/ 0 w 1917"/>
                    <a:gd name="T5" fmla="*/ 0 h 1060"/>
                    <a:gd name="T6" fmla="*/ 0 w 1917"/>
                    <a:gd name="T7" fmla="*/ 0 h 1060"/>
                    <a:gd name="T8" fmla="*/ 0 w 1917"/>
                    <a:gd name="T9" fmla="*/ 0 h 1060"/>
                    <a:gd name="T10" fmla="*/ 0 w 1917"/>
                    <a:gd name="T11" fmla="*/ 0 h 1060"/>
                    <a:gd name="T12" fmla="*/ 0 w 1917"/>
                    <a:gd name="T13" fmla="*/ 0 h 1060"/>
                    <a:gd name="T14" fmla="*/ 0 w 1917"/>
                    <a:gd name="T15" fmla="*/ 0 h 1060"/>
                    <a:gd name="T16" fmla="*/ 0 w 1917"/>
                    <a:gd name="T17" fmla="*/ 0 h 1060"/>
                    <a:gd name="T18" fmla="*/ 0 w 1917"/>
                    <a:gd name="T19" fmla="*/ 0 h 1060"/>
                    <a:gd name="T20" fmla="*/ 0 w 1917"/>
                    <a:gd name="T21" fmla="*/ 0 h 1060"/>
                    <a:gd name="T22" fmla="*/ 0 w 1917"/>
                    <a:gd name="T23" fmla="*/ 0 h 1060"/>
                    <a:gd name="T24" fmla="*/ 0 w 1917"/>
                    <a:gd name="T25" fmla="*/ 0 h 1060"/>
                    <a:gd name="T26" fmla="*/ 0 w 1917"/>
                    <a:gd name="T27" fmla="*/ 0 h 1060"/>
                    <a:gd name="T28" fmla="*/ 0 w 1917"/>
                    <a:gd name="T29" fmla="*/ 0 h 1060"/>
                    <a:gd name="T30" fmla="*/ 0 w 1917"/>
                    <a:gd name="T31" fmla="*/ 0 h 1060"/>
                    <a:gd name="T32" fmla="*/ 0 w 1917"/>
                    <a:gd name="T33" fmla="*/ 0 h 1060"/>
                    <a:gd name="T34" fmla="*/ 0 w 1917"/>
                    <a:gd name="T35" fmla="*/ 0 h 1060"/>
                    <a:gd name="T36" fmla="*/ 0 w 1917"/>
                    <a:gd name="T37" fmla="*/ 0 h 1060"/>
                    <a:gd name="T38" fmla="*/ 0 w 1917"/>
                    <a:gd name="T39" fmla="*/ 0 h 1060"/>
                    <a:gd name="T40" fmla="*/ 0 w 1917"/>
                    <a:gd name="T41" fmla="*/ 0 h 1060"/>
                    <a:gd name="T42" fmla="*/ 0 w 1917"/>
                    <a:gd name="T43" fmla="*/ 0 h 1060"/>
                    <a:gd name="T44" fmla="*/ 0 w 1917"/>
                    <a:gd name="T45" fmla="*/ 0 h 1060"/>
                    <a:gd name="T46" fmla="*/ 0 w 1917"/>
                    <a:gd name="T47" fmla="*/ 0 h 1060"/>
                    <a:gd name="T48" fmla="*/ 0 w 1917"/>
                    <a:gd name="T49" fmla="*/ 0 h 1060"/>
                    <a:gd name="T50" fmla="*/ 0 w 1917"/>
                    <a:gd name="T51" fmla="*/ 0 h 1060"/>
                    <a:gd name="T52" fmla="*/ 0 w 1917"/>
                    <a:gd name="T53" fmla="*/ 0 h 1060"/>
                    <a:gd name="T54" fmla="*/ 0 w 1917"/>
                    <a:gd name="T55" fmla="*/ 0 h 1060"/>
                    <a:gd name="T56" fmla="*/ 0 w 1917"/>
                    <a:gd name="T57" fmla="*/ 0 h 1060"/>
                    <a:gd name="T58" fmla="*/ 0 w 1917"/>
                    <a:gd name="T59" fmla="*/ 0 h 1060"/>
                    <a:gd name="T60" fmla="*/ 0 w 1917"/>
                    <a:gd name="T61" fmla="*/ 0 h 1060"/>
                    <a:gd name="T62" fmla="*/ 0 w 1917"/>
                    <a:gd name="T63" fmla="*/ 0 h 1060"/>
                    <a:gd name="T64" fmla="*/ 0 w 1917"/>
                    <a:gd name="T65" fmla="*/ 0 h 1060"/>
                    <a:gd name="T66" fmla="*/ 0 w 1917"/>
                    <a:gd name="T67" fmla="*/ 0 h 1060"/>
                    <a:gd name="T68" fmla="*/ 0 w 1917"/>
                    <a:gd name="T69" fmla="*/ 0 h 1060"/>
                    <a:gd name="T70" fmla="*/ 0 w 1917"/>
                    <a:gd name="T71" fmla="*/ 0 h 1060"/>
                    <a:gd name="T72" fmla="*/ 0 w 1917"/>
                    <a:gd name="T73" fmla="*/ 0 h 1060"/>
                    <a:gd name="T74" fmla="*/ 0 w 1917"/>
                    <a:gd name="T75" fmla="*/ 0 h 1060"/>
                    <a:gd name="T76" fmla="*/ 0 w 1917"/>
                    <a:gd name="T77" fmla="*/ 0 h 1060"/>
                    <a:gd name="T78" fmla="*/ 0 w 1917"/>
                    <a:gd name="T79" fmla="*/ 0 h 1060"/>
                    <a:gd name="T80" fmla="*/ 0 w 1917"/>
                    <a:gd name="T81" fmla="*/ 0 h 106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1917"/>
                    <a:gd name="T124" fmla="*/ 0 h 1060"/>
                    <a:gd name="T125" fmla="*/ 1917 w 1917"/>
                    <a:gd name="T126" fmla="*/ 1060 h 106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1917" h="1060">
                      <a:moveTo>
                        <a:pt x="770" y="1060"/>
                      </a:moveTo>
                      <a:lnTo>
                        <a:pt x="1917" y="1060"/>
                      </a:lnTo>
                      <a:lnTo>
                        <a:pt x="262" y="0"/>
                      </a:lnTo>
                      <a:lnTo>
                        <a:pt x="256" y="20"/>
                      </a:lnTo>
                      <a:lnTo>
                        <a:pt x="238" y="40"/>
                      </a:lnTo>
                      <a:lnTo>
                        <a:pt x="218" y="50"/>
                      </a:lnTo>
                      <a:lnTo>
                        <a:pt x="195" y="47"/>
                      </a:lnTo>
                      <a:lnTo>
                        <a:pt x="175" y="47"/>
                      </a:lnTo>
                      <a:lnTo>
                        <a:pt x="151" y="50"/>
                      </a:lnTo>
                      <a:lnTo>
                        <a:pt x="137" y="74"/>
                      </a:lnTo>
                      <a:lnTo>
                        <a:pt x="131" y="94"/>
                      </a:lnTo>
                      <a:lnTo>
                        <a:pt x="121" y="121"/>
                      </a:lnTo>
                      <a:lnTo>
                        <a:pt x="108" y="141"/>
                      </a:lnTo>
                      <a:lnTo>
                        <a:pt x="114" y="141"/>
                      </a:lnTo>
                      <a:lnTo>
                        <a:pt x="137" y="141"/>
                      </a:lnTo>
                      <a:lnTo>
                        <a:pt x="175" y="141"/>
                      </a:lnTo>
                      <a:lnTo>
                        <a:pt x="211" y="141"/>
                      </a:lnTo>
                      <a:lnTo>
                        <a:pt x="256" y="141"/>
                      </a:lnTo>
                      <a:lnTo>
                        <a:pt x="292" y="141"/>
                      </a:lnTo>
                      <a:lnTo>
                        <a:pt x="319" y="141"/>
                      </a:lnTo>
                      <a:lnTo>
                        <a:pt x="326" y="135"/>
                      </a:lnTo>
                      <a:lnTo>
                        <a:pt x="330" y="141"/>
                      </a:lnTo>
                      <a:lnTo>
                        <a:pt x="356" y="148"/>
                      </a:lnTo>
                      <a:lnTo>
                        <a:pt x="400" y="165"/>
                      </a:lnTo>
                      <a:lnTo>
                        <a:pt x="444" y="186"/>
                      </a:lnTo>
                      <a:lnTo>
                        <a:pt x="487" y="206"/>
                      </a:lnTo>
                      <a:lnTo>
                        <a:pt x="525" y="229"/>
                      </a:lnTo>
                      <a:lnTo>
                        <a:pt x="538" y="229"/>
                      </a:lnTo>
                      <a:lnTo>
                        <a:pt x="548" y="236"/>
                      </a:lnTo>
                      <a:lnTo>
                        <a:pt x="548" y="246"/>
                      </a:lnTo>
                      <a:lnTo>
                        <a:pt x="541" y="246"/>
                      </a:lnTo>
                      <a:lnTo>
                        <a:pt x="521" y="246"/>
                      </a:lnTo>
                      <a:lnTo>
                        <a:pt x="498" y="246"/>
                      </a:lnTo>
                      <a:lnTo>
                        <a:pt x="471" y="246"/>
                      </a:lnTo>
                      <a:lnTo>
                        <a:pt x="400" y="246"/>
                      </a:lnTo>
                      <a:lnTo>
                        <a:pt x="312" y="246"/>
                      </a:lnTo>
                      <a:lnTo>
                        <a:pt x="222" y="246"/>
                      </a:lnTo>
                      <a:lnTo>
                        <a:pt x="137" y="246"/>
                      </a:lnTo>
                      <a:lnTo>
                        <a:pt x="63" y="246"/>
                      </a:lnTo>
                      <a:lnTo>
                        <a:pt x="0" y="246"/>
                      </a:lnTo>
                      <a:lnTo>
                        <a:pt x="770" y="1060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" name="Freeform 58"/>
                <p:cNvSpPr>
                  <a:spLocks/>
                </p:cNvSpPr>
                <p:nvPr/>
              </p:nvSpPr>
              <p:spPr bwMode="auto">
                <a:xfrm>
                  <a:off x="3411" y="2399"/>
                  <a:ext cx="264" cy="136"/>
                </a:xfrm>
                <a:custGeom>
                  <a:avLst/>
                  <a:gdLst>
                    <a:gd name="T0" fmla="*/ 0 w 1057"/>
                    <a:gd name="T1" fmla="*/ 0 h 502"/>
                    <a:gd name="T2" fmla="*/ 0 w 1057"/>
                    <a:gd name="T3" fmla="*/ 0 h 502"/>
                    <a:gd name="T4" fmla="*/ 0 w 1057"/>
                    <a:gd name="T5" fmla="*/ 0 h 502"/>
                    <a:gd name="T6" fmla="*/ 0 w 1057"/>
                    <a:gd name="T7" fmla="*/ 0 h 502"/>
                    <a:gd name="T8" fmla="*/ 0 w 1057"/>
                    <a:gd name="T9" fmla="*/ 0 h 502"/>
                    <a:gd name="T10" fmla="*/ 0 w 1057"/>
                    <a:gd name="T11" fmla="*/ 0 h 502"/>
                    <a:gd name="T12" fmla="*/ 0 w 1057"/>
                    <a:gd name="T13" fmla="*/ 0 h 502"/>
                    <a:gd name="T14" fmla="*/ 0 w 1057"/>
                    <a:gd name="T15" fmla="*/ 0 h 502"/>
                    <a:gd name="T16" fmla="*/ 0 w 1057"/>
                    <a:gd name="T17" fmla="*/ 0 h 502"/>
                    <a:gd name="T18" fmla="*/ 0 w 1057"/>
                    <a:gd name="T19" fmla="*/ 0 h 502"/>
                    <a:gd name="T20" fmla="*/ 0 w 1057"/>
                    <a:gd name="T21" fmla="*/ 0 h 502"/>
                    <a:gd name="T22" fmla="*/ 0 w 1057"/>
                    <a:gd name="T23" fmla="*/ 0 h 502"/>
                    <a:gd name="T24" fmla="*/ 0 w 1057"/>
                    <a:gd name="T25" fmla="*/ 0 h 502"/>
                    <a:gd name="T26" fmla="*/ 0 w 1057"/>
                    <a:gd name="T27" fmla="*/ 0 h 502"/>
                    <a:gd name="T28" fmla="*/ 0 w 1057"/>
                    <a:gd name="T29" fmla="*/ 0 h 502"/>
                    <a:gd name="T30" fmla="*/ 0 w 1057"/>
                    <a:gd name="T31" fmla="*/ 0 h 502"/>
                    <a:gd name="T32" fmla="*/ 0 w 1057"/>
                    <a:gd name="T33" fmla="*/ 0 h 502"/>
                    <a:gd name="T34" fmla="*/ 0 w 1057"/>
                    <a:gd name="T35" fmla="*/ 0 h 502"/>
                    <a:gd name="T36" fmla="*/ 0 w 1057"/>
                    <a:gd name="T37" fmla="*/ 0 h 502"/>
                    <a:gd name="T38" fmla="*/ 0 w 1057"/>
                    <a:gd name="T39" fmla="*/ 0 h 502"/>
                    <a:gd name="T40" fmla="*/ 0 w 1057"/>
                    <a:gd name="T41" fmla="*/ 0 h 502"/>
                    <a:gd name="T42" fmla="*/ 0 w 1057"/>
                    <a:gd name="T43" fmla="*/ 0 h 502"/>
                    <a:gd name="T44" fmla="*/ 0 w 1057"/>
                    <a:gd name="T45" fmla="*/ 0 h 502"/>
                    <a:gd name="T46" fmla="*/ 0 w 1057"/>
                    <a:gd name="T47" fmla="*/ 0 h 50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057"/>
                    <a:gd name="T73" fmla="*/ 0 h 502"/>
                    <a:gd name="T74" fmla="*/ 1057 w 1057"/>
                    <a:gd name="T75" fmla="*/ 502 h 502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057" h="502">
                      <a:moveTo>
                        <a:pt x="363" y="0"/>
                      </a:moveTo>
                      <a:lnTo>
                        <a:pt x="344" y="15"/>
                      </a:lnTo>
                      <a:lnTo>
                        <a:pt x="336" y="28"/>
                      </a:lnTo>
                      <a:lnTo>
                        <a:pt x="320" y="48"/>
                      </a:lnTo>
                      <a:lnTo>
                        <a:pt x="300" y="75"/>
                      </a:lnTo>
                      <a:lnTo>
                        <a:pt x="277" y="75"/>
                      </a:lnTo>
                      <a:lnTo>
                        <a:pt x="262" y="58"/>
                      </a:lnTo>
                      <a:lnTo>
                        <a:pt x="239" y="48"/>
                      </a:lnTo>
                      <a:lnTo>
                        <a:pt x="219" y="48"/>
                      </a:lnTo>
                      <a:lnTo>
                        <a:pt x="195" y="64"/>
                      </a:lnTo>
                      <a:lnTo>
                        <a:pt x="188" y="85"/>
                      </a:lnTo>
                      <a:lnTo>
                        <a:pt x="176" y="109"/>
                      </a:lnTo>
                      <a:lnTo>
                        <a:pt x="152" y="115"/>
                      </a:lnTo>
                      <a:lnTo>
                        <a:pt x="132" y="115"/>
                      </a:lnTo>
                      <a:lnTo>
                        <a:pt x="109" y="109"/>
                      </a:lnTo>
                      <a:lnTo>
                        <a:pt x="87" y="95"/>
                      </a:lnTo>
                      <a:lnTo>
                        <a:pt x="71" y="98"/>
                      </a:lnTo>
                      <a:lnTo>
                        <a:pt x="44" y="115"/>
                      </a:lnTo>
                      <a:lnTo>
                        <a:pt x="35" y="138"/>
                      </a:lnTo>
                      <a:lnTo>
                        <a:pt x="27" y="159"/>
                      </a:lnTo>
                      <a:lnTo>
                        <a:pt x="0" y="169"/>
                      </a:lnTo>
                      <a:lnTo>
                        <a:pt x="71" y="502"/>
                      </a:lnTo>
                      <a:lnTo>
                        <a:pt x="1057" y="421"/>
                      </a:lnTo>
                      <a:lnTo>
                        <a:pt x="363" y="0"/>
                      </a:lnTo>
                      <a:close/>
                    </a:path>
                  </a:pathLst>
                </a:custGeom>
                <a:solidFill>
                  <a:srgbClr val="A1D2E3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" name="Freeform 59"/>
                <p:cNvSpPr>
                  <a:spLocks/>
                </p:cNvSpPr>
                <p:nvPr/>
              </p:nvSpPr>
              <p:spPr bwMode="auto">
                <a:xfrm>
                  <a:off x="1668" y="1175"/>
                  <a:ext cx="1369" cy="448"/>
                </a:xfrm>
                <a:custGeom>
                  <a:avLst/>
                  <a:gdLst>
                    <a:gd name="T0" fmla="*/ 0 w 5475"/>
                    <a:gd name="T1" fmla="*/ 0 h 1659"/>
                    <a:gd name="T2" fmla="*/ 0 w 5475"/>
                    <a:gd name="T3" fmla="*/ 0 h 1659"/>
                    <a:gd name="T4" fmla="*/ 0 w 5475"/>
                    <a:gd name="T5" fmla="*/ 0 h 1659"/>
                    <a:gd name="T6" fmla="*/ 0 w 5475"/>
                    <a:gd name="T7" fmla="*/ 0 h 1659"/>
                    <a:gd name="T8" fmla="*/ 0 w 5475"/>
                    <a:gd name="T9" fmla="*/ 0 h 1659"/>
                    <a:gd name="T10" fmla="*/ 0 w 5475"/>
                    <a:gd name="T11" fmla="*/ 0 h 1659"/>
                    <a:gd name="T12" fmla="*/ 0 w 5475"/>
                    <a:gd name="T13" fmla="*/ 0 h 1659"/>
                    <a:gd name="T14" fmla="*/ 0 w 5475"/>
                    <a:gd name="T15" fmla="*/ 0 h 1659"/>
                    <a:gd name="T16" fmla="*/ 0 w 5475"/>
                    <a:gd name="T17" fmla="*/ 0 h 1659"/>
                    <a:gd name="T18" fmla="*/ 0 w 5475"/>
                    <a:gd name="T19" fmla="*/ 0 h 1659"/>
                    <a:gd name="T20" fmla="*/ 0 w 5475"/>
                    <a:gd name="T21" fmla="*/ 0 h 1659"/>
                    <a:gd name="T22" fmla="*/ 0 w 5475"/>
                    <a:gd name="T23" fmla="*/ 0 h 1659"/>
                    <a:gd name="T24" fmla="*/ 0 w 5475"/>
                    <a:gd name="T25" fmla="*/ 0 h 1659"/>
                    <a:gd name="T26" fmla="*/ 0 w 5475"/>
                    <a:gd name="T27" fmla="*/ 0 h 1659"/>
                    <a:gd name="T28" fmla="*/ 0 w 5475"/>
                    <a:gd name="T29" fmla="*/ 0 h 1659"/>
                    <a:gd name="T30" fmla="*/ 0 w 5475"/>
                    <a:gd name="T31" fmla="*/ 0 h 1659"/>
                    <a:gd name="T32" fmla="*/ 0 w 5475"/>
                    <a:gd name="T33" fmla="*/ 0 h 1659"/>
                    <a:gd name="T34" fmla="*/ 0 w 5475"/>
                    <a:gd name="T35" fmla="*/ 0 h 1659"/>
                    <a:gd name="T36" fmla="*/ 0 w 5475"/>
                    <a:gd name="T37" fmla="*/ 0 h 1659"/>
                    <a:gd name="T38" fmla="*/ 0 w 5475"/>
                    <a:gd name="T39" fmla="*/ 0 h 1659"/>
                    <a:gd name="T40" fmla="*/ 0 w 5475"/>
                    <a:gd name="T41" fmla="*/ 0 h 1659"/>
                    <a:gd name="T42" fmla="*/ 0 w 5475"/>
                    <a:gd name="T43" fmla="*/ 0 h 1659"/>
                    <a:gd name="T44" fmla="*/ 0 w 5475"/>
                    <a:gd name="T45" fmla="*/ 0 h 1659"/>
                    <a:gd name="T46" fmla="*/ 0 w 5475"/>
                    <a:gd name="T47" fmla="*/ 0 h 1659"/>
                    <a:gd name="T48" fmla="*/ 0 w 5475"/>
                    <a:gd name="T49" fmla="*/ 0 h 1659"/>
                    <a:gd name="T50" fmla="*/ 0 w 5475"/>
                    <a:gd name="T51" fmla="*/ 0 h 1659"/>
                    <a:gd name="T52" fmla="*/ 0 w 5475"/>
                    <a:gd name="T53" fmla="*/ 0 h 1659"/>
                    <a:gd name="T54" fmla="*/ 0 w 5475"/>
                    <a:gd name="T55" fmla="*/ 0 h 1659"/>
                    <a:gd name="T56" fmla="*/ 0 w 5475"/>
                    <a:gd name="T57" fmla="*/ 0 h 1659"/>
                    <a:gd name="T58" fmla="*/ 0 w 5475"/>
                    <a:gd name="T59" fmla="*/ 0 h 1659"/>
                    <a:gd name="T60" fmla="*/ 0 w 5475"/>
                    <a:gd name="T61" fmla="*/ 0 h 1659"/>
                    <a:gd name="T62" fmla="*/ 0 w 5475"/>
                    <a:gd name="T63" fmla="*/ 0 h 1659"/>
                    <a:gd name="T64" fmla="*/ 0 w 5475"/>
                    <a:gd name="T65" fmla="*/ 0 h 1659"/>
                    <a:gd name="T66" fmla="*/ 0 w 5475"/>
                    <a:gd name="T67" fmla="*/ 0 h 1659"/>
                    <a:gd name="T68" fmla="*/ 0 w 5475"/>
                    <a:gd name="T69" fmla="*/ 0 h 1659"/>
                    <a:gd name="T70" fmla="*/ 0 w 5475"/>
                    <a:gd name="T71" fmla="*/ 0 h 1659"/>
                    <a:gd name="T72" fmla="*/ 0 w 5475"/>
                    <a:gd name="T73" fmla="*/ 0 h 1659"/>
                    <a:gd name="T74" fmla="*/ 0 w 5475"/>
                    <a:gd name="T75" fmla="*/ 0 h 1659"/>
                    <a:gd name="T76" fmla="*/ 0 w 5475"/>
                    <a:gd name="T77" fmla="*/ 0 h 1659"/>
                    <a:gd name="T78" fmla="*/ 0 w 5475"/>
                    <a:gd name="T79" fmla="*/ 0 h 1659"/>
                    <a:gd name="T80" fmla="*/ 0 w 5475"/>
                    <a:gd name="T81" fmla="*/ 0 h 1659"/>
                    <a:gd name="T82" fmla="*/ 0 w 5475"/>
                    <a:gd name="T83" fmla="*/ 0 h 1659"/>
                    <a:gd name="T84" fmla="*/ 0 w 5475"/>
                    <a:gd name="T85" fmla="*/ 0 h 1659"/>
                    <a:gd name="T86" fmla="*/ 0 w 5475"/>
                    <a:gd name="T87" fmla="*/ 0 h 1659"/>
                    <a:gd name="T88" fmla="*/ 0 w 5475"/>
                    <a:gd name="T89" fmla="*/ 0 h 1659"/>
                    <a:gd name="T90" fmla="*/ 0 w 5475"/>
                    <a:gd name="T91" fmla="*/ 0 h 1659"/>
                    <a:gd name="T92" fmla="*/ 0 w 5475"/>
                    <a:gd name="T93" fmla="*/ 0 h 1659"/>
                    <a:gd name="T94" fmla="*/ 0 w 5475"/>
                    <a:gd name="T95" fmla="*/ 0 h 1659"/>
                    <a:gd name="T96" fmla="*/ 0 w 5475"/>
                    <a:gd name="T97" fmla="*/ 0 h 1659"/>
                    <a:gd name="T98" fmla="*/ 0 w 5475"/>
                    <a:gd name="T99" fmla="*/ 0 h 1659"/>
                    <a:gd name="T100" fmla="*/ 0 w 5475"/>
                    <a:gd name="T101" fmla="*/ 0 h 1659"/>
                    <a:gd name="T102" fmla="*/ 0 w 5475"/>
                    <a:gd name="T103" fmla="*/ 0 h 1659"/>
                    <a:gd name="T104" fmla="*/ 0 w 5475"/>
                    <a:gd name="T105" fmla="*/ 0 h 1659"/>
                    <a:gd name="T106" fmla="*/ 0 w 5475"/>
                    <a:gd name="T107" fmla="*/ 0 h 1659"/>
                    <a:gd name="T108" fmla="*/ 0 w 5475"/>
                    <a:gd name="T109" fmla="*/ 0 h 1659"/>
                    <a:gd name="T110" fmla="*/ 0 w 5475"/>
                    <a:gd name="T111" fmla="*/ 0 h 1659"/>
                    <a:gd name="T112" fmla="*/ 0 w 5475"/>
                    <a:gd name="T113" fmla="*/ 0 h 1659"/>
                    <a:gd name="T114" fmla="*/ 0 w 5475"/>
                    <a:gd name="T115" fmla="*/ 0 h 1659"/>
                    <a:gd name="T116" fmla="*/ 0 w 5475"/>
                    <a:gd name="T117" fmla="*/ 0 h 1659"/>
                    <a:gd name="T118" fmla="*/ 0 w 5475"/>
                    <a:gd name="T119" fmla="*/ 0 h 1659"/>
                    <a:gd name="T120" fmla="*/ 0 w 5475"/>
                    <a:gd name="T121" fmla="*/ 0 h 1659"/>
                    <a:gd name="T122" fmla="*/ 0 w 5475"/>
                    <a:gd name="T123" fmla="*/ 0 h 165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5475"/>
                    <a:gd name="T187" fmla="*/ 0 h 1659"/>
                    <a:gd name="T188" fmla="*/ 5475 w 5475"/>
                    <a:gd name="T189" fmla="*/ 1659 h 165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5475" h="1659">
                      <a:moveTo>
                        <a:pt x="0" y="20"/>
                      </a:moveTo>
                      <a:lnTo>
                        <a:pt x="23" y="34"/>
                      </a:lnTo>
                      <a:lnTo>
                        <a:pt x="47" y="43"/>
                      </a:lnTo>
                      <a:lnTo>
                        <a:pt x="67" y="34"/>
                      </a:lnTo>
                      <a:lnTo>
                        <a:pt x="83" y="20"/>
                      </a:lnTo>
                      <a:lnTo>
                        <a:pt x="104" y="3"/>
                      </a:lnTo>
                      <a:lnTo>
                        <a:pt x="128" y="0"/>
                      </a:lnTo>
                      <a:lnTo>
                        <a:pt x="148" y="3"/>
                      </a:lnTo>
                      <a:lnTo>
                        <a:pt x="168" y="20"/>
                      </a:lnTo>
                      <a:lnTo>
                        <a:pt x="188" y="34"/>
                      </a:lnTo>
                      <a:lnTo>
                        <a:pt x="204" y="50"/>
                      </a:lnTo>
                      <a:lnTo>
                        <a:pt x="231" y="43"/>
                      </a:lnTo>
                      <a:lnTo>
                        <a:pt x="242" y="27"/>
                      </a:lnTo>
                      <a:lnTo>
                        <a:pt x="258" y="14"/>
                      </a:lnTo>
                      <a:lnTo>
                        <a:pt x="285" y="3"/>
                      </a:lnTo>
                      <a:lnTo>
                        <a:pt x="305" y="14"/>
                      </a:lnTo>
                      <a:lnTo>
                        <a:pt x="323" y="27"/>
                      </a:lnTo>
                      <a:lnTo>
                        <a:pt x="332" y="43"/>
                      </a:lnTo>
                      <a:lnTo>
                        <a:pt x="359" y="50"/>
                      </a:lnTo>
                      <a:lnTo>
                        <a:pt x="377" y="43"/>
                      </a:lnTo>
                      <a:lnTo>
                        <a:pt x="400" y="27"/>
                      </a:lnTo>
                      <a:lnTo>
                        <a:pt x="417" y="14"/>
                      </a:lnTo>
                      <a:lnTo>
                        <a:pt x="437" y="14"/>
                      </a:lnTo>
                      <a:lnTo>
                        <a:pt x="460" y="14"/>
                      </a:lnTo>
                      <a:lnTo>
                        <a:pt x="480" y="34"/>
                      </a:lnTo>
                      <a:lnTo>
                        <a:pt x="491" y="50"/>
                      </a:lnTo>
                      <a:lnTo>
                        <a:pt x="518" y="57"/>
                      </a:lnTo>
                      <a:lnTo>
                        <a:pt x="534" y="50"/>
                      </a:lnTo>
                      <a:lnTo>
                        <a:pt x="554" y="34"/>
                      </a:lnTo>
                      <a:lnTo>
                        <a:pt x="572" y="14"/>
                      </a:lnTo>
                      <a:lnTo>
                        <a:pt x="599" y="14"/>
                      </a:lnTo>
                      <a:lnTo>
                        <a:pt x="615" y="14"/>
                      </a:lnTo>
                      <a:lnTo>
                        <a:pt x="635" y="34"/>
                      </a:lnTo>
                      <a:lnTo>
                        <a:pt x="648" y="50"/>
                      </a:lnTo>
                      <a:lnTo>
                        <a:pt x="673" y="57"/>
                      </a:lnTo>
                      <a:lnTo>
                        <a:pt x="693" y="57"/>
                      </a:lnTo>
                      <a:lnTo>
                        <a:pt x="713" y="34"/>
                      </a:lnTo>
                      <a:lnTo>
                        <a:pt x="729" y="20"/>
                      </a:lnTo>
                      <a:lnTo>
                        <a:pt x="747" y="14"/>
                      </a:lnTo>
                      <a:lnTo>
                        <a:pt x="773" y="20"/>
                      </a:lnTo>
                      <a:lnTo>
                        <a:pt x="783" y="34"/>
                      </a:lnTo>
                      <a:lnTo>
                        <a:pt x="803" y="57"/>
                      </a:lnTo>
                      <a:lnTo>
                        <a:pt x="827" y="57"/>
                      </a:lnTo>
                      <a:lnTo>
                        <a:pt x="847" y="57"/>
                      </a:lnTo>
                      <a:lnTo>
                        <a:pt x="865" y="34"/>
                      </a:lnTo>
                      <a:lnTo>
                        <a:pt x="885" y="27"/>
                      </a:lnTo>
                      <a:lnTo>
                        <a:pt x="901" y="20"/>
                      </a:lnTo>
                      <a:lnTo>
                        <a:pt x="928" y="27"/>
                      </a:lnTo>
                      <a:lnTo>
                        <a:pt x="946" y="43"/>
                      </a:lnTo>
                      <a:lnTo>
                        <a:pt x="962" y="57"/>
                      </a:lnTo>
                      <a:lnTo>
                        <a:pt x="978" y="64"/>
                      </a:lnTo>
                      <a:lnTo>
                        <a:pt x="1006" y="57"/>
                      </a:lnTo>
                      <a:lnTo>
                        <a:pt x="1022" y="43"/>
                      </a:lnTo>
                      <a:lnTo>
                        <a:pt x="1036" y="27"/>
                      </a:lnTo>
                      <a:lnTo>
                        <a:pt x="1060" y="20"/>
                      </a:lnTo>
                      <a:lnTo>
                        <a:pt x="1080" y="27"/>
                      </a:lnTo>
                      <a:lnTo>
                        <a:pt x="1096" y="43"/>
                      </a:lnTo>
                      <a:lnTo>
                        <a:pt x="1117" y="57"/>
                      </a:lnTo>
                      <a:lnTo>
                        <a:pt x="1141" y="74"/>
                      </a:lnTo>
                      <a:lnTo>
                        <a:pt x="1161" y="64"/>
                      </a:lnTo>
                      <a:lnTo>
                        <a:pt x="1177" y="57"/>
                      </a:lnTo>
                      <a:lnTo>
                        <a:pt x="1201" y="34"/>
                      </a:lnTo>
                      <a:lnTo>
                        <a:pt x="1221" y="34"/>
                      </a:lnTo>
                      <a:lnTo>
                        <a:pt x="1242" y="50"/>
                      </a:lnTo>
                      <a:lnTo>
                        <a:pt x="1262" y="64"/>
                      </a:lnTo>
                      <a:lnTo>
                        <a:pt x="1271" y="77"/>
                      </a:lnTo>
                      <a:lnTo>
                        <a:pt x="1292" y="94"/>
                      </a:lnTo>
                      <a:lnTo>
                        <a:pt x="1316" y="94"/>
                      </a:lnTo>
                      <a:lnTo>
                        <a:pt x="1329" y="77"/>
                      </a:lnTo>
                      <a:lnTo>
                        <a:pt x="1352" y="64"/>
                      </a:lnTo>
                      <a:lnTo>
                        <a:pt x="1372" y="57"/>
                      </a:lnTo>
                      <a:lnTo>
                        <a:pt x="1396" y="74"/>
                      </a:lnTo>
                      <a:lnTo>
                        <a:pt x="1410" y="88"/>
                      </a:lnTo>
                      <a:lnTo>
                        <a:pt x="1423" y="108"/>
                      </a:lnTo>
                      <a:lnTo>
                        <a:pt x="1450" y="124"/>
                      </a:lnTo>
                      <a:lnTo>
                        <a:pt x="1466" y="117"/>
                      </a:lnTo>
                      <a:lnTo>
                        <a:pt x="1493" y="97"/>
                      </a:lnTo>
                      <a:lnTo>
                        <a:pt x="1504" y="88"/>
                      </a:lnTo>
                      <a:lnTo>
                        <a:pt x="1531" y="88"/>
                      </a:lnTo>
                      <a:lnTo>
                        <a:pt x="1547" y="97"/>
                      </a:lnTo>
                      <a:lnTo>
                        <a:pt x="1567" y="117"/>
                      </a:lnTo>
                      <a:lnTo>
                        <a:pt x="1578" y="128"/>
                      </a:lnTo>
                      <a:lnTo>
                        <a:pt x="1598" y="148"/>
                      </a:lnTo>
                      <a:lnTo>
                        <a:pt x="1621" y="148"/>
                      </a:lnTo>
                      <a:lnTo>
                        <a:pt x="1639" y="124"/>
                      </a:lnTo>
                      <a:lnTo>
                        <a:pt x="1662" y="108"/>
                      </a:lnTo>
                      <a:lnTo>
                        <a:pt x="1686" y="97"/>
                      </a:lnTo>
                      <a:lnTo>
                        <a:pt x="1702" y="117"/>
                      </a:lnTo>
                      <a:lnTo>
                        <a:pt x="1726" y="128"/>
                      </a:lnTo>
                      <a:lnTo>
                        <a:pt x="1742" y="148"/>
                      </a:lnTo>
                      <a:lnTo>
                        <a:pt x="1760" y="151"/>
                      </a:lnTo>
                      <a:lnTo>
                        <a:pt x="1787" y="148"/>
                      </a:lnTo>
                      <a:lnTo>
                        <a:pt x="1796" y="128"/>
                      </a:lnTo>
                      <a:lnTo>
                        <a:pt x="1816" y="124"/>
                      </a:lnTo>
                      <a:lnTo>
                        <a:pt x="1840" y="117"/>
                      </a:lnTo>
                      <a:lnTo>
                        <a:pt x="1861" y="124"/>
                      </a:lnTo>
                      <a:lnTo>
                        <a:pt x="1877" y="138"/>
                      </a:lnTo>
                      <a:lnTo>
                        <a:pt x="1897" y="148"/>
                      </a:lnTo>
                      <a:lnTo>
                        <a:pt x="1914" y="158"/>
                      </a:lnTo>
                      <a:lnTo>
                        <a:pt x="1941" y="148"/>
                      </a:lnTo>
                      <a:lnTo>
                        <a:pt x="1955" y="138"/>
                      </a:lnTo>
                      <a:lnTo>
                        <a:pt x="1975" y="124"/>
                      </a:lnTo>
                      <a:lnTo>
                        <a:pt x="1998" y="117"/>
                      </a:lnTo>
                      <a:lnTo>
                        <a:pt x="2022" y="124"/>
                      </a:lnTo>
                      <a:lnTo>
                        <a:pt x="2035" y="148"/>
                      </a:lnTo>
                      <a:lnTo>
                        <a:pt x="2045" y="158"/>
                      </a:lnTo>
                      <a:lnTo>
                        <a:pt x="2072" y="168"/>
                      </a:lnTo>
                      <a:lnTo>
                        <a:pt x="2092" y="168"/>
                      </a:lnTo>
                      <a:lnTo>
                        <a:pt x="2109" y="148"/>
                      </a:lnTo>
                      <a:lnTo>
                        <a:pt x="2126" y="138"/>
                      </a:lnTo>
                      <a:lnTo>
                        <a:pt x="2153" y="128"/>
                      </a:lnTo>
                      <a:lnTo>
                        <a:pt x="2173" y="138"/>
                      </a:lnTo>
                      <a:lnTo>
                        <a:pt x="2186" y="158"/>
                      </a:lnTo>
                      <a:lnTo>
                        <a:pt x="2204" y="178"/>
                      </a:lnTo>
                      <a:lnTo>
                        <a:pt x="2231" y="182"/>
                      </a:lnTo>
                      <a:lnTo>
                        <a:pt x="2247" y="182"/>
                      </a:lnTo>
                      <a:lnTo>
                        <a:pt x="2267" y="168"/>
                      </a:lnTo>
                      <a:lnTo>
                        <a:pt x="2284" y="148"/>
                      </a:lnTo>
                      <a:lnTo>
                        <a:pt x="2305" y="148"/>
                      </a:lnTo>
                      <a:lnTo>
                        <a:pt x="2328" y="151"/>
                      </a:lnTo>
                      <a:lnTo>
                        <a:pt x="2341" y="168"/>
                      </a:lnTo>
                      <a:lnTo>
                        <a:pt x="2358" y="188"/>
                      </a:lnTo>
                      <a:lnTo>
                        <a:pt x="2379" y="198"/>
                      </a:lnTo>
                      <a:lnTo>
                        <a:pt x="2402" y="198"/>
                      </a:lnTo>
                      <a:lnTo>
                        <a:pt x="2422" y="182"/>
                      </a:lnTo>
                      <a:lnTo>
                        <a:pt x="2439" y="168"/>
                      </a:lnTo>
                      <a:lnTo>
                        <a:pt x="2462" y="168"/>
                      </a:lnTo>
                      <a:lnTo>
                        <a:pt x="2482" y="168"/>
                      </a:lnTo>
                      <a:lnTo>
                        <a:pt x="2500" y="188"/>
                      </a:lnTo>
                      <a:lnTo>
                        <a:pt x="2516" y="202"/>
                      </a:lnTo>
                      <a:lnTo>
                        <a:pt x="2536" y="212"/>
                      </a:lnTo>
                      <a:lnTo>
                        <a:pt x="2560" y="202"/>
                      </a:lnTo>
                      <a:lnTo>
                        <a:pt x="2580" y="198"/>
                      </a:lnTo>
                      <a:lnTo>
                        <a:pt x="2590" y="182"/>
                      </a:lnTo>
                      <a:lnTo>
                        <a:pt x="2617" y="182"/>
                      </a:lnTo>
                      <a:lnTo>
                        <a:pt x="2634" y="188"/>
                      </a:lnTo>
                      <a:lnTo>
                        <a:pt x="2651" y="202"/>
                      </a:lnTo>
                      <a:lnTo>
                        <a:pt x="2668" y="218"/>
                      </a:lnTo>
                      <a:lnTo>
                        <a:pt x="2691" y="225"/>
                      </a:lnTo>
                      <a:lnTo>
                        <a:pt x="2711" y="225"/>
                      </a:lnTo>
                      <a:lnTo>
                        <a:pt x="2728" y="212"/>
                      </a:lnTo>
                      <a:lnTo>
                        <a:pt x="2749" y="198"/>
                      </a:lnTo>
                      <a:lnTo>
                        <a:pt x="2773" y="188"/>
                      </a:lnTo>
                      <a:lnTo>
                        <a:pt x="2792" y="202"/>
                      </a:lnTo>
                      <a:lnTo>
                        <a:pt x="2802" y="225"/>
                      </a:lnTo>
                      <a:lnTo>
                        <a:pt x="2823" y="242"/>
                      </a:lnTo>
                      <a:lnTo>
                        <a:pt x="2839" y="249"/>
                      </a:lnTo>
                      <a:lnTo>
                        <a:pt x="2866" y="249"/>
                      </a:lnTo>
                      <a:lnTo>
                        <a:pt x="2883" y="232"/>
                      </a:lnTo>
                      <a:lnTo>
                        <a:pt x="2906" y="225"/>
                      </a:lnTo>
                      <a:lnTo>
                        <a:pt x="2924" y="218"/>
                      </a:lnTo>
                      <a:lnTo>
                        <a:pt x="2948" y="225"/>
                      </a:lnTo>
                      <a:lnTo>
                        <a:pt x="2960" y="249"/>
                      </a:lnTo>
                      <a:lnTo>
                        <a:pt x="2971" y="272"/>
                      </a:lnTo>
                      <a:lnTo>
                        <a:pt x="2998" y="276"/>
                      </a:lnTo>
                      <a:lnTo>
                        <a:pt x="3015" y="272"/>
                      </a:lnTo>
                      <a:lnTo>
                        <a:pt x="3035" y="262"/>
                      </a:lnTo>
                      <a:lnTo>
                        <a:pt x="3051" y="249"/>
                      </a:lnTo>
                      <a:lnTo>
                        <a:pt x="3078" y="249"/>
                      </a:lnTo>
                      <a:lnTo>
                        <a:pt x="3096" y="256"/>
                      </a:lnTo>
                      <a:lnTo>
                        <a:pt x="3116" y="272"/>
                      </a:lnTo>
                      <a:lnTo>
                        <a:pt x="3128" y="292"/>
                      </a:lnTo>
                      <a:lnTo>
                        <a:pt x="3156" y="296"/>
                      </a:lnTo>
                      <a:lnTo>
                        <a:pt x="3173" y="296"/>
                      </a:lnTo>
                      <a:lnTo>
                        <a:pt x="3193" y="292"/>
                      </a:lnTo>
                      <a:lnTo>
                        <a:pt x="3210" y="272"/>
                      </a:lnTo>
                      <a:lnTo>
                        <a:pt x="3237" y="272"/>
                      </a:lnTo>
                      <a:lnTo>
                        <a:pt x="3253" y="286"/>
                      </a:lnTo>
                      <a:lnTo>
                        <a:pt x="3267" y="296"/>
                      </a:lnTo>
                      <a:lnTo>
                        <a:pt x="3284" y="323"/>
                      </a:lnTo>
                      <a:lnTo>
                        <a:pt x="3307" y="326"/>
                      </a:lnTo>
                      <a:lnTo>
                        <a:pt x="3327" y="326"/>
                      </a:lnTo>
                      <a:lnTo>
                        <a:pt x="3341" y="312"/>
                      </a:lnTo>
                      <a:lnTo>
                        <a:pt x="3368" y="296"/>
                      </a:lnTo>
                      <a:lnTo>
                        <a:pt x="3388" y="296"/>
                      </a:lnTo>
                      <a:lnTo>
                        <a:pt x="3408" y="312"/>
                      </a:lnTo>
                      <a:lnTo>
                        <a:pt x="3421" y="326"/>
                      </a:lnTo>
                      <a:lnTo>
                        <a:pt x="3435" y="343"/>
                      </a:lnTo>
                      <a:lnTo>
                        <a:pt x="3459" y="357"/>
                      </a:lnTo>
                      <a:lnTo>
                        <a:pt x="3479" y="357"/>
                      </a:lnTo>
                      <a:lnTo>
                        <a:pt x="3495" y="337"/>
                      </a:lnTo>
                      <a:lnTo>
                        <a:pt x="3516" y="326"/>
                      </a:lnTo>
                      <a:lnTo>
                        <a:pt x="3540" y="326"/>
                      </a:lnTo>
                      <a:lnTo>
                        <a:pt x="3560" y="337"/>
                      </a:lnTo>
                      <a:lnTo>
                        <a:pt x="3576" y="357"/>
                      </a:lnTo>
                      <a:lnTo>
                        <a:pt x="3594" y="370"/>
                      </a:lnTo>
                      <a:lnTo>
                        <a:pt x="3610" y="380"/>
                      </a:lnTo>
                      <a:lnTo>
                        <a:pt x="3637" y="380"/>
                      </a:lnTo>
                      <a:lnTo>
                        <a:pt x="3654" y="366"/>
                      </a:lnTo>
                      <a:lnTo>
                        <a:pt x="3674" y="357"/>
                      </a:lnTo>
                      <a:lnTo>
                        <a:pt x="3697" y="357"/>
                      </a:lnTo>
                      <a:lnTo>
                        <a:pt x="3717" y="357"/>
                      </a:lnTo>
                      <a:lnTo>
                        <a:pt x="3735" y="380"/>
                      </a:lnTo>
                      <a:lnTo>
                        <a:pt x="3755" y="397"/>
                      </a:lnTo>
                      <a:lnTo>
                        <a:pt x="3768" y="400"/>
                      </a:lnTo>
                      <a:lnTo>
                        <a:pt x="3798" y="400"/>
                      </a:lnTo>
                      <a:lnTo>
                        <a:pt x="3809" y="380"/>
                      </a:lnTo>
                      <a:lnTo>
                        <a:pt x="3829" y="370"/>
                      </a:lnTo>
                      <a:lnTo>
                        <a:pt x="3852" y="366"/>
                      </a:lnTo>
                      <a:lnTo>
                        <a:pt x="3876" y="370"/>
                      </a:lnTo>
                      <a:lnTo>
                        <a:pt x="3886" y="386"/>
                      </a:lnTo>
                      <a:lnTo>
                        <a:pt x="3903" y="400"/>
                      </a:lnTo>
                      <a:lnTo>
                        <a:pt x="3930" y="417"/>
                      </a:lnTo>
                      <a:lnTo>
                        <a:pt x="3946" y="411"/>
                      </a:lnTo>
                      <a:lnTo>
                        <a:pt x="3966" y="397"/>
                      </a:lnTo>
                      <a:lnTo>
                        <a:pt x="3984" y="380"/>
                      </a:lnTo>
                      <a:lnTo>
                        <a:pt x="4004" y="380"/>
                      </a:lnTo>
                      <a:lnTo>
                        <a:pt x="4027" y="386"/>
                      </a:lnTo>
                      <a:lnTo>
                        <a:pt x="4047" y="400"/>
                      </a:lnTo>
                      <a:lnTo>
                        <a:pt x="4061" y="420"/>
                      </a:lnTo>
                      <a:lnTo>
                        <a:pt x="4081" y="440"/>
                      </a:lnTo>
                      <a:lnTo>
                        <a:pt x="4105" y="431"/>
                      </a:lnTo>
                      <a:lnTo>
                        <a:pt x="4125" y="420"/>
                      </a:lnTo>
                      <a:lnTo>
                        <a:pt x="4135" y="400"/>
                      </a:lnTo>
                      <a:lnTo>
                        <a:pt x="4168" y="400"/>
                      </a:lnTo>
                      <a:lnTo>
                        <a:pt x="4179" y="417"/>
                      </a:lnTo>
                      <a:lnTo>
                        <a:pt x="4199" y="431"/>
                      </a:lnTo>
                      <a:lnTo>
                        <a:pt x="4209" y="451"/>
                      </a:lnTo>
                      <a:lnTo>
                        <a:pt x="4233" y="460"/>
                      </a:lnTo>
                      <a:lnTo>
                        <a:pt x="4253" y="460"/>
                      </a:lnTo>
                      <a:lnTo>
                        <a:pt x="4273" y="447"/>
                      </a:lnTo>
                      <a:lnTo>
                        <a:pt x="4296" y="431"/>
                      </a:lnTo>
                      <a:lnTo>
                        <a:pt x="4313" y="431"/>
                      </a:lnTo>
                      <a:lnTo>
                        <a:pt x="4336" y="447"/>
                      </a:lnTo>
                      <a:lnTo>
                        <a:pt x="4354" y="460"/>
                      </a:lnTo>
                      <a:lnTo>
                        <a:pt x="4367" y="474"/>
                      </a:lnTo>
                      <a:lnTo>
                        <a:pt x="4384" y="482"/>
                      </a:lnTo>
                      <a:lnTo>
                        <a:pt x="4410" y="482"/>
                      </a:lnTo>
                      <a:lnTo>
                        <a:pt x="4428" y="471"/>
                      </a:lnTo>
                      <a:lnTo>
                        <a:pt x="4448" y="460"/>
                      </a:lnTo>
                      <a:lnTo>
                        <a:pt x="4471" y="460"/>
                      </a:lnTo>
                      <a:lnTo>
                        <a:pt x="4491" y="471"/>
                      </a:lnTo>
                      <a:lnTo>
                        <a:pt x="4505" y="482"/>
                      </a:lnTo>
                      <a:lnTo>
                        <a:pt x="4515" y="505"/>
                      </a:lnTo>
                      <a:lnTo>
                        <a:pt x="4542" y="511"/>
                      </a:lnTo>
                      <a:lnTo>
                        <a:pt x="4559" y="511"/>
                      </a:lnTo>
                      <a:lnTo>
                        <a:pt x="4585" y="494"/>
                      </a:lnTo>
                      <a:lnTo>
                        <a:pt x="4606" y="482"/>
                      </a:lnTo>
                      <a:lnTo>
                        <a:pt x="4623" y="482"/>
                      </a:lnTo>
                      <a:lnTo>
                        <a:pt x="4650" y="491"/>
                      </a:lnTo>
                      <a:lnTo>
                        <a:pt x="4659" y="511"/>
                      </a:lnTo>
                      <a:lnTo>
                        <a:pt x="4673" y="525"/>
                      </a:lnTo>
                      <a:lnTo>
                        <a:pt x="4693" y="541"/>
                      </a:lnTo>
                      <a:lnTo>
                        <a:pt x="4713" y="541"/>
                      </a:lnTo>
                      <a:lnTo>
                        <a:pt x="4737" y="525"/>
                      </a:lnTo>
                      <a:lnTo>
                        <a:pt x="4755" y="511"/>
                      </a:lnTo>
                      <a:lnTo>
                        <a:pt x="4778" y="505"/>
                      </a:lnTo>
                      <a:lnTo>
                        <a:pt x="4798" y="521"/>
                      </a:lnTo>
                      <a:lnTo>
                        <a:pt x="4811" y="541"/>
                      </a:lnTo>
                      <a:lnTo>
                        <a:pt x="4829" y="556"/>
                      </a:lnTo>
                      <a:lnTo>
                        <a:pt x="4848" y="569"/>
                      </a:lnTo>
                      <a:lnTo>
                        <a:pt x="4872" y="565"/>
                      </a:lnTo>
                      <a:lnTo>
                        <a:pt x="4892" y="549"/>
                      </a:lnTo>
                      <a:lnTo>
                        <a:pt x="4908" y="541"/>
                      </a:lnTo>
                      <a:lnTo>
                        <a:pt x="4930" y="534"/>
                      </a:lnTo>
                      <a:lnTo>
                        <a:pt x="4953" y="549"/>
                      </a:lnTo>
                      <a:lnTo>
                        <a:pt x="4970" y="565"/>
                      </a:lnTo>
                      <a:lnTo>
                        <a:pt x="4986" y="585"/>
                      </a:lnTo>
                      <a:lnTo>
                        <a:pt x="5004" y="596"/>
                      </a:lnTo>
                      <a:lnTo>
                        <a:pt x="5029" y="596"/>
                      </a:lnTo>
                      <a:lnTo>
                        <a:pt x="5051" y="579"/>
                      </a:lnTo>
                      <a:lnTo>
                        <a:pt x="5060" y="569"/>
                      </a:lnTo>
                      <a:lnTo>
                        <a:pt x="5083" y="569"/>
                      </a:lnTo>
                      <a:lnTo>
                        <a:pt x="5103" y="569"/>
                      </a:lnTo>
                      <a:lnTo>
                        <a:pt x="5114" y="596"/>
                      </a:lnTo>
                      <a:lnTo>
                        <a:pt x="5138" y="616"/>
                      </a:lnTo>
                      <a:lnTo>
                        <a:pt x="5154" y="619"/>
                      </a:lnTo>
                      <a:lnTo>
                        <a:pt x="5177" y="619"/>
                      </a:lnTo>
                      <a:lnTo>
                        <a:pt x="5199" y="608"/>
                      </a:lnTo>
                      <a:lnTo>
                        <a:pt x="5219" y="596"/>
                      </a:lnTo>
                      <a:lnTo>
                        <a:pt x="5235" y="596"/>
                      </a:lnTo>
                      <a:lnTo>
                        <a:pt x="5262" y="599"/>
                      </a:lnTo>
                      <a:lnTo>
                        <a:pt x="5273" y="616"/>
                      </a:lnTo>
                      <a:lnTo>
                        <a:pt x="5289" y="639"/>
                      </a:lnTo>
                      <a:lnTo>
                        <a:pt x="5309" y="646"/>
                      </a:lnTo>
                      <a:lnTo>
                        <a:pt x="5336" y="646"/>
                      </a:lnTo>
                      <a:lnTo>
                        <a:pt x="5353" y="630"/>
                      </a:lnTo>
                      <a:lnTo>
                        <a:pt x="5370" y="616"/>
                      </a:lnTo>
                      <a:lnTo>
                        <a:pt x="5397" y="616"/>
                      </a:lnTo>
                      <a:lnTo>
                        <a:pt x="5417" y="619"/>
                      </a:lnTo>
                      <a:lnTo>
                        <a:pt x="5430" y="639"/>
                      </a:lnTo>
                      <a:lnTo>
                        <a:pt x="5448" y="659"/>
                      </a:lnTo>
                      <a:lnTo>
                        <a:pt x="5468" y="666"/>
                      </a:lnTo>
                      <a:lnTo>
                        <a:pt x="5475" y="666"/>
                      </a:lnTo>
                      <a:lnTo>
                        <a:pt x="5448" y="680"/>
                      </a:lnTo>
                      <a:lnTo>
                        <a:pt x="5434" y="693"/>
                      </a:lnTo>
                      <a:lnTo>
                        <a:pt x="5417" y="710"/>
                      </a:lnTo>
                      <a:lnTo>
                        <a:pt x="5397" y="720"/>
                      </a:lnTo>
                      <a:lnTo>
                        <a:pt x="5370" y="710"/>
                      </a:lnTo>
                      <a:lnTo>
                        <a:pt x="5353" y="693"/>
                      </a:lnTo>
                      <a:lnTo>
                        <a:pt x="5343" y="680"/>
                      </a:lnTo>
                      <a:lnTo>
                        <a:pt x="5316" y="673"/>
                      </a:lnTo>
                      <a:lnTo>
                        <a:pt x="5300" y="680"/>
                      </a:lnTo>
                      <a:lnTo>
                        <a:pt x="5278" y="693"/>
                      </a:lnTo>
                      <a:lnTo>
                        <a:pt x="5262" y="710"/>
                      </a:lnTo>
                      <a:lnTo>
                        <a:pt x="5235" y="720"/>
                      </a:lnTo>
                      <a:lnTo>
                        <a:pt x="5219" y="710"/>
                      </a:lnTo>
                      <a:lnTo>
                        <a:pt x="5199" y="693"/>
                      </a:lnTo>
                      <a:lnTo>
                        <a:pt x="5177" y="680"/>
                      </a:lnTo>
                      <a:lnTo>
                        <a:pt x="5157" y="673"/>
                      </a:lnTo>
                      <a:lnTo>
                        <a:pt x="5138" y="680"/>
                      </a:lnTo>
                      <a:lnTo>
                        <a:pt x="5121" y="693"/>
                      </a:lnTo>
                      <a:lnTo>
                        <a:pt x="5103" y="710"/>
                      </a:lnTo>
                      <a:lnTo>
                        <a:pt x="5083" y="720"/>
                      </a:lnTo>
                      <a:lnTo>
                        <a:pt x="5060" y="710"/>
                      </a:lnTo>
                      <a:lnTo>
                        <a:pt x="5051" y="693"/>
                      </a:lnTo>
                      <a:lnTo>
                        <a:pt x="5029" y="680"/>
                      </a:lnTo>
                      <a:lnTo>
                        <a:pt x="5004" y="680"/>
                      </a:lnTo>
                      <a:lnTo>
                        <a:pt x="4986" y="680"/>
                      </a:lnTo>
                      <a:lnTo>
                        <a:pt x="4970" y="704"/>
                      </a:lnTo>
                      <a:lnTo>
                        <a:pt x="4946" y="720"/>
                      </a:lnTo>
                      <a:lnTo>
                        <a:pt x="4930" y="724"/>
                      </a:lnTo>
                      <a:lnTo>
                        <a:pt x="4906" y="720"/>
                      </a:lnTo>
                      <a:lnTo>
                        <a:pt x="4881" y="704"/>
                      </a:lnTo>
                      <a:lnTo>
                        <a:pt x="4872" y="680"/>
                      </a:lnTo>
                      <a:lnTo>
                        <a:pt x="4848" y="680"/>
                      </a:lnTo>
                      <a:lnTo>
                        <a:pt x="4821" y="680"/>
                      </a:lnTo>
                      <a:lnTo>
                        <a:pt x="4811" y="704"/>
                      </a:lnTo>
                      <a:lnTo>
                        <a:pt x="4798" y="720"/>
                      </a:lnTo>
                      <a:lnTo>
                        <a:pt x="4774" y="724"/>
                      </a:lnTo>
                      <a:lnTo>
                        <a:pt x="4755" y="720"/>
                      </a:lnTo>
                      <a:lnTo>
                        <a:pt x="4737" y="704"/>
                      </a:lnTo>
                      <a:lnTo>
                        <a:pt x="4713" y="680"/>
                      </a:lnTo>
                      <a:lnTo>
                        <a:pt x="4693" y="680"/>
                      </a:lnTo>
                      <a:lnTo>
                        <a:pt x="4673" y="680"/>
                      </a:lnTo>
                      <a:lnTo>
                        <a:pt x="4653" y="704"/>
                      </a:lnTo>
                      <a:lnTo>
                        <a:pt x="4633" y="720"/>
                      </a:lnTo>
                      <a:lnTo>
                        <a:pt x="4616" y="724"/>
                      </a:lnTo>
                      <a:lnTo>
                        <a:pt x="4589" y="720"/>
                      </a:lnTo>
                      <a:lnTo>
                        <a:pt x="4579" y="704"/>
                      </a:lnTo>
                      <a:lnTo>
                        <a:pt x="4559" y="690"/>
                      </a:lnTo>
                      <a:lnTo>
                        <a:pt x="4535" y="680"/>
                      </a:lnTo>
                      <a:lnTo>
                        <a:pt x="4515" y="690"/>
                      </a:lnTo>
                      <a:lnTo>
                        <a:pt x="4505" y="704"/>
                      </a:lnTo>
                      <a:lnTo>
                        <a:pt x="4484" y="724"/>
                      </a:lnTo>
                      <a:lnTo>
                        <a:pt x="4461" y="724"/>
                      </a:lnTo>
                      <a:lnTo>
                        <a:pt x="4444" y="724"/>
                      </a:lnTo>
                      <a:lnTo>
                        <a:pt x="4421" y="704"/>
                      </a:lnTo>
                      <a:lnTo>
                        <a:pt x="4404" y="690"/>
                      </a:lnTo>
                      <a:lnTo>
                        <a:pt x="4384" y="680"/>
                      </a:lnTo>
                      <a:lnTo>
                        <a:pt x="4357" y="690"/>
                      </a:lnTo>
                      <a:lnTo>
                        <a:pt x="4340" y="704"/>
                      </a:lnTo>
                      <a:lnTo>
                        <a:pt x="4330" y="724"/>
                      </a:lnTo>
                      <a:lnTo>
                        <a:pt x="4310" y="733"/>
                      </a:lnTo>
                      <a:lnTo>
                        <a:pt x="4287" y="733"/>
                      </a:lnTo>
                      <a:lnTo>
                        <a:pt x="4266" y="720"/>
                      </a:lnTo>
                      <a:lnTo>
                        <a:pt x="4249" y="704"/>
                      </a:lnTo>
                      <a:lnTo>
                        <a:pt x="4222" y="704"/>
                      </a:lnTo>
                      <a:lnTo>
                        <a:pt x="4206" y="704"/>
                      </a:lnTo>
                      <a:lnTo>
                        <a:pt x="4188" y="724"/>
                      </a:lnTo>
                      <a:lnTo>
                        <a:pt x="4172" y="740"/>
                      </a:lnTo>
                      <a:lnTo>
                        <a:pt x="4145" y="754"/>
                      </a:lnTo>
                      <a:lnTo>
                        <a:pt x="4128" y="747"/>
                      </a:lnTo>
                      <a:lnTo>
                        <a:pt x="4108" y="733"/>
                      </a:lnTo>
                      <a:lnTo>
                        <a:pt x="4091" y="724"/>
                      </a:lnTo>
                      <a:lnTo>
                        <a:pt x="4071" y="720"/>
                      </a:lnTo>
                      <a:lnTo>
                        <a:pt x="4047" y="724"/>
                      </a:lnTo>
                      <a:lnTo>
                        <a:pt x="4038" y="740"/>
                      </a:lnTo>
                      <a:lnTo>
                        <a:pt x="4017" y="764"/>
                      </a:lnTo>
                      <a:lnTo>
                        <a:pt x="3990" y="764"/>
                      </a:lnTo>
                      <a:lnTo>
                        <a:pt x="3973" y="764"/>
                      </a:lnTo>
                      <a:lnTo>
                        <a:pt x="3957" y="740"/>
                      </a:lnTo>
                      <a:lnTo>
                        <a:pt x="3937" y="733"/>
                      </a:lnTo>
                      <a:lnTo>
                        <a:pt x="3916" y="724"/>
                      </a:lnTo>
                      <a:lnTo>
                        <a:pt x="3892" y="733"/>
                      </a:lnTo>
                      <a:lnTo>
                        <a:pt x="3879" y="747"/>
                      </a:lnTo>
                      <a:lnTo>
                        <a:pt x="3859" y="764"/>
                      </a:lnTo>
                      <a:lnTo>
                        <a:pt x="3842" y="767"/>
                      </a:lnTo>
                      <a:lnTo>
                        <a:pt x="3816" y="764"/>
                      </a:lnTo>
                      <a:lnTo>
                        <a:pt x="3798" y="747"/>
                      </a:lnTo>
                      <a:lnTo>
                        <a:pt x="3785" y="733"/>
                      </a:lnTo>
                      <a:lnTo>
                        <a:pt x="3762" y="724"/>
                      </a:lnTo>
                      <a:lnTo>
                        <a:pt x="3742" y="733"/>
                      </a:lnTo>
                      <a:lnTo>
                        <a:pt x="3724" y="747"/>
                      </a:lnTo>
                      <a:lnTo>
                        <a:pt x="3704" y="764"/>
                      </a:lnTo>
                      <a:lnTo>
                        <a:pt x="3681" y="767"/>
                      </a:lnTo>
                      <a:lnTo>
                        <a:pt x="3661" y="764"/>
                      </a:lnTo>
                      <a:lnTo>
                        <a:pt x="3643" y="747"/>
                      </a:lnTo>
                      <a:lnTo>
                        <a:pt x="3620" y="733"/>
                      </a:lnTo>
                      <a:lnTo>
                        <a:pt x="3603" y="724"/>
                      </a:lnTo>
                      <a:lnTo>
                        <a:pt x="3576" y="733"/>
                      </a:lnTo>
                      <a:lnTo>
                        <a:pt x="3567" y="747"/>
                      </a:lnTo>
                      <a:lnTo>
                        <a:pt x="3546" y="764"/>
                      </a:lnTo>
                      <a:lnTo>
                        <a:pt x="3529" y="767"/>
                      </a:lnTo>
                      <a:lnTo>
                        <a:pt x="3502" y="764"/>
                      </a:lnTo>
                      <a:lnTo>
                        <a:pt x="3493" y="754"/>
                      </a:lnTo>
                      <a:lnTo>
                        <a:pt x="3475" y="740"/>
                      </a:lnTo>
                      <a:lnTo>
                        <a:pt x="3448" y="733"/>
                      </a:lnTo>
                      <a:lnTo>
                        <a:pt x="3432" y="740"/>
                      </a:lnTo>
                      <a:lnTo>
                        <a:pt x="3408" y="754"/>
                      </a:lnTo>
                      <a:lnTo>
                        <a:pt x="3392" y="767"/>
                      </a:lnTo>
                      <a:lnTo>
                        <a:pt x="3372" y="774"/>
                      </a:lnTo>
                      <a:lnTo>
                        <a:pt x="3347" y="767"/>
                      </a:lnTo>
                      <a:lnTo>
                        <a:pt x="3327" y="754"/>
                      </a:lnTo>
                      <a:lnTo>
                        <a:pt x="3311" y="740"/>
                      </a:lnTo>
                      <a:lnTo>
                        <a:pt x="3291" y="733"/>
                      </a:lnTo>
                      <a:lnTo>
                        <a:pt x="3267" y="740"/>
                      </a:lnTo>
                      <a:lnTo>
                        <a:pt x="3253" y="754"/>
                      </a:lnTo>
                      <a:lnTo>
                        <a:pt x="3240" y="767"/>
                      </a:lnTo>
                      <a:lnTo>
                        <a:pt x="3217" y="774"/>
                      </a:lnTo>
                      <a:lnTo>
                        <a:pt x="3199" y="767"/>
                      </a:lnTo>
                      <a:lnTo>
                        <a:pt x="3175" y="754"/>
                      </a:lnTo>
                      <a:lnTo>
                        <a:pt x="3159" y="740"/>
                      </a:lnTo>
                      <a:lnTo>
                        <a:pt x="3136" y="733"/>
                      </a:lnTo>
                      <a:lnTo>
                        <a:pt x="3116" y="740"/>
                      </a:lnTo>
                      <a:lnTo>
                        <a:pt x="3096" y="764"/>
                      </a:lnTo>
                      <a:lnTo>
                        <a:pt x="3078" y="767"/>
                      </a:lnTo>
                      <a:lnTo>
                        <a:pt x="3058" y="784"/>
                      </a:lnTo>
                      <a:lnTo>
                        <a:pt x="3035" y="774"/>
                      </a:lnTo>
                      <a:lnTo>
                        <a:pt x="3015" y="764"/>
                      </a:lnTo>
                      <a:lnTo>
                        <a:pt x="3004" y="740"/>
                      </a:lnTo>
                      <a:lnTo>
                        <a:pt x="2977" y="740"/>
                      </a:lnTo>
                      <a:lnTo>
                        <a:pt x="2960" y="740"/>
                      </a:lnTo>
                      <a:lnTo>
                        <a:pt x="2948" y="764"/>
                      </a:lnTo>
                      <a:lnTo>
                        <a:pt x="2926" y="774"/>
                      </a:lnTo>
                      <a:lnTo>
                        <a:pt x="2906" y="784"/>
                      </a:lnTo>
                      <a:lnTo>
                        <a:pt x="2883" y="774"/>
                      </a:lnTo>
                      <a:lnTo>
                        <a:pt x="2866" y="764"/>
                      </a:lnTo>
                      <a:lnTo>
                        <a:pt x="2847" y="740"/>
                      </a:lnTo>
                      <a:lnTo>
                        <a:pt x="2829" y="740"/>
                      </a:lnTo>
                      <a:lnTo>
                        <a:pt x="2802" y="740"/>
                      </a:lnTo>
                      <a:lnTo>
                        <a:pt x="2785" y="764"/>
                      </a:lnTo>
                      <a:lnTo>
                        <a:pt x="2773" y="774"/>
                      </a:lnTo>
                      <a:lnTo>
                        <a:pt x="2749" y="784"/>
                      </a:lnTo>
                      <a:lnTo>
                        <a:pt x="2722" y="774"/>
                      </a:lnTo>
                      <a:lnTo>
                        <a:pt x="2711" y="764"/>
                      </a:lnTo>
                      <a:lnTo>
                        <a:pt x="2691" y="747"/>
                      </a:lnTo>
                      <a:lnTo>
                        <a:pt x="2668" y="740"/>
                      </a:lnTo>
                      <a:lnTo>
                        <a:pt x="2648" y="747"/>
                      </a:lnTo>
                      <a:lnTo>
                        <a:pt x="2634" y="764"/>
                      </a:lnTo>
                      <a:lnTo>
                        <a:pt x="2617" y="784"/>
                      </a:lnTo>
                      <a:lnTo>
                        <a:pt x="2590" y="784"/>
                      </a:lnTo>
                      <a:lnTo>
                        <a:pt x="2570" y="784"/>
                      </a:lnTo>
                      <a:lnTo>
                        <a:pt x="2554" y="764"/>
                      </a:lnTo>
                      <a:lnTo>
                        <a:pt x="2536" y="747"/>
                      </a:lnTo>
                      <a:lnTo>
                        <a:pt x="2516" y="740"/>
                      </a:lnTo>
                      <a:lnTo>
                        <a:pt x="2489" y="747"/>
                      </a:lnTo>
                      <a:lnTo>
                        <a:pt x="2480" y="764"/>
                      </a:lnTo>
                      <a:lnTo>
                        <a:pt x="2462" y="784"/>
                      </a:lnTo>
                      <a:lnTo>
                        <a:pt x="2435" y="784"/>
                      </a:lnTo>
                      <a:lnTo>
                        <a:pt x="2419" y="784"/>
                      </a:lnTo>
                      <a:lnTo>
                        <a:pt x="2399" y="764"/>
                      </a:lnTo>
                      <a:lnTo>
                        <a:pt x="2408" y="774"/>
                      </a:lnTo>
                      <a:lnTo>
                        <a:pt x="2429" y="784"/>
                      </a:lnTo>
                      <a:lnTo>
                        <a:pt x="2446" y="805"/>
                      </a:lnTo>
                      <a:lnTo>
                        <a:pt x="2462" y="828"/>
                      </a:lnTo>
                      <a:lnTo>
                        <a:pt x="2480" y="834"/>
                      </a:lnTo>
                      <a:lnTo>
                        <a:pt x="2506" y="834"/>
                      </a:lnTo>
                      <a:lnTo>
                        <a:pt x="2523" y="828"/>
                      </a:lnTo>
                      <a:lnTo>
                        <a:pt x="2543" y="814"/>
                      </a:lnTo>
                      <a:lnTo>
                        <a:pt x="2567" y="814"/>
                      </a:lnTo>
                      <a:lnTo>
                        <a:pt x="2580" y="828"/>
                      </a:lnTo>
                      <a:lnTo>
                        <a:pt x="2590" y="848"/>
                      </a:lnTo>
                      <a:lnTo>
                        <a:pt x="2607" y="872"/>
                      </a:lnTo>
                      <a:lnTo>
                        <a:pt x="2630" y="879"/>
                      </a:lnTo>
                      <a:lnTo>
                        <a:pt x="2651" y="879"/>
                      </a:lnTo>
                      <a:lnTo>
                        <a:pt x="2675" y="872"/>
                      </a:lnTo>
                      <a:lnTo>
                        <a:pt x="2691" y="858"/>
                      </a:lnTo>
                      <a:lnTo>
                        <a:pt x="2711" y="858"/>
                      </a:lnTo>
                      <a:lnTo>
                        <a:pt x="2735" y="872"/>
                      </a:lnTo>
                      <a:lnTo>
                        <a:pt x="2755" y="888"/>
                      </a:lnTo>
                      <a:lnTo>
                        <a:pt x="2765" y="908"/>
                      </a:lnTo>
                      <a:lnTo>
                        <a:pt x="2785" y="919"/>
                      </a:lnTo>
                      <a:lnTo>
                        <a:pt x="2809" y="919"/>
                      </a:lnTo>
                      <a:lnTo>
                        <a:pt x="2829" y="902"/>
                      </a:lnTo>
                      <a:lnTo>
                        <a:pt x="2839" y="888"/>
                      </a:lnTo>
                      <a:lnTo>
                        <a:pt x="2874" y="888"/>
                      </a:lnTo>
                      <a:lnTo>
                        <a:pt x="2883" y="892"/>
                      </a:lnTo>
                      <a:lnTo>
                        <a:pt x="2906" y="919"/>
                      </a:lnTo>
                      <a:lnTo>
                        <a:pt x="2917" y="932"/>
                      </a:lnTo>
                      <a:lnTo>
                        <a:pt x="2944" y="939"/>
                      </a:lnTo>
                      <a:lnTo>
                        <a:pt x="2960" y="939"/>
                      </a:lnTo>
                      <a:lnTo>
                        <a:pt x="2977" y="922"/>
                      </a:lnTo>
                      <a:lnTo>
                        <a:pt x="3004" y="919"/>
                      </a:lnTo>
                      <a:lnTo>
                        <a:pt x="3025" y="919"/>
                      </a:lnTo>
                      <a:lnTo>
                        <a:pt x="3049" y="922"/>
                      </a:lnTo>
                      <a:lnTo>
                        <a:pt x="3058" y="942"/>
                      </a:lnTo>
                      <a:lnTo>
                        <a:pt x="3074" y="966"/>
                      </a:lnTo>
                      <a:lnTo>
                        <a:pt x="3092" y="982"/>
                      </a:lnTo>
                      <a:lnTo>
                        <a:pt x="3112" y="982"/>
                      </a:lnTo>
                      <a:lnTo>
                        <a:pt x="3136" y="966"/>
                      </a:lnTo>
                      <a:lnTo>
                        <a:pt x="3156" y="962"/>
                      </a:lnTo>
                      <a:lnTo>
                        <a:pt x="3175" y="962"/>
                      </a:lnTo>
                      <a:lnTo>
                        <a:pt x="3199" y="966"/>
                      </a:lnTo>
                      <a:lnTo>
                        <a:pt x="3210" y="993"/>
                      </a:lnTo>
                      <a:lnTo>
                        <a:pt x="3220" y="1003"/>
                      </a:lnTo>
                      <a:lnTo>
                        <a:pt x="3240" y="1016"/>
                      </a:lnTo>
                      <a:lnTo>
                        <a:pt x="3267" y="1016"/>
                      </a:lnTo>
                      <a:lnTo>
                        <a:pt x="3284" y="1003"/>
                      </a:lnTo>
                      <a:lnTo>
                        <a:pt x="3307" y="996"/>
                      </a:lnTo>
                      <a:lnTo>
                        <a:pt x="3327" y="996"/>
                      </a:lnTo>
                      <a:lnTo>
                        <a:pt x="3347" y="1003"/>
                      </a:lnTo>
                      <a:lnTo>
                        <a:pt x="3361" y="1027"/>
                      </a:lnTo>
                      <a:lnTo>
                        <a:pt x="3372" y="1047"/>
                      </a:lnTo>
                      <a:lnTo>
                        <a:pt x="3392" y="1063"/>
                      </a:lnTo>
                      <a:lnTo>
                        <a:pt x="3415" y="1063"/>
                      </a:lnTo>
                      <a:lnTo>
                        <a:pt x="3435" y="1047"/>
                      </a:lnTo>
                      <a:lnTo>
                        <a:pt x="3452" y="1040"/>
                      </a:lnTo>
                      <a:lnTo>
                        <a:pt x="3479" y="1040"/>
                      </a:lnTo>
                      <a:lnTo>
                        <a:pt x="3495" y="1047"/>
                      </a:lnTo>
                      <a:lnTo>
                        <a:pt x="3513" y="1071"/>
                      </a:lnTo>
                      <a:lnTo>
                        <a:pt x="3522" y="1087"/>
                      </a:lnTo>
                      <a:lnTo>
                        <a:pt x="3546" y="1107"/>
                      </a:lnTo>
                      <a:lnTo>
                        <a:pt x="3567" y="1107"/>
                      </a:lnTo>
                      <a:lnTo>
                        <a:pt x="3594" y="1090"/>
                      </a:lnTo>
                      <a:lnTo>
                        <a:pt x="3603" y="1087"/>
                      </a:lnTo>
                      <a:lnTo>
                        <a:pt x="3627" y="1087"/>
                      </a:lnTo>
                      <a:lnTo>
                        <a:pt x="3654" y="1090"/>
                      </a:lnTo>
                      <a:lnTo>
                        <a:pt x="3664" y="1107"/>
                      </a:lnTo>
                      <a:lnTo>
                        <a:pt x="3681" y="1128"/>
                      </a:lnTo>
                      <a:lnTo>
                        <a:pt x="3697" y="1141"/>
                      </a:lnTo>
                      <a:lnTo>
                        <a:pt x="3724" y="1141"/>
                      </a:lnTo>
                      <a:lnTo>
                        <a:pt x="3742" y="1128"/>
                      </a:lnTo>
                      <a:lnTo>
                        <a:pt x="3762" y="1121"/>
                      </a:lnTo>
                      <a:lnTo>
                        <a:pt x="3785" y="1121"/>
                      </a:lnTo>
                      <a:lnTo>
                        <a:pt x="3798" y="1128"/>
                      </a:lnTo>
                      <a:lnTo>
                        <a:pt x="3809" y="1152"/>
                      </a:lnTo>
                      <a:lnTo>
                        <a:pt x="3829" y="1172"/>
                      </a:lnTo>
                      <a:lnTo>
                        <a:pt x="3849" y="1188"/>
                      </a:lnTo>
                      <a:lnTo>
                        <a:pt x="3876" y="1188"/>
                      </a:lnTo>
                      <a:lnTo>
                        <a:pt x="3892" y="1172"/>
                      </a:lnTo>
                      <a:lnTo>
                        <a:pt x="3910" y="1165"/>
                      </a:lnTo>
                      <a:lnTo>
                        <a:pt x="3930" y="1165"/>
                      </a:lnTo>
                      <a:lnTo>
                        <a:pt x="3957" y="1172"/>
                      </a:lnTo>
                      <a:lnTo>
                        <a:pt x="3966" y="1195"/>
                      </a:lnTo>
                      <a:lnTo>
                        <a:pt x="3977" y="1215"/>
                      </a:lnTo>
                      <a:lnTo>
                        <a:pt x="4004" y="1232"/>
                      </a:lnTo>
                      <a:lnTo>
                        <a:pt x="4020" y="1232"/>
                      </a:lnTo>
                      <a:lnTo>
                        <a:pt x="4044" y="1215"/>
                      </a:lnTo>
                      <a:lnTo>
                        <a:pt x="4061" y="1212"/>
                      </a:lnTo>
                      <a:lnTo>
                        <a:pt x="4085" y="1212"/>
                      </a:lnTo>
                      <a:lnTo>
                        <a:pt x="4105" y="1215"/>
                      </a:lnTo>
                      <a:lnTo>
                        <a:pt x="4118" y="1239"/>
                      </a:lnTo>
                      <a:lnTo>
                        <a:pt x="4128" y="1262"/>
                      </a:lnTo>
                      <a:lnTo>
                        <a:pt x="4145" y="1266"/>
                      </a:lnTo>
                      <a:lnTo>
                        <a:pt x="4172" y="1266"/>
                      </a:lnTo>
                      <a:lnTo>
                        <a:pt x="4188" y="1262"/>
                      </a:lnTo>
                      <a:lnTo>
                        <a:pt x="4209" y="1246"/>
                      </a:lnTo>
                      <a:lnTo>
                        <a:pt x="4233" y="1246"/>
                      </a:lnTo>
                      <a:lnTo>
                        <a:pt x="4253" y="1262"/>
                      </a:lnTo>
                      <a:lnTo>
                        <a:pt x="4266" y="1276"/>
                      </a:lnTo>
                      <a:lnTo>
                        <a:pt x="4287" y="1296"/>
                      </a:lnTo>
                      <a:lnTo>
                        <a:pt x="4303" y="1316"/>
                      </a:lnTo>
                      <a:lnTo>
                        <a:pt x="4330" y="1316"/>
                      </a:lnTo>
                      <a:lnTo>
                        <a:pt x="4340" y="1296"/>
                      </a:lnTo>
                      <a:lnTo>
                        <a:pt x="4367" y="1289"/>
                      </a:lnTo>
                      <a:lnTo>
                        <a:pt x="4384" y="1289"/>
                      </a:lnTo>
                      <a:lnTo>
                        <a:pt x="4404" y="1296"/>
                      </a:lnTo>
                      <a:lnTo>
                        <a:pt x="4417" y="1320"/>
                      </a:lnTo>
                      <a:lnTo>
                        <a:pt x="4428" y="1336"/>
                      </a:lnTo>
                      <a:lnTo>
                        <a:pt x="4444" y="1340"/>
                      </a:lnTo>
                      <a:lnTo>
                        <a:pt x="4461" y="1350"/>
                      </a:lnTo>
                      <a:lnTo>
                        <a:pt x="4455" y="1350"/>
                      </a:lnTo>
                      <a:lnTo>
                        <a:pt x="4428" y="1363"/>
                      </a:lnTo>
                      <a:lnTo>
                        <a:pt x="4417" y="1370"/>
                      </a:lnTo>
                      <a:lnTo>
                        <a:pt x="4397" y="1387"/>
                      </a:lnTo>
                      <a:lnTo>
                        <a:pt x="4374" y="1394"/>
                      </a:lnTo>
                      <a:lnTo>
                        <a:pt x="4354" y="1387"/>
                      </a:lnTo>
                      <a:lnTo>
                        <a:pt x="4340" y="1370"/>
                      </a:lnTo>
                      <a:lnTo>
                        <a:pt x="4323" y="1356"/>
                      </a:lnTo>
                      <a:lnTo>
                        <a:pt x="4296" y="1350"/>
                      </a:lnTo>
                      <a:lnTo>
                        <a:pt x="4280" y="1356"/>
                      </a:lnTo>
                      <a:lnTo>
                        <a:pt x="4260" y="1370"/>
                      </a:lnTo>
                      <a:lnTo>
                        <a:pt x="4253" y="1380"/>
                      </a:lnTo>
                      <a:lnTo>
                        <a:pt x="4242" y="1394"/>
                      </a:lnTo>
                      <a:lnTo>
                        <a:pt x="4222" y="1401"/>
                      </a:lnTo>
                      <a:lnTo>
                        <a:pt x="4199" y="1401"/>
                      </a:lnTo>
                      <a:lnTo>
                        <a:pt x="4179" y="1387"/>
                      </a:lnTo>
                      <a:lnTo>
                        <a:pt x="4162" y="1370"/>
                      </a:lnTo>
                      <a:lnTo>
                        <a:pt x="4135" y="1363"/>
                      </a:lnTo>
                      <a:lnTo>
                        <a:pt x="4118" y="1380"/>
                      </a:lnTo>
                      <a:lnTo>
                        <a:pt x="4105" y="1394"/>
                      </a:lnTo>
                      <a:lnTo>
                        <a:pt x="4085" y="1414"/>
                      </a:lnTo>
                      <a:lnTo>
                        <a:pt x="4064" y="1424"/>
                      </a:lnTo>
                      <a:lnTo>
                        <a:pt x="4047" y="1424"/>
                      </a:lnTo>
                      <a:lnTo>
                        <a:pt x="4020" y="1410"/>
                      </a:lnTo>
                      <a:lnTo>
                        <a:pt x="4004" y="1394"/>
                      </a:lnTo>
                      <a:lnTo>
                        <a:pt x="3984" y="1387"/>
                      </a:lnTo>
                      <a:lnTo>
                        <a:pt x="3960" y="1401"/>
                      </a:lnTo>
                      <a:lnTo>
                        <a:pt x="3946" y="1414"/>
                      </a:lnTo>
                      <a:lnTo>
                        <a:pt x="3930" y="1434"/>
                      </a:lnTo>
                      <a:lnTo>
                        <a:pt x="3910" y="1444"/>
                      </a:lnTo>
                      <a:lnTo>
                        <a:pt x="3886" y="1434"/>
                      </a:lnTo>
                      <a:lnTo>
                        <a:pt x="3876" y="1424"/>
                      </a:lnTo>
                      <a:lnTo>
                        <a:pt x="3852" y="1410"/>
                      </a:lnTo>
                      <a:lnTo>
                        <a:pt x="3829" y="1401"/>
                      </a:lnTo>
                      <a:lnTo>
                        <a:pt x="3809" y="1410"/>
                      </a:lnTo>
                      <a:lnTo>
                        <a:pt x="3789" y="1430"/>
                      </a:lnTo>
                      <a:lnTo>
                        <a:pt x="3771" y="1434"/>
                      </a:lnTo>
                      <a:lnTo>
                        <a:pt x="3755" y="1454"/>
                      </a:lnTo>
                      <a:lnTo>
                        <a:pt x="3728" y="1454"/>
                      </a:lnTo>
                      <a:lnTo>
                        <a:pt x="3708" y="1430"/>
                      </a:lnTo>
                      <a:lnTo>
                        <a:pt x="3697" y="1424"/>
                      </a:lnTo>
                      <a:lnTo>
                        <a:pt x="3674" y="1424"/>
                      </a:lnTo>
                      <a:lnTo>
                        <a:pt x="3654" y="1430"/>
                      </a:lnTo>
                      <a:lnTo>
                        <a:pt x="3637" y="1454"/>
                      </a:lnTo>
                      <a:lnTo>
                        <a:pt x="3620" y="1475"/>
                      </a:lnTo>
                      <a:lnTo>
                        <a:pt x="3603" y="1475"/>
                      </a:lnTo>
                      <a:lnTo>
                        <a:pt x="3576" y="1475"/>
                      </a:lnTo>
                      <a:lnTo>
                        <a:pt x="3560" y="1464"/>
                      </a:lnTo>
                      <a:lnTo>
                        <a:pt x="3540" y="1454"/>
                      </a:lnTo>
                      <a:lnTo>
                        <a:pt x="3516" y="1454"/>
                      </a:lnTo>
                      <a:lnTo>
                        <a:pt x="3495" y="1461"/>
                      </a:lnTo>
                      <a:lnTo>
                        <a:pt x="3486" y="1475"/>
                      </a:lnTo>
                      <a:lnTo>
                        <a:pt x="3469" y="1495"/>
                      </a:lnTo>
                      <a:lnTo>
                        <a:pt x="3448" y="1495"/>
                      </a:lnTo>
                      <a:lnTo>
                        <a:pt x="3421" y="1495"/>
                      </a:lnTo>
                      <a:lnTo>
                        <a:pt x="3405" y="1475"/>
                      </a:lnTo>
                      <a:lnTo>
                        <a:pt x="3388" y="1461"/>
                      </a:lnTo>
                      <a:lnTo>
                        <a:pt x="3368" y="1454"/>
                      </a:lnTo>
                      <a:lnTo>
                        <a:pt x="3341" y="1461"/>
                      </a:lnTo>
                      <a:lnTo>
                        <a:pt x="3327" y="1475"/>
                      </a:lnTo>
                      <a:lnTo>
                        <a:pt x="3311" y="1495"/>
                      </a:lnTo>
                      <a:lnTo>
                        <a:pt x="3284" y="1495"/>
                      </a:lnTo>
                      <a:lnTo>
                        <a:pt x="3267" y="1495"/>
                      </a:lnTo>
                      <a:lnTo>
                        <a:pt x="3247" y="1475"/>
                      </a:lnTo>
                      <a:lnTo>
                        <a:pt x="3237" y="1461"/>
                      </a:lnTo>
                      <a:lnTo>
                        <a:pt x="3210" y="1454"/>
                      </a:lnTo>
                      <a:lnTo>
                        <a:pt x="3193" y="1461"/>
                      </a:lnTo>
                      <a:lnTo>
                        <a:pt x="3173" y="1475"/>
                      </a:lnTo>
                      <a:lnTo>
                        <a:pt x="3156" y="1488"/>
                      </a:lnTo>
                      <a:lnTo>
                        <a:pt x="3136" y="1495"/>
                      </a:lnTo>
                      <a:lnTo>
                        <a:pt x="3112" y="1488"/>
                      </a:lnTo>
                      <a:lnTo>
                        <a:pt x="3092" y="1475"/>
                      </a:lnTo>
                      <a:lnTo>
                        <a:pt x="3078" y="1454"/>
                      </a:lnTo>
                      <a:lnTo>
                        <a:pt x="3051" y="1454"/>
                      </a:lnTo>
                      <a:lnTo>
                        <a:pt x="3035" y="1454"/>
                      </a:lnTo>
                      <a:lnTo>
                        <a:pt x="3015" y="1475"/>
                      </a:lnTo>
                      <a:lnTo>
                        <a:pt x="2998" y="1488"/>
                      </a:lnTo>
                      <a:lnTo>
                        <a:pt x="2971" y="1495"/>
                      </a:lnTo>
                      <a:lnTo>
                        <a:pt x="2953" y="1488"/>
                      </a:lnTo>
                      <a:lnTo>
                        <a:pt x="2933" y="1475"/>
                      </a:lnTo>
                      <a:lnTo>
                        <a:pt x="2924" y="1454"/>
                      </a:lnTo>
                      <a:lnTo>
                        <a:pt x="2906" y="1454"/>
                      </a:lnTo>
                      <a:lnTo>
                        <a:pt x="2879" y="1454"/>
                      </a:lnTo>
                      <a:lnTo>
                        <a:pt x="2863" y="1475"/>
                      </a:lnTo>
                      <a:lnTo>
                        <a:pt x="2839" y="1488"/>
                      </a:lnTo>
                      <a:lnTo>
                        <a:pt x="2823" y="1495"/>
                      </a:lnTo>
                      <a:lnTo>
                        <a:pt x="2800" y="1488"/>
                      </a:lnTo>
                      <a:lnTo>
                        <a:pt x="2785" y="1475"/>
                      </a:lnTo>
                      <a:lnTo>
                        <a:pt x="2765" y="1454"/>
                      </a:lnTo>
                      <a:lnTo>
                        <a:pt x="2742" y="1454"/>
                      </a:lnTo>
                      <a:lnTo>
                        <a:pt x="2722" y="1454"/>
                      </a:lnTo>
                      <a:lnTo>
                        <a:pt x="2704" y="1475"/>
                      </a:lnTo>
                      <a:lnTo>
                        <a:pt x="2684" y="1488"/>
                      </a:lnTo>
                      <a:lnTo>
                        <a:pt x="2668" y="1495"/>
                      </a:lnTo>
                      <a:lnTo>
                        <a:pt x="2641" y="1488"/>
                      </a:lnTo>
                      <a:lnTo>
                        <a:pt x="2624" y="1475"/>
                      </a:lnTo>
                      <a:lnTo>
                        <a:pt x="2607" y="1454"/>
                      </a:lnTo>
                      <a:lnTo>
                        <a:pt x="2590" y="1454"/>
                      </a:lnTo>
                      <a:lnTo>
                        <a:pt x="2567" y="1454"/>
                      </a:lnTo>
                      <a:lnTo>
                        <a:pt x="2547" y="1475"/>
                      </a:lnTo>
                      <a:lnTo>
                        <a:pt x="2536" y="1488"/>
                      </a:lnTo>
                      <a:lnTo>
                        <a:pt x="2509" y="1495"/>
                      </a:lnTo>
                      <a:lnTo>
                        <a:pt x="2489" y="1488"/>
                      </a:lnTo>
                      <a:lnTo>
                        <a:pt x="2473" y="1475"/>
                      </a:lnTo>
                      <a:lnTo>
                        <a:pt x="2455" y="1454"/>
                      </a:lnTo>
                      <a:lnTo>
                        <a:pt x="2429" y="1454"/>
                      </a:lnTo>
                      <a:lnTo>
                        <a:pt x="2408" y="1454"/>
                      </a:lnTo>
                      <a:lnTo>
                        <a:pt x="2392" y="1464"/>
                      </a:lnTo>
                      <a:lnTo>
                        <a:pt x="2375" y="1481"/>
                      </a:lnTo>
                      <a:lnTo>
                        <a:pt x="2355" y="1488"/>
                      </a:lnTo>
                      <a:lnTo>
                        <a:pt x="2328" y="1481"/>
                      </a:lnTo>
                      <a:lnTo>
                        <a:pt x="2314" y="1464"/>
                      </a:lnTo>
                      <a:lnTo>
                        <a:pt x="2298" y="1454"/>
                      </a:lnTo>
                      <a:lnTo>
                        <a:pt x="2278" y="1444"/>
                      </a:lnTo>
                      <a:lnTo>
                        <a:pt x="2254" y="1454"/>
                      </a:lnTo>
                      <a:lnTo>
                        <a:pt x="2240" y="1464"/>
                      </a:lnTo>
                      <a:lnTo>
                        <a:pt x="2224" y="1481"/>
                      </a:lnTo>
                      <a:lnTo>
                        <a:pt x="2197" y="1488"/>
                      </a:lnTo>
                      <a:lnTo>
                        <a:pt x="2180" y="1481"/>
                      </a:lnTo>
                      <a:lnTo>
                        <a:pt x="2159" y="1464"/>
                      </a:lnTo>
                      <a:lnTo>
                        <a:pt x="2143" y="1454"/>
                      </a:lnTo>
                      <a:lnTo>
                        <a:pt x="2123" y="1444"/>
                      </a:lnTo>
                      <a:lnTo>
                        <a:pt x="2099" y="1454"/>
                      </a:lnTo>
                      <a:lnTo>
                        <a:pt x="2079" y="1464"/>
                      </a:lnTo>
                      <a:lnTo>
                        <a:pt x="2065" y="1481"/>
                      </a:lnTo>
                      <a:lnTo>
                        <a:pt x="2038" y="1488"/>
                      </a:lnTo>
                      <a:lnTo>
                        <a:pt x="2022" y="1481"/>
                      </a:lnTo>
                      <a:lnTo>
                        <a:pt x="2002" y="1464"/>
                      </a:lnTo>
                      <a:lnTo>
                        <a:pt x="1991" y="1454"/>
                      </a:lnTo>
                      <a:lnTo>
                        <a:pt x="1964" y="1444"/>
                      </a:lnTo>
                      <a:lnTo>
                        <a:pt x="1948" y="1454"/>
                      </a:lnTo>
                      <a:lnTo>
                        <a:pt x="1931" y="1464"/>
                      </a:lnTo>
                      <a:lnTo>
                        <a:pt x="1911" y="1481"/>
                      </a:lnTo>
                      <a:lnTo>
                        <a:pt x="1894" y="1488"/>
                      </a:lnTo>
                      <a:lnTo>
                        <a:pt x="1867" y="1481"/>
                      </a:lnTo>
                      <a:lnTo>
                        <a:pt x="1850" y="1464"/>
                      </a:lnTo>
                      <a:lnTo>
                        <a:pt x="1830" y="1454"/>
                      </a:lnTo>
                      <a:lnTo>
                        <a:pt x="1810" y="1444"/>
                      </a:lnTo>
                      <a:lnTo>
                        <a:pt x="1787" y="1454"/>
                      </a:lnTo>
                      <a:lnTo>
                        <a:pt x="1773" y="1464"/>
                      </a:lnTo>
                      <a:lnTo>
                        <a:pt x="1753" y="1481"/>
                      </a:lnTo>
                      <a:lnTo>
                        <a:pt x="1729" y="1488"/>
                      </a:lnTo>
                      <a:lnTo>
                        <a:pt x="1709" y="1481"/>
                      </a:lnTo>
                      <a:lnTo>
                        <a:pt x="1692" y="1464"/>
                      </a:lnTo>
                      <a:lnTo>
                        <a:pt x="1679" y="1454"/>
                      </a:lnTo>
                      <a:lnTo>
                        <a:pt x="1655" y="1444"/>
                      </a:lnTo>
                      <a:lnTo>
                        <a:pt x="1635" y="1454"/>
                      </a:lnTo>
                      <a:lnTo>
                        <a:pt x="1618" y="1464"/>
                      </a:lnTo>
                      <a:lnTo>
                        <a:pt x="1598" y="1481"/>
                      </a:lnTo>
                      <a:lnTo>
                        <a:pt x="1578" y="1488"/>
                      </a:lnTo>
                      <a:lnTo>
                        <a:pt x="1554" y="1481"/>
                      </a:lnTo>
                      <a:lnTo>
                        <a:pt x="1538" y="1464"/>
                      </a:lnTo>
                      <a:lnTo>
                        <a:pt x="1524" y="1454"/>
                      </a:lnTo>
                      <a:lnTo>
                        <a:pt x="1497" y="1444"/>
                      </a:lnTo>
                      <a:lnTo>
                        <a:pt x="1477" y="1454"/>
                      </a:lnTo>
                      <a:lnTo>
                        <a:pt x="1460" y="1464"/>
                      </a:lnTo>
                      <a:lnTo>
                        <a:pt x="1443" y="1481"/>
                      </a:lnTo>
                      <a:lnTo>
                        <a:pt x="1416" y="1488"/>
                      </a:lnTo>
                      <a:lnTo>
                        <a:pt x="1396" y="1481"/>
                      </a:lnTo>
                      <a:lnTo>
                        <a:pt x="1379" y="1464"/>
                      </a:lnTo>
                      <a:lnTo>
                        <a:pt x="1369" y="1454"/>
                      </a:lnTo>
                      <a:lnTo>
                        <a:pt x="1345" y="1444"/>
                      </a:lnTo>
                      <a:lnTo>
                        <a:pt x="1325" y="1454"/>
                      </a:lnTo>
                      <a:lnTo>
                        <a:pt x="1302" y="1464"/>
                      </a:lnTo>
                      <a:lnTo>
                        <a:pt x="1285" y="1481"/>
                      </a:lnTo>
                      <a:lnTo>
                        <a:pt x="1265" y="1488"/>
                      </a:lnTo>
                      <a:lnTo>
                        <a:pt x="1242" y="1481"/>
                      </a:lnTo>
                      <a:lnTo>
                        <a:pt x="1228" y="1464"/>
                      </a:lnTo>
                      <a:lnTo>
                        <a:pt x="1211" y="1454"/>
                      </a:lnTo>
                      <a:lnTo>
                        <a:pt x="1184" y="1444"/>
                      </a:lnTo>
                      <a:lnTo>
                        <a:pt x="1168" y="1454"/>
                      </a:lnTo>
                      <a:lnTo>
                        <a:pt x="1147" y="1464"/>
                      </a:lnTo>
                      <a:lnTo>
                        <a:pt x="1130" y="1481"/>
                      </a:lnTo>
                      <a:lnTo>
                        <a:pt x="1110" y="1488"/>
                      </a:lnTo>
                      <a:lnTo>
                        <a:pt x="1087" y="1481"/>
                      </a:lnTo>
                      <a:lnTo>
                        <a:pt x="1067" y="1464"/>
                      </a:lnTo>
                      <a:lnTo>
                        <a:pt x="1053" y="1454"/>
                      </a:lnTo>
                      <a:lnTo>
                        <a:pt x="1029" y="1444"/>
                      </a:lnTo>
                      <a:lnTo>
                        <a:pt x="1009" y="1454"/>
                      </a:lnTo>
                      <a:lnTo>
                        <a:pt x="989" y="1464"/>
                      </a:lnTo>
                      <a:lnTo>
                        <a:pt x="978" y="1481"/>
                      </a:lnTo>
                      <a:lnTo>
                        <a:pt x="955" y="1488"/>
                      </a:lnTo>
                      <a:lnTo>
                        <a:pt x="935" y="1481"/>
                      </a:lnTo>
                      <a:lnTo>
                        <a:pt x="919" y="1464"/>
                      </a:lnTo>
                      <a:lnTo>
                        <a:pt x="897" y="1454"/>
                      </a:lnTo>
                      <a:lnTo>
                        <a:pt x="874" y="1444"/>
                      </a:lnTo>
                      <a:lnTo>
                        <a:pt x="854" y="1454"/>
                      </a:lnTo>
                      <a:lnTo>
                        <a:pt x="838" y="1464"/>
                      </a:lnTo>
                      <a:lnTo>
                        <a:pt x="818" y="1481"/>
                      </a:lnTo>
                      <a:lnTo>
                        <a:pt x="794" y="1488"/>
                      </a:lnTo>
                      <a:lnTo>
                        <a:pt x="0" y="1659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ADD8C3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" name="Freeform 60"/>
                <p:cNvSpPr>
                  <a:spLocks/>
                </p:cNvSpPr>
                <p:nvPr/>
              </p:nvSpPr>
              <p:spPr bwMode="auto">
                <a:xfrm>
                  <a:off x="1668" y="1567"/>
                  <a:ext cx="2093" cy="799"/>
                </a:xfrm>
                <a:custGeom>
                  <a:avLst/>
                  <a:gdLst>
                    <a:gd name="T0" fmla="*/ 0 w 8371"/>
                    <a:gd name="T1" fmla="*/ 0 h 2960"/>
                    <a:gd name="T2" fmla="*/ 0 w 8371"/>
                    <a:gd name="T3" fmla="*/ 0 h 2960"/>
                    <a:gd name="T4" fmla="*/ 0 w 8371"/>
                    <a:gd name="T5" fmla="*/ 0 h 2960"/>
                    <a:gd name="T6" fmla="*/ 0 w 8371"/>
                    <a:gd name="T7" fmla="*/ 0 h 2960"/>
                    <a:gd name="T8" fmla="*/ 0 w 8371"/>
                    <a:gd name="T9" fmla="*/ 0 h 2960"/>
                    <a:gd name="T10" fmla="*/ 0 w 8371"/>
                    <a:gd name="T11" fmla="*/ 0 h 2960"/>
                    <a:gd name="T12" fmla="*/ 0 w 8371"/>
                    <a:gd name="T13" fmla="*/ 0 h 2960"/>
                    <a:gd name="T14" fmla="*/ 0 w 8371"/>
                    <a:gd name="T15" fmla="*/ 0 h 2960"/>
                    <a:gd name="T16" fmla="*/ 0 w 8371"/>
                    <a:gd name="T17" fmla="*/ 0 h 2960"/>
                    <a:gd name="T18" fmla="*/ 0 w 8371"/>
                    <a:gd name="T19" fmla="*/ 0 h 2960"/>
                    <a:gd name="T20" fmla="*/ 0 w 8371"/>
                    <a:gd name="T21" fmla="*/ 0 h 2960"/>
                    <a:gd name="T22" fmla="*/ 0 w 8371"/>
                    <a:gd name="T23" fmla="*/ 0 h 2960"/>
                    <a:gd name="T24" fmla="*/ 0 w 8371"/>
                    <a:gd name="T25" fmla="*/ 0 h 2960"/>
                    <a:gd name="T26" fmla="*/ 0 w 8371"/>
                    <a:gd name="T27" fmla="*/ 0 h 2960"/>
                    <a:gd name="T28" fmla="*/ 0 w 8371"/>
                    <a:gd name="T29" fmla="*/ 0 h 2960"/>
                    <a:gd name="T30" fmla="*/ 0 w 8371"/>
                    <a:gd name="T31" fmla="*/ 0 h 2960"/>
                    <a:gd name="T32" fmla="*/ 0 w 8371"/>
                    <a:gd name="T33" fmla="*/ 0 h 2960"/>
                    <a:gd name="T34" fmla="*/ 0 w 8371"/>
                    <a:gd name="T35" fmla="*/ 0 h 2960"/>
                    <a:gd name="T36" fmla="*/ 0 w 8371"/>
                    <a:gd name="T37" fmla="*/ 0 h 2960"/>
                    <a:gd name="T38" fmla="*/ 0 w 8371"/>
                    <a:gd name="T39" fmla="*/ 0 h 2960"/>
                    <a:gd name="T40" fmla="*/ 0 w 8371"/>
                    <a:gd name="T41" fmla="*/ 0 h 2960"/>
                    <a:gd name="T42" fmla="*/ 0 w 8371"/>
                    <a:gd name="T43" fmla="*/ 0 h 2960"/>
                    <a:gd name="T44" fmla="*/ 0 w 8371"/>
                    <a:gd name="T45" fmla="*/ 0 h 2960"/>
                    <a:gd name="T46" fmla="*/ 0 w 8371"/>
                    <a:gd name="T47" fmla="*/ 0 h 2960"/>
                    <a:gd name="T48" fmla="*/ 0 w 8371"/>
                    <a:gd name="T49" fmla="*/ 0 h 2960"/>
                    <a:gd name="T50" fmla="*/ 0 w 8371"/>
                    <a:gd name="T51" fmla="*/ 0 h 2960"/>
                    <a:gd name="T52" fmla="*/ 0 w 8371"/>
                    <a:gd name="T53" fmla="*/ 0 h 2960"/>
                    <a:gd name="T54" fmla="*/ 0 w 8371"/>
                    <a:gd name="T55" fmla="*/ 0 h 2960"/>
                    <a:gd name="T56" fmla="*/ 0 w 8371"/>
                    <a:gd name="T57" fmla="*/ 0 h 2960"/>
                    <a:gd name="T58" fmla="*/ 0 w 8371"/>
                    <a:gd name="T59" fmla="*/ 0 h 2960"/>
                    <a:gd name="T60" fmla="*/ 0 w 8371"/>
                    <a:gd name="T61" fmla="*/ 0 h 2960"/>
                    <a:gd name="T62" fmla="*/ 0 w 8371"/>
                    <a:gd name="T63" fmla="*/ 0 h 2960"/>
                    <a:gd name="T64" fmla="*/ 0 w 8371"/>
                    <a:gd name="T65" fmla="*/ 0 h 2960"/>
                    <a:gd name="T66" fmla="*/ 0 w 8371"/>
                    <a:gd name="T67" fmla="*/ 0 h 2960"/>
                    <a:gd name="T68" fmla="*/ 0 w 8371"/>
                    <a:gd name="T69" fmla="*/ 0 h 2960"/>
                    <a:gd name="T70" fmla="*/ 0 w 8371"/>
                    <a:gd name="T71" fmla="*/ 0 h 2960"/>
                    <a:gd name="T72" fmla="*/ 0 w 8371"/>
                    <a:gd name="T73" fmla="*/ 0 h 2960"/>
                    <a:gd name="T74" fmla="*/ 0 w 8371"/>
                    <a:gd name="T75" fmla="*/ 0 h 2960"/>
                    <a:gd name="T76" fmla="*/ 0 w 8371"/>
                    <a:gd name="T77" fmla="*/ 0 h 2960"/>
                    <a:gd name="T78" fmla="*/ 0 w 8371"/>
                    <a:gd name="T79" fmla="*/ 0 h 2960"/>
                    <a:gd name="T80" fmla="*/ 0 w 8371"/>
                    <a:gd name="T81" fmla="*/ 0 h 2960"/>
                    <a:gd name="T82" fmla="*/ 0 w 8371"/>
                    <a:gd name="T83" fmla="*/ 0 h 2960"/>
                    <a:gd name="T84" fmla="*/ 0 w 8371"/>
                    <a:gd name="T85" fmla="*/ 0 h 2960"/>
                    <a:gd name="T86" fmla="*/ 0 w 8371"/>
                    <a:gd name="T87" fmla="*/ 0 h 2960"/>
                    <a:gd name="T88" fmla="*/ 0 w 8371"/>
                    <a:gd name="T89" fmla="*/ 0 h 2960"/>
                    <a:gd name="T90" fmla="*/ 0 w 8371"/>
                    <a:gd name="T91" fmla="*/ 0 h 2960"/>
                    <a:gd name="T92" fmla="*/ 0 w 8371"/>
                    <a:gd name="T93" fmla="*/ 0 h 2960"/>
                    <a:gd name="T94" fmla="*/ 0 w 8371"/>
                    <a:gd name="T95" fmla="*/ 0 h 2960"/>
                    <a:gd name="T96" fmla="*/ 0 w 8371"/>
                    <a:gd name="T97" fmla="*/ 0 h 2960"/>
                    <a:gd name="T98" fmla="*/ 0 w 8371"/>
                    <a:gd name="T99" fmla="*/ 0 h 2960"/>
                    <a:gd name="T100" fmla="*/ 0 w 8371"/>
                    <a:gd name="T101" fmla="*/ 0 h 2960"/>
                    <a:gd name="T102" fmla="*/ 0 w 8371"/>
                    <a:gd name="T103" fmla="*/ 0 h 2960"/>
                    <a:gd name="T104" fmla="*/ 0 w 8371"/>
                    <a:gd name="T105" fmla="*/ 0 h 2960"/>
                    <a:gd name="T106" fmla="*/ 0 w 8371"/>
                    <a:gd name="T107" fmla="*/ 0 h 2960"/>
                    <a:gd name="T108" fmla="*/ 0 w 8371"/>
                    <a:gd name="T109" fmla="*/ 0 h 2960"/>
                    <a:gd name="T110" fmla="*/ 0 w 8371"/>
                    <a:gd name="T111" fmla="*/ 0 h 2960"/>
                    <a:gd name="T112" fmla="*/ 0 w 8371"/>
                    <a:gd name="T113" fmla="*/ 0 h 2960"/>
                    <a:gd name="T114" fmla="*/ 0 w 8371"/>
                    <a:gd name="T115" fmla="*/ 0 h 2960"/>
                    <a:gd name="T116" fmla="*/ 0 w 8371"/>
                    <a:gd name="T117" fmla="*/ 0 h 2960"/>
                    <a:gd name="T118" fmla="*/ 0 w 8371"/>
                    <a:gd name="T119" fmla="*/ 0 h 2960"/>
                    <a:gd name="T120" fmla="*/ 0 w 8371"/>
                    <a:gd name="T121" fmla="*/ 0 h 2960"/>
                    <a:gd name="T122" fmla="*/ 0 w 8371"/>
                    <a:gd name="T123" fmla="*/ 0 h 296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8371"/>
                    <a:gd name="T187" fmla="*/ 0 h 2960"/>
                    <a:gd name="T188" fmla="*/ 8371 w 8371"/>
                    <a:gd name="T189" fmla="*/ 2960 h 2960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8371" h="2960">
                      <a:moveTo>
                        <a:pt x="0" y="2940"/>
                      </a:moveTo>
                      <a:lnTo>
                        <a:pt x="0" y="2957"/>
                      </a:lnTo>
                      <a:lnTo>
                        <a:pt x="36" y="2960"/>
                      </a:lnTo>
                      <a:lnTo>
                        <a:pt x="54" y="2957"/>
                      </a:lnTo>
                      <a:lnTo>
                        <a:pt x="74" y="2940"/>
                      </a:lnTo>
                      <a:lnTo>
                        <a:pt x="90" y="2917"/>
                      </a:lnTo>
                      <a:lnTo>
                        <a:pt x="110" y="2917"/>
                      </a:lnTo>
                      <a:lnTo>
                        <a:pt x="134" y="2917"/>
                      </a:lnTo>
                      <a:lnTo>
                        <a:pt x="154" y="2940"/>
                      </a:lnTo>
                      <a:lnTo>
                        <a:pt x="171" y="2946"/>
                      </a:lnTo>
                      <a:lnTo>
                        <a:pt x="191" y="2957"/>
                      </a:lnTo>
                      <a:lnTo>
                        <a:pt x="215" y="2946"/>
                      </a:lnTo>
                      <a:lnTo>
                        <a:pt x="231" y="2930"/>
                      </a:lnTo>
                      <a:lnTo>
                        <a:pt x="242" y="2917"/>
                      </a:lnTo>
                      <a:lnTo>
                        <a:pt x="269" y="2910"/>
                      </a:lnTo>
                      <a:lnTo>
                        <a:pt x="285" y="2917"/>
                      </a:lnTo>
                      <a:lnTo>
                        <a:pt x="302" y="2930"/>
                      </a:lnTo>
                      <a:lnTo>
                        <a:pt x="323" y="2946"/>
                      </a:lnTo>
                      <a:lnTo>
                        <a:pt x="350" y="2957"/>
                      </a:lnTo>
                      <a:lnTo>
                        <a:pt x="366" y="2946"/>
                      </a:lnTo>
                      <a:lnTo>
                        <a:pt x="383" y="2930"/>
                      </a:lnTo>
                      <a:lnTo>
                        <a:pt x="403" y="2917"/>
                      </a:lnTo>
                      <a:lnTo>
                        <a:pt x="420" y="2910"/>
                      </a:lnTo>
                      <a:lnTo>
                        <a:pt x="447" y="2917"/>
                      </a:lnTo>
                      <a:lnTo>
                        <a:pt x="464" y="2926"/>
                      </a:lnTo>
                      <a:lnTo>
                        <a:pt x="480" y="2940"/>
                      </a:lnTo>
                      <a:lnTo>
                        <a:pt x="500" y="2946"/>
                      </a:lnTo>
                      <a:lnTo>
                        <a:pt x="525" y="2940"/>
                      </a:lnTo>
                      <a:lnTo>
                        <a:pt x="534" y="2926"/>
                      </a:lnTo>
                      <a:lnTo>
                        <a:pt x="554" y="2910"/>
                      </a:lnTo>
                      <a:lnTo>
                        <a:pt x="578" y="2903"/>
                      </a:lnTo>
                      <a:lnTo>
                        <a:pt x="599" y="2910"/>
                      </a:lnTo>
                      <a:lnTo>
                        <a:pt x="615" y="2926"/>
                      </a:lnTo>
                      <a:lnTo>
                        <a:pt x="635" y="2940"/>
                      </a:lnTo>
                      <a:lnTo>
                        <a:pt x="652" y="2946"/>
                      </a:lnTo>
                      <a:lnTo>
                        <a:pt x="679" y="2940"/>
                      </a:lnTo>
                      <a:lnTo>
                        <a:pt x="697" y="2926"/>
                      </a:lnTo>
                      <a:lnTo>
                        <a:pt x="717" y="2910"/>
                      </a:lnTo>
                      <a:lnTo>
                        <a:pt x="733" y="2897"/>
                      </a:lnTo>
                      <a:lnTo>
                        <a:pt x="747" y="2903"/>
                      </a:lnTo>
                      <a:lnTo>
                        <a:pt x="767" y="2903"/>
                      </a:lnTo>
                      <a:lnTo>
                        <a:pt x="776" y="2910"/>
                      </a:lnTo>
                      <a:lnTo>
                        <a:pt x="783" y="2917"/>
                      </a:lnTo>
                      <a:lnTo>
                        <a:pt x="803" y="2940"/>
                      </a:lnTo>
                      <a:lnTo>
                        <a:pt x="827" y="2940"/>
                      </a:lnTo>
                      <a:lnTo>
                        <a:pt x="847" y="2940"/>
                      </a:lnTo>
                      <a:lnTo>
                        <a:pt x="865" y="2917"/>
                      </a:lnTo>
                      <a:lnTo>
                        <a:pt x="885" y="2903"/>
                      </a:lnTo>
                      <a:lnTo>
                        <a:pt x="901" y="2897"/>
                      </a:lnTo>
                      <a:lnTo>
                        <a:pt x="928" y="2897"/>
                      </a:lnTo>
                      <a:lnTo>
                        <a:pt x="946" y="2917"/>
                      </a:lnTo>
                      <a:lnTo>
                        <a:pt x="969" y="2930"/>
                      </a:lnTo>
                      <a:lnTo>
                        <a:pt x="986" y="2940"/>
                      </a:lnTo>
                      <a:lnTo>
                        <a:pt x="1009" y="2930"/>
                      </a:lnTo>
                      <a:lnTo>
                        <a:pt x="1022" y="2917"/>
                      </a:lnTo>
                      <a:lnTo>
                        <a:pt x="1033" y="2897"/>
                      </a:lnTo>
                      <a:lnTo>
                        <a:pt x="1060" y="2897"/>
                      </a:lnTo>
                      <a:lnTo>
                        <a:pt x="1080" y="2897"/>
                      </a:lnTo>
                      <a:lnTo>
                        <a:pt x="1096" y="2917"/>
                      </a:lnTo>
                      <a:lnTo>
                        <a:pt x="1114" y="2930"/>
                      </a:lnTo>
                      <a:lnTo>
                        <a:pt x="1141" y="2940"/>
                      </a:lnTo>
                      <a:lnTo>
                        <a:pt x="1161" y="2926"/>
                      </a:lnTo>
                      <a:lnTo>
                        <a:pt x="1177" y="2910"/>
                      </a:lnTo>
                      <a:lnTo>
                        <a:pt x="1201" y="2897"/>
                      </a:lnTo>
                      <a:lnTo>
                        <a:pt x="1218" y="2886"/>
                      </a:lnTo>
                      <a:lnTo>
                        <a:pt x="1242" y="2897"/>
                      </a:lnTo>
                      <a:lnTo>
                        <a:pt x="1262" y="2910"/>
                      </a:lnTo>
                      <a:lnTo>
                        <a:pt x="1271" y="2926"/>
                      </a:lnTo>
                      <a:lnTo>
                        <a:pt x="1298" y="2930"/>
                      </a:lnTo>
                      <a:lnTo>
                        <a:pt x="1316" y="2926"/>
                      </a:lnTo>
                      <a:lnTo>
                        <a:pt x="1336" y="2910"/>
                      </a:lnTo>
                      <a:lnTo>
                        <a:pt x="1345" y="2897"/>
                      </a:lnTo>
                      <a:lnTo>
                        <a:pt x="1372" y="2886"/>
                      </a:lnTo>
                      <a:lnTo>
                        <a:pt x="1390" y="2897"/>
                      </a:lnTo>
                      <a:lnTo>
                        <a:pt x="1410" y="2910"/>
                      </a:lnTo>
                      <a:lnTo>
                        <a:pt x="1430" y="2917"/>
                      </a:lnTo>
                      <a:lnTo>
                        <a:pt x="1450" y="2926"/>
                      </a:lnTo>
                      <a:lnTo>
                        <a:pt x="1470" y="2917"/>
                      </a:lnTo>
                      <a:lnTo>
                        <a:pt x="1493" y="2903"/>
                      </a:lnTo>
                      <a:lnTo>
                        <a:pt x="1504" y="2886"/>
                      </a:lnTo>
                      <a:lnTo>
                        <a:pt x="1531" y="2883"/>
                      </a:lnTo>
                      <a:lnTo>
                        <a:pt x="1547" y="2886"/>
                      </a:lnTo>
                      <a:lnTo>
                        <a:pt x="1567" y="2903"/>
                      </a:lnTo>
                      <a:lnTo>
                        <a:pt x="1585" y="2917"/>
                      </a:lnTo>
                      <a:lnTo>
                        <a:pt x="1612" y="2926"/>
                      </a:lnTo>
                      <a:lnTo>
                        <a:pt x="1628" y="2917"/>
                      </a:lnTo>
                      <a:lnTo>
                        <a:pt x="1648" y="2903"/>
                      </a:lnTo>
                      <a:lnTo>
                        <a:pt x="1662" y="2886"/>
                      </a:lnTo>
                      <a:lnTo>
                        <a:pt x="1682" y="2883"/>
                      </a:lnTo>
                      <a:lnTo>
                        <a:pt x="1702" y="2886"/>
                      </a:lnTo>
                      <a:lnTo>
                        <a:pt x="1722" y="2903"/>
                      </a:lnTo>
                      <a:lnTo>
                        <a:pt x="1742" y="2917"/>
                      </a:lnTo>
                      <a:lnTo>
                        <a:pt x="1760" y="2930"/>
                      </a:lnTo>
                      <a:lnTo>
                        <a:pt x="1787" y="2926"/>
                      </a:lnTo>
                      <a:lnTo>
                        <a:pt x="1796" y="2910"/>
                      </a:lnTo>
                      <a:lnTo>
                        <a:pt x="1816" y="2897"/>
                      </a:lnTo>
                      <a:lnTo>
                        <a:pt x="1840" y="2897"/>
                      </a:lnTo>
                      <a:lnTo>
                        <a:pt x="1861" y="2897"/>
                      </a:lnTo>
                      <a:lnTo>
                        <a:pt x="1877" y="2917"/>
                      </a:lnTo>
                      <a:lnTo>
                        <a:pt x="1894" y="2930"/>
                      </a:lnTo>
                      <a:lnTo>
                        <a:pt x="1914" y="2940"/>
                      </a:lnTo>
                      <a:lnTo>
                        <a:pt x="1937" y="2940"/>
                      </a:lnTo>
                      <a:lnTo>
                        <a:pt x="1955" y="2917"/>
                      </a:lnTo>
                      <a:lnTo>
                        <a:pt x="1975" y="2903"/>
                      </a:lnTo>
                      <a:lnTo>
                        <a:pt x="1991" y="2897"/>
                      </a:lnTo>
                      <a:lnTo>
                        <a:pt x="2018" y="2910"/>
                      </a:lnTo>
                      <a:lnTo>
                        <a:pt x="2035" y="2926"/>
                      </a:lnTo>
                      <a:lnTo>
                        <a:pt x="2045" y="2940"/>
                      </a:lnTo>
                      <a:lnTo>
                        <a:pt x="2072" y="2946"/>
                      </a:lnTo>
                      <a:lnTo>
                        <a:pt x="2089" y="2946"/>
                      </a:lnTo>
                      <a:lnTo>
                        <a:pt x="2109" y="2930"/>
                      </a:lnTo>
                      <a:lnTo>
                        <a:pt x="2126" y="2917"/>
                      </a:lnTo>
                      <a:lnTo>
                        <a:pt x="2153" y="2910"/>
                      </a:lnTo>
                      <a:lnTo>
                        <a:pt x="2170" y="2910"/>
                      </a:lnTo>
                      <a:lnTo>
                        <a:pt x="2190" y="2926"/>
                      </a:lnTo>
                      <a:lnTo>
                        <a:pt x="2207" y="2940"/>
                      </a:lnTo>
                      <a:lnTo>
                        <a:pt x="2231" y="2946"/>
                      </a:lnTo>
                      <a:lnTo>
                        <a:pt x="2251" y="2940"/>
                      </a:lnTo>
                      <a:lnTo>
                        <a:pt x="2271" y="2926"/>
                      </a:lnTo>
                      <a:lnTo>
                        <a:pt x="2284" y="2910"/>
                      </a:lnTo>
                      <a:lnTo>
                        <a:pt x="2305" y="2897"/>
                      </a:lnTo>
                      <a:lnTo>
                        <a:pt x="2328" y="2903"/>
                      </a:lnTo>
                      <a:lnTo>
                        <a:pt x="2341" y="2917"/>
                      </a:lnTo>
                      <a:lnTo>
                        <a:pt x="2358" y="2940"/>
                      </a:lnTo>
                      <a:lnTo>
                        <a:pt x="2385" y="2940"/>
                      </a:lnTo>
                      <a:lnTo>
                        <a:pt x="2402" y="2930"/>
                      </a:lnTo>
                      <a:lnTo>
                        <a:pt x="2422" y="2917"/>
                      </a:lnTo>
                      <a:lnTo>
                        <a:pt x="2435" y="2897"/>
                      </a:lnTo>
                      <a:lnTo>
                        <a:pt x="2462" y="2897"/>
                      </a:lnTo>
                      <a:lnTo>
                        <a:pt x="2482" y="2897"/>
                      </a:lnTo>
                      <a:lnTo>
                        <a:pt x="2506" y="2910"/>
                      </a:lnTo>
                      <a:lnTo>
                        <a:pt x="2516" y="2926"/>
                      </a:lnTo>
                      <a:lnTo>
                        <a:pt x="2543" y="2930"/>
                      </a:lnTo>
                      <a:lnTo>
                        <a:pt x="2567" y="2926"/>
                      </a:lnTo>
                      <a:lnTo>
                        <a:pt x="2577" y="2910"/>
                      </a:lnTo>
                      <a:lnTo>
                        <a:pt x="2590" y="2897"/>
                      </a:lnTo>
                      <a:lnTo>
                        <a:pt x="2614" y="2886"/>
                      </a:lnTo>
                      <a:lnTo>
                        <a:pt x="2634" y="2886"/>
                      </a:lnTo>
                      <a:lnTo>
                        <a:pt x="2651" y="2903"/>
                      </a:lnTo>
                      <a:lnTo>
                        <a:pt x="2675" y="2917"/>
                      </a:lnTo>
                      <a:lnTo>
                        <a:pt x="2695" y="2926"/>
                      </a:lnTo>
                      <a:lnTo>
                        <a:pt x="2715" y="2917"/>
                      </a:lnTo>
                      <a:lnTo>
                        <a:pt x="2735" y="2903"/>
                      </a:lnTo>
                      <a:lnTo>
                        <a:pt x="2755" y="2886"/>
                      </a:lnTo>
                      <a:lnTo>
                        <a:pt x="2773" y="2883"/>
                      </a:lnTo>
                      <a:lnTo>
                        <a:pt x="2800" y="2886"/>
                      </a:lnTo>
                      <a:lnTo>
                        <a:pt x="2809" y="2897"/>
                      </a:lnTo>
                      <a:lnTo>
                        <a:pt x="2829" y="2917"/>
                      </a:lnTo>
                      <a:lnTo>
                        <a:pt x="2852" y="2917"/>
                      </a:lnTo>
                      <a:lnTo>
                        <a:pt x="2874" y="2917"/>
                      </a:lnTo>
                      <a:lnTo>
                        <a:pt x="2883" y="2897"/>
                      </a:lnTo>
                      <a:lnTo>
                        <a:pt x="2903" y="2872"/>
                      </a:lnTo>
                      <a:lnTo>
                        <a:pt x="2924" y="2872"/>
                      </a:lnTo>
                      <a:lnTo>
                        <a:pt x="2944" y="2872"/>
                      </a:lnTo>
                      <a:lnTo>
                        <a:pt x="2968" y="2883"/>
                      </a:lnTo>
                      <a:lnTo>
                        <a:pt x="2984" y="2897"/>
                      </a:lnTo>
                      <a:lnTo>
                        <a:pt x="3004" y="2897"/>
                      </a:lnTo>
                      <a:lnTo>
                        <a:pt x="3031" y="2886"/>
                      </a:lnTo>
                      <a:lnTo>
                        <a:pt x="3042" y="2866"/>
                      </a:lnTo>
                      <a:lnTo>
                        <a:pt x="3058" y="2852"/>
                      </a:lnTo>
                      <a:lnTo>
                        <a:pt x="3078" y="2836"/>
                      </a:lnTo>
                      <a:lnTo>
                        <a:pt x="3096" y="2836"/>
                      </a:lnTo>
                      <a:lnTo>
                        <a:pt x="3123" y="2852"/>
                      </a:lnTo>
                      <a:lnTo>
                        <a:pt x="3136" y="2866"/>
                      </a:lnTo>
                      <a:lnTo>
                        <a:pt x="3159" y="2866"/>
                      </a:lnTo>
                      <a:lnTo>
                        <a:pt x="3175" y="2852"/>
                      </a:lnTo>
                      <a:lnTo>
                        <a:pt x="3199" y="2836"/>
                      </a:lnTo>
                      <a:lnTo>
                        <a:pt x="3210" y="2812"/>
                      </a:lnTo>
                      <a:lnTo>
                        <a:pt x="3226" y="2809"/>
                      </a:lnTo>
                      <a:lnTo>
                        <a:pt x="3253" y="2809"/>
                      </a:lnTo>
                      <a:lnTo>
                        <a:pt x="3273" y="2823"/>
                      </a:lnTo>
                      <a:lnTo>
                        <a:pt x="3291" y="2832"/>
                      </a:lnTo>
                      <a:lnTo>
                        <a:pt x="3307" y="2836"/>
                      </a:lnTo>
                      <a:lnTo>
                        <a:pt x="3334" y="2832"/>
                      </a:lnTo>
                      <a:lnTo>
                        <a:pt x="3345" y="2809"/>
                      </a:lnTo>
                      <a:lnTo>
                        <a:pt x="3368" y="2792"/>
                      </a:lnTo>
                      <a:lnTo>
                        <a:pt x="3385" y="2778"/>
                      </a:lnTo>
                      <a:lnTo>
                        <a:pt x="3405" y="2778"/>
                      </a:lnTo>
                      <a:lnTo>
                        <a:pt x="3428" y="2792"/>
                      </a:lnTo>
                      <a:lnTo>
                        <a:pt x="3448" y="2809"/>
                      </a:lnTo>
                      <a:lnTo>
                        <a:pt x="3466" y="2809"/>
                      </a:lnTo>
                      <a:lnTo>
                        <a:pt x="3493" y="2792"/>
                      </a:lnTo>
                      <a:lnTo>
                        <a:pt x="3502" y="2778"/>
                      </a:lnTo>
                      <a:lnTo>
                        <a:pt x="3513" y="2758"/>
                      </a:lnTo>
                      <a:lnTo>
                        <a:pt x="3536" y="2749"/>
                      </a:lnTo>
                      <a:lnTo>
                        <a:pt x="3560" y="2749"/>
                      </a:lnTo>
                      <a:lnTo>
                        <a:pt x="3576" y="2762"/>
                      </a:lnTo>
                      <a:lnTo>
                        <a:pt x="3600" y="2772"/>
                      </a:lnTo>
                      <a:lnTo>
                        <a:pt x="3620" y="2778"/>
                      </a:lnTo>
                      <a:lnTo>
                        <a:pt x="3643" y="2772"/>
                      </a:lnTo>
                      <a:lnTo>
                        <a:pt x="3654" y="2749"/>
                      </a:lnTo>
                      <a:lnTo>
                        <a:pt x="3670" y="2728"/>
                      </a:lnTo>
                      <a:lnTo>
                        <a:pt x="3691" y="2718"/>
                      </a:lnTo>
                      <a:lnTo>
                        <a:pt x="3708" y="2718"/>
                      </a:lnTo>
                      <a:lnTo>
                        <a:pt x="3735" y="2735"/>
                      </a:lnTo>
                      <a:lnTo>
                        <a:pt x="3751" y="2749"/>
                      </a:lnTo>
                      <a:lnTo>
                        <a:pt x="3771" y="2749"/>
                      </a:lnTo>
                      <a:lnTo>
                        <a:pt x="3795" y="2735"/>
                      </a:lnTo>
                      <a:lnTo>
                        <a:pt x="3809" y="2718"/>
                      </a:lnTo>
                      <a:lnTo>
                        <a:pt x="3829" y="2698"/>
                      </a:lnTo>
                      <a:lnTo>
                        <a:pt x="3842" y="2684"/>
                      </a:lnTo>
                      <a:lnTo>
                        <a:pt x="3866" y="2688"/>
                      </a:lnTo>
                      <a:lnTo>
                        <a:pt x="3886" y="2704"/>
                      </a:lnTo>
                      <a:lnTo>
                        <a:pt x="3903" y="2711"/>
                      </a:lnTo>
                      <a:lnTo>
                        <a:pt x="3930" y="2718"/>
                      </a:lnTo>
                      <a:lnTo>
                        <a:pt x="3946" y="2704"/>
                      </a:lnTo>
                      <a:lnTo>
                        <a:pt x="3957" y="2684"/>
                      </a:lnTo>
                      <a:lnTo>
                        <a:pt x="3977" y="2668"/>
                      </a:lnTo>
                      <a:lnTo>
                        <a:pt x="3997" y="2657"/>
                      </a:lnTo>
                      <a:lnTo>
                        <a:pt x="4017" y="2657"/>
                      </a:lnTo>
                      <a:lnTo>
                        <a:pt x="4040" y="2668"/>
                      </a:lnTo>
                      <a:lnTo>
                        <a:pt x="4061" y="2684"/>
                      </a:lnTo>
                      <a:lnTo>
                        <a:pt x="4078" y="2684"/>
                      </a:lnTo>
                      <a:lnTo>
                        <a:pt x="4105" y="2675"/>
                      </a:lnTo>
                      <a:lnTo>
                        <a:pt x="4114" y="2657"/>
                      </a:lnTo>
                      <a:lnTo>
                        <a:pt x="4135" y="2637"/>
                      </a:lnTo>
                      <a:lnTo>
                        <a:pt x="4152" y="2637"/>
                      </a:lnTo>
                      <a:lnTo>
                        <a:pt x="4145" y="2644"/>
                      </a:lnTo>
                      <a:lnTo>
                        <a:pt x="4168" y="2634"/>
                      </a:lnTo>
                      <a:lnTo>
                        <a:pt x="4188" y="2624"/>
                      </a:lnTo>
                      <a:lnTo>
                        <a:pt x="4209" y="2634"/>
                      </a:lnTo>
                      <a:lnTo>
                        <a:pt x="4229" y="2654"/>
                      </a:lnTo>
                      <a:lnTo>
                        <a:pt x="4239" y="2668"/>
                      </a:lnTo>
                      <a:lnTo>
                        <a:pt x="4266" y="2675"/>
                      </a:lnTo>
                      <a:lnTo>
                        <a:pt x="4283" y="2668"/>
                      </a:lnTo>
                      <a:lnTo>
                        <a:pt x="4303" y="2657"/>
                      </a:lnTo>
                      <a:lnTo>
                        <a:pt x="4330" y="2637"/>
                      </a:lnTo>
                      <a:lnTo>
                        <a:pt x="4347" y="2637"/>
                      </a:lnTo>
                      <a:lnTo>
                        <a:pt x="4374" y="2644"/>
                      </a:lnTo>
                      <a:lnTo>
                        <a:pt x="4384" y="2657"/>
                      </a:lnTo>
                      <a:lnTo>
                        <a:pt x="4397" y="2684"/>
                      </a:lnTo>
                      <a:lnTo>
                        <a:pt x="4421" y="2684"/>
                      </a:lnTo>
                      <a:lnTo>
                        <a:pt x="4441" y="2675"/>
                      </a:lnTo>
                      <a:lnTo>
                        <a:pt x="4461" y="2657"/>
                      </a:lnTo>
                      <a:lnTo>
                        <a:pt x="4478" y="2637"/>
                      </a:lnTo>
                      <a:lnTo>
                        <a:pt x="4505" y="2637"/>
                      </a:lnTo>
                      <a:lnTo>
                        <a:pt x="4522" y="2637"/>
                      </a:lnTo>
                      <a:lnTo>
                        <a:pt x="4542" y="2657"/>
                      </a:lnTo>
                      <a:lnTo>
                        <a:pt x="4552" y="2675"/>
                      </a:lnTo>
                      <a:lnTo>
                        <a:pt x="4579" y="2684"/>
                      </a:lnTo>
                      <a:lnTo>
                        <a:pt x="4596" y="2675"/>
                      </a:lnTo>
                      <a:lnTo>
                        <a:pt x="4616" y="2657"/>
                      </a:lnTo>
                      <a:lnTo>
                        <a:pt x="4633" y="2637"/>
                      </a:lnTo>
                      <a:lnTo>
                        <a:pt x="4650" y="2637"/>
                      </a:lnTo>
                      <a:lnTo>
                        <a:pt x="4677" y="2644"/>
                      </a:lnTo>
                      <a:lnTo>
                        <a:pt x="4690" y="2657"/>
                      </a:lnTo>
                      <a:lnTo>
                        <a:pt x="4710" y="2684"/>
                      </a:lnTo>
                      <a:lnTo>
                        <a:pt x="4737" y="2684"/>
                      </a:lnTo>
                      <a:lnTo>
                        <a:pt x="4755" y="2684"/>
                      </a:lnTo>
                      <a:lnTo>
                        <a:pt x="4771" y="2657"/>
                      </a:lnTo>
                      <a:lnTo>
                        <a:pt x="4791" y="2644"/>
                      </a:lnTo>
                      <a:lnTo>
                        <a:pt x="4807" y="2637"/>
                      </a:lnTo>
                      <a:lnTo>
                        <a:pt x="4834" y="2644"/>
                      </a:lnTo>
                      <a:lnTo>
                        <a:pt x="4845" y="2657"/>
                      </a:lnTo>
                      <a:lnTo>
                        <a:pt x="4865" y="2684"/>
                      </a:lnTo>
                      <a:lnTo>
                        <a:pt x="4881" y="2688"/>
                      </a:lnTo>
                      <a:lnTo>
                        <a:pt x="4908" y="2684"/>
                      </a:lnTo>
                      <a:lnTo>
                        <a:pt x="4926" y="2668"/>
                      </a:lnTo>
                      <a:lnTo>
                        <a:pt x="4942" y="2654"/>
                      </a:lnTo>
                      <a:lnTo>
                        <a:pt x="4966" y="2644"/>
                      </a:lnTo>
                      <a:lnTo>
                        <a:pt x="4986" y="2654"/>
                      </a:lnTo>
                      <a:lnTo>
                        <a:pt x="5004" y="2668"/>
                      </a:lnTo>
                      <a:lnTo>
                        <a:pt x="5024" y="2684"/>
                      </a:lnTo>
                      <a:lnTo>
                        <a:pt x="5047" y="2688"/>
                      </a:lnTo>
                      <a:lnTo>
                        <a:pt x="5067" y="2684"/>
                      </a:lnTo>
                      <a:lnTo>
                        <a:pt x="5083" y="2668"/>
                      </a:lnTo>
                      <a:lnTo>
                        <a:pt x="5103" y="2657"/>
                      </a:lnTo>
                      <a:lnTo>
                        <a:pt x="5121" y="2654"/>
                      </a:lnTo>
                      <a:lnTo>
                        <a:pt x="5148" y="2657"/>
                      </a:lnTo>
                      <a:lnTo>
                        <a:pt x="5157" y="2675"/>
                      </a:lnTo>
                      <a:lnTo>
                        <a:pt x="5175" y="2688"/>
                      </a:lnTo>
                      <a:lnTo>
                        <a:pt x="5199" y="2698"/>
                      </a:lnTo>
                      <a:lnTo>
                        <a:pt x="5219" y="2688"/>
                      </a:lnTo>
                      <a:lnTo>
                        <a:pt x="5235" y="2675"/>
                      </a:lnTo>
                      <a:lnTo>
                        <a:pt x="5251" y="2657"/>
                      </a:lnTo>
                      <a:lnTo>
                        <a:pt x="5278" y="2654"/>
                      </a:lnTo>
                      <a:lnTo>
                        <a:pt x="5296" y="2657"/>
                      </a:lnTo>
                      <a:lnTo>
                        <a:pt x="5316" y="2675"/>
                      </a:lnTo>
                      <a:lnTo>
                        <a:pt x="5333" y="2688"/>
                      </a:lnTo>
                      <a:lnTo>
                        <a:pt x="5353" y="2704"/>
                      </a:lnTo>
                      <a:lnTo>
                        <a:pt x="5376" y="2698"/>
                      </a:lnTo>
                      <a:lnTo>
                        <a:pt x="5397" y="2684"/>
                      </a:lnTo>
                      <a:lnTo>
                        <a:pt x="5410" y="2657"/>
                      </a:lnTo>
                      <a:lnTo>
                        <a:pt x="5434" y="2657"/>
                      </a:lnTo>
                      <a:lnTo>
                        <a:pt x="5457" y="2657"/>
                      </a:lnTo>
                      <a:lnTo>
                        <a:pt x="5475" y="2684"/>
                      </a:lnTo>
                      <a:lnTo>
                        <a:pt x="5484" y="2698"/>
                      </a:lnTo>
                      <a:lnTo>
                        <a:pt x="5511" y="2704"/>
                      </a:lnTo>
                      <a:lnTo>
                        <a:pt x="5528" y="2698"/>
                      </a:lnTo>
                      <a:lnTo>
                        <a:pt x="5545" y="2684"/>
                      </a:lnTo>
                      <a:lnTo>
                        <a:pt x="5565" y="2668"/>
                      </a:lnTo>
                      <a:lnTo>
                        <a:pt x="5592" y="2657"/>
                      </a:lnTo>
                      <a:lnTo>
                        <a:pt x="5609" y="2668"/>
                      </a:lnTo>
                      <a:lnTo>
                        <a:pt x="5625" y="2684"/>
                      </a:lnTo>
                      <a:lnTo>
                        <a:pt x="5646" y="2704"/>
                      </a:lnTo>
                      <a:lnTo>
                        <a:pt x="5663" y="2704"/>
                      </a:lnTo>
                      <a:lnTo>
                        <a:pt x="5690" y="2704"/>
                      </a:lnTo>
                      <a:lnTo>
                        <a:pt x="5703" y="2684"/>
                      </a:lnTo>
                      <a:lnTo>
                        <a:pt x="5723" y="2668"/>
                      </a:lnTo>
                      <a:lnTo>
                        <a:pt x="5744" y="2657"/>
                      </a:lnTo>
                      <a:lnTo>
                        <a:pt x="5767" y="2675"/>
                      </a:lnTo>
                      <a:lnTo>
                        <a:pt x="5777" y="2688"/>
                      </a:lnTo>
                      <a:lnTo>
                        <a:pt x="5797" y="2704"/>
                      </a:lnTo>
                      <a:lnTo>
                        <a:pt x="5821" y="2711"/>
                      </a:lnTo>
                      <a:lnTo>
                        <a:pt x="5841" y="2704"/>
                      </a:lnTo>
                      <a:lnTo>
                        <a:pt x="5858" y="2688"/>
                      </a:lnTo>
                      <a:lnTo>
                        <a:pt x="5878" y="2675"/>
                      </a:lnTo>
                      <a:lnTo>
                        <a:pt x="5895" y="2668"/>
                      </a:lnTo>
                      <a:lnTo>
                        <a:pt x="5921" y="2675"/>
                      </a:lnTo>
                      <a:lnTo>
                        <a:pt x="5939" y="2688"/>
                      </a:lnTo>
                      <a:lnTo>
                        <a:pt x="5955" y="2704"/>
                      </a:lnTo>
                      <a:lnTo>
                        <a:pt x="5979" y="2711"/>
                      </a:lnTo>
                      <a:lnTo>
                        <a:pt x="5999" y="2704"/>
                      </a:lnTo>
                      <a:lnTo>
                        <a:pt x="6016" y="2698"/>
                      </a:lnTo>
                      <a:lnTo>
                        <a:pt x="6033" y="2684"/>
                      </a:lnTo>
                      <a:lnTo>
                        <a:pt x="6060" y="2675"/>
                      </a:lnTo>
                      <a:lnTo>
                        <a:pt x="6080" y="2684"/>
                      </a:lnTo>
                      <a:lnTo>
                        <a:pt x="6090" y="2698"/>
                      </a:lnTo>
                      <a:lnTo>
                        <a:pt x="6107" y="2711"/>
                      </a:lnTo>
                      <a:lnTo>
                        <a:pt x="6134" y="2718"/>
                      </a:lnTo>
                      <a:lnTo>
                        <a:pt x="6150" y="2711"/>
                      </a:lnTo>
                      <a:lnTo>
                        <a:pt x="6170" y="2698"/>
                      </a:lnTo>
                      <a:lnTo>
                        <a:pt x="6177" y="2698"/>
                      </a:lnTo>
                      <a:lnTo>
                        <a:pt x="6188" y="2684"/>
                      </a:lnTo>
                      <a:lnTo>
                        <a:pt x="6211" y="2675"/>
                      </a:lnTo>
                      <a:lnTo>
                        <a:pt x="6231" y="2675"/>
                      </a:lnTo>
                      <a:lnTo>
                        <a:pt x="6248" y="2688"/>
                      </a:lnTo>
                      <a:lnTo>
                        <a:pt x="6265" y="2704"/>
                      </a:lnTo>
                      <a:lnTo>
                        <a:pt x="6291" y="2704"/>
                      </a:lnTo>
                      <a:lnTo>
                        <a:pt x="6309" y="2704"/>
                      </a:lnTo>
                      <a:lnTo>
                        <a:pt x="6329" y="2684"/>
                      </a:lnTo>
                      <a:lnTo>
                        <a:pt x="6345" y="2668"/>
                      </a:lnTo>
                      <a:lnTo>
                        <a:pt x="6365" y="2657"/>
                      </a:lnTo>
                      <a:lnTo>
                        <a:pt x="6390" y="2657"/>
                      </a:lnTo>
                      <a:lnTo>
                        <a:pt x="6410" y="2684"/>
                      </a:lnTo>
                      <a:lnTo>
                        <a:pt x="6426" y="2688"/>
                      </a:lnTo>
                      <a:lnTo>
                        <a:pt x="6446" y="2698"/>
                      </a:lnTo>
                      <a:lnTo>
                        <a:pt x="6470" y="2688"/>
                      </a:lnTo>
                      <a:lnTo>
                        <a:pt x="6484" y="2668"/>
                      </a:lnTo>
                      <a:lnTo>
                        <a:pt x="6497" y="2657"/>
                      </a:lnTo>
                      <a:lnTo>
                        <a:pt x="6524" y="2644"/>
                      </a:lnTo>
                      <a:lnTo>
                        <a:pt x="6540" y="2657"/>
                      </a:lnTo>
                      <a:lnTo>
                        <a:pt x="6558" y="2675"/>
                      </a:lnTo>
                      <a:lnTo>
                        <a:pt x="6578" y="2688"/>
                      </a:lnTo>
                      <a:lnTo>
                        <a:pt x="6601" y="2698"/>
                      </a:lnTo>
                      <a:lnTo>
                        <a:pt x="6621" y="2688"/>
                      </a:lnTo>
                      <a:lnTo>
                        <a:pt x="6638" y="2675"/>
                      </a:lnTo>
                      <a:lnTo>
                        <a:pt x="6659" y="2657"/>
                      </a:lnTo>
                      <a:lnTo>
                        <a:pt x="6675" y="2654"/>
                      </a:lnTo>
                      <a:lnTo>
                        <a:pt x="6702" y="2657"/>
                      </a:lnTo>
                      <a:lnTo>
                        <a:pt x="6719" y="2675"/>
                      </a:lnTo>
                      <a:lnTo>
                        <a:pt x="6736" y="2688"/>
                      </a:lnTo>
                      <a:lnTo>
                        <a:pt x="6756" y="2704"/>
                      </a:lnTo>
                      <a:lnTo>
                        <a:pt x="6780" y="2698"/>
                      </a:lnTo>
                      <a:lnTo>
                        <a:pt x="6789" y="2684"/>
                      </a:lnTo>
                      <a:lnTo>
                        <a:pt x="6811" y="2657"/>
                      </a:lnTo>
                      <a:lnTo>
                        <a:pt x="6834" y="2657"/>
                      </a:lnTo>
                      <a:lnTo>
                        <a:pt x="6854" y="2657"/>
                      </a:lnTo>
                      <a:lnTo>
                        <a:pt x="6870" y="2684"/>
                      </a:lnTo>
                      <a:lnTo>
                        <a:pt x="6890" y="2698"/>
                      </a:lnTo>
                      <a:lnTo>
                        <a:pt x="6908" y="2704"/>
                      </a:lnTo>
                      <a:lnTo>
                        <a:pt x="6935" y="2698"/>
                      </a:lnTo>
                      <a:lnTo>
                        <a:pt x="6951" y="2684"/>
                      </a:lnTo>
                      <a:lnTo>
                        <a:pt x="6971" y="2668"/>
                      </a:lnTo>
                      <a:lnTo>
                        <a:pt x="6988" y="2657"/>
                      </a:lnTo>
                      <a:lnTo>
                        <a:pt x="7015" y="2668"/>
                      </a:lnTo>
                      <a:lnTo>
                        <a:pt x="7029" y="2684"/>
                      </a:lnTo>
                      <a:lnTo>
                        <a:pt x="7038" y="2704"/>
                      </a:lnTo>
                      <a:lnTo>
                        <a:pt x="7065" y="2704"/>
                      </a:lnTo>
                      <a:lnTo>
                        <a:pt x="7089" y="2704"/>
                      </a:lnTo>
                      <a:lnTo>
                        <a:pt x="7103" y="2684"/>
                      </a:lnTo>
                      <a:lnTo>
                        <a:pt x="7119" y="2668"/>
                      </a:lnTo>
                      <a:lnTo>
                        <a:pt x="7147" y="2657"/>
                      </a:lnTo>
                      <a:lnTo>
                        <a:pt x="7163" y="2668"/>
                      </a:lnTo>
                      <a:lnTo>
                        <a:pt x="7183" y="2684"/>
                      </a:lnTo>
                      <a:lnTo>
                        <a:pt x="7201" y="2704"/>
                      </a:lnTo>
                      <a:lnTo>
                        <a:pt x="7221" y="2711"/>
                      </a:lnTo>
                      <a:lnTo>
                        <a:pt x="7244" y="2704"/>
                      </a:lnTo>
                      <a:lnTo>
                        <a:pt x="7260" y="2688"/>
                      </a:lnTo>
                      <a:lnTo>
                        <a:pt x="7278" y="2675"/>
                      </a:lnTo>
                      <a:lnTo>
                        <a:pt x="7305" y="2668"/>
                      </a:lnTo>
                      <a:lnTo>
                        <a:pt x="7322" y="2675"/>
                      </a:lnTo>
                      <a:lnTo>
                        <a:pt x="7342" y="2688"/>
                      </a:lnTo>
                      <a:lnTo>
                        <a:pt x="7352" y="2704"/>
                      </a:lnTo>
                      <a:lnTo>
                        <a:pt x="7379" y="2711"/>
                      </a:lnTo>
                      <a:lnTo>
                        <a:pt x="7403" y="2704"/>
                      </a:lnTo>
                      <a:lnTo>
                        <a:pt x="7412" y="2698"/>
                      </a:lnTo>
                      <a:lnTo>
                        <a:pt x="7432" y="2684"/>
                      </a:lnTo>
                      <a:lnTo>
                        <a:pt x="7450" y="2675"/>
                      </a:lnTo>
                      <a:lnTo>
                        <a:pt x="7477" y="2684"/>
                      </a:lnTo>
                      <a:lnTo>
                        <a:pt x="7493" y="2698"/>
                      </a:lnTo>
                      <a:lnTo>
                        <a:pt x="7510" y="2711"/>
                      </a:lnTo>
                      <a:lnTo>
                        <a:pt x="7533" y="2718"/>
                      </a:lnTo>
                      <a:lnTo>
                        <a:pt x="7554" y="2711"/>
                      </a:lnTo>
                      <a:lnTo>
                        <a:pt x="7571" y="2698"/>
                      </a:lnTo>
                      <a:lnTo>
                        <a:pt x="7591" y="2684"/>
                      </a:lnTo>
                      <a:lnTo>
                        <a:pt x="7614" y="2675"/>
                      </a:lnTo>
                      <a:lnTo>
                        <a:pt x="7634" y="2684"/>
                      </a:lnTo>
                      <a:lnTo>
                        <a:pt x="7652" y="2704"/>
                      </a:lnTo>
                      <a:lnTo>
                        <a:pt x="7665" y="2718"/>
                      </a:lnTo>
                      <a:lnTo>
                        <a:pt x="7688" y="2728"/>
                      </a:lnTo>
                      <a:lnTo>
                        <a:pt x="7715" y="2718"/>
                      </a:lnTo>
                      <a:lnTo>
                        <a:pt x="7726" y="2704"/>
                      </a:lnTo>
                      <a:lnTo>
                        <a:pt x="7749" y="2684"/>
                      </a:lnTo>
                      <a:lnTo>
                        <a:pt x="7766" y="2684"/>
                      </a:lnTo>
                      <a:lnTo>
                        <a:pt x="7789" y="2684"/>
                      </a:lnTo>
                      <a:lnTo>
                        <a:pt x="7802" y="2704"/>
                      </a:lnTo>
                      <a:lnTo>
                        <a:pt x="7820" y="2718"/>
                      </a:lnTo>
                      <a:lnTo>
                        <a:pt x="7847" y="2728"/>
                      </a:lnTo>
                      <a:lnTo>
                        <a:pt x="7867" y="2718"/>
                      </a:lnTo>
                      <a:lnTo>
                        <a:pt x="7883" y="2704"/>
                      </a:lnTo>
                      <a:lnTo>
                        <a:pt x="7900" y="2688"/>
                      </a:lnTo>
                      <a:lnTo>
                        <a:pt x="7921" y="2684"/>
                      </a:lnTo>
                      <a:lnTo>
                        <a:pt x="7948" y="2688"/>
                      </a:lnTo>
                      <a:lnTo>
                        <a:pt x="7964" y="2704"/>
                      </a:lnTo>
                      <a:lnTo>
                        <a:pt x="7977" y="2728"/>
                      </a:lnTo>
                      <a:lnTo>
                        <a:pt x="7998" y="2728"/>
                      </a:lnTo>
                      <a:lnTo>
                        <a:pt x="8018" y="2728"/>
                      </a:lnTo>
                      <a:lnTo>
                        <a:pt x="8042" y="2704"/>
                      </a:lnTo>
                      <a:lnTo>
                        <a:pt x="8051" y="2688"/>
                      </a:lnTo>
                      <a:lnTo>
                        <a:pt x="8078" y="2684"/>
                      </a:lnTo>
                      <a:lnTo>
                        <a:pt x="8371" y="1169"/>
                      </a:lnTo>
                      <a:lnTo>
                        <a:pt x="8257" y="650"/>
                      </a:lnTo>
                      <a:lnTo>
                        <a:pt x="7533" y="920"/>
                      </a:lnTo>
                      <a:lnTo>
                        <a:pt x="7520" y="941"/>
                      </a:lnTo>
                      <a:lnTo>
                        <a:pt x="7493" y="950"/>
                      </a:lnTo>
                      <a:lnTo>
                        <a:pt x="7477" y="941"/>
                      </a:lnTo>
                      <a:lnTo>
                        <a:pt x="7459" y="934"/>
                      </a:lnTo>
                      <a:lnTo>
                        <a:pt x="7439" y="920"/>
                      </a:lnTo>
                      <a:lnTo>
                        <a:pt x="7412" y="910"/>
                      </a:lnTo>
                      <a:lnTo>
                        <a:pt x="7396" y="920"/>
                      </a:lnTo>
                      <a:lnTo>
                        <a:pt x="7379" y="941"/>
                      </a:lnTo>
                      <a:lnTo>
                        <a:pt x="7365" y="954"/>
                      </a:lnTo>
                      <a:lnTo>
                        <a:pt x="7342" y="964"/>
                      </a:lnTo>
                      <a:lnTo>
                        <a:pt x="7322" y="964"/>
                      </a:lnTo>
                      <a:lnTo>
                        <a:pt x="7305" y="950"/>
                      </a:lnTo>
                      <a:lnTo>
                        <a:pt x="7282" y="934"/>
                      </a:lnTo>
                      <a:lnTo>
                        <a:pt x="7260" y="923"/>
                      </a:lnTo>
                      <a:lnTo>
                        <a:pt x="7241" y="941"/>
                      </a:lnTo>
                      <a:lnTo>
                        <a:pt x="7221" y="954"/>
                      </a:lnTo>
                      <a:lnTo>
                        <a:pt x="7228" y="941"/>
                      </a:lnTo>
                      <a:lnTo>
                        <a:pt x="7201" y="954"/>
                      </a:lnTo>
                      <a:lnTo>
                        <a:pt x="7190" y="977"/>
                      </a:lnTo>
                      <a:lnTo>
                        <a:pt x="7181" y="994"/>
                      </a:lnTo>
                      <a:lnTo>
                        <a:pt x="7157" y="1008"/>
                      </a:lnTo>
                      <a:lnTo>
                        <a:pt x="7136" y="1008"/>
                      </a:lnTo>
                      <a:lnTo>
                        <a:pt x="7116" y="984"/>
                      </a:lnTo>
                      <a:lnTo>
                        <a:pt x="7096" y="977"/>
                      </a:lnTo>
                      <a:lnTo>
                        <a:pt x="7073" y="977"/>
                      </a:lnTo>
                      <a:lnTo>
                        <a:pt x="7053" y="984"/>
                      </a:lnTo>
                      <a:lnTo>
                        <a:pt x="7038" y="1008"/>
                      </a:lnTo>
                      <a:lnTo>
                        <a:pt x="7029" y="1028"/>
                      </a:lnTo>
                      <a:lnTo>
                        <a:pt x="7002" y="1038"/>
                      </a:lnTo>
                      <a:lnTo>
                        <a:pt x="6984" y="1028"/>
                      </a:lnTo>
                      <a:lnTo>
                        <a:pt x="6964" y="1024"/>
                      </a:lnTo>
                      <a:lnTo>
                        <a:pt x="6941" y="1008"/>
                      </a:lnTo>
                      <a:lnTo>
                        <a:pt x="6921" y="1008"/>
                      </a:lnTo>
                      <a:lnTo>
                        <a:pt x="6897" y="1015"/>
                      </a:lnTo>
                      <a:lnTo>
                        <a:pt x="6881" y="1038"/>
                      </a:lnTo>
                      <a:lnTo>
                        <a:pt x="6870" y="1048"/>
                      </a:lnTo>
                      <a:lnTo>
                        <a:pt x="6854" y="1065"/>
                      </a:lnTo>
                      <a:lnTo>
                        <a:pt x="6827" y="1065"/>
                      </a:lnTo>
                      <a:lnTo>
                        <a:pt x="6811" y="1048"/>
                      </a:lnTo>
                      <a:lnTo>
                        <a:pt x="6789" y="1038"/>
                      </a:lnTo>
                      <a:lnTo>
                        <a:pt x="6762" y="1038"/>
                      </a:lnTo>
                      <a:lnTo>
                        <a:pt x="6746" y="1048"/>
                      </a:lnTo>
                      <a:lnTo>
                        <a:pt x="6736" y="1065"/>
                      </a:lnTo>
                      <a:lnTo>
                        <a:pt x="6719" y="1089"/>
                      </a:lnTo>
                      <a:lnTo>
                        <a:pt x="6695" y="1095"/>
                      </a:lnTo>
                      <a:lnTo>
                        <a:pt x="6675" y="1095"/>
                      </a:lnTo>
                      <a:lnTo>
                        <a:pt x="6659" y="1078"/>
                      </a:lnTo>
                      <a:lnTo>
                        <a:pt x="6632" y="1075"/>
                      </a:lnTo>
                      <a:lnTo>
                        <a:pt x="6614" y="1075"/>
                      </a:lnTo>
                      <a:lnTo>
                        <a:pt x="6588" y="1075"/>
                      </a:lnTo>
                      <a:lnTo>
                        <a:pt x="6578" y="1095"/>
                      </a:lnTo>
                      <a:lnTo>
                        <a:pt x="6567" y="1118"/>
                      </a:lnTo>
                      <a:lnTo>
                        <a:pt x="6540" y="1122"/>
                      </a:lnTo>
                      <a:lnTo>
                        <a:pt x="6524" y="1122"/>
                      </a:lnTo>
                      <a:lnTo>
                        <a:pt x="6504" y="1118"/>
                      </a:lnTo>
                      <a:lnTo>
                        <a:pt x="6484" y="1095"/>
                      </a:lnTo>
                      <a:lnTo>
                        <a:pt x="6460" y="1095"/>
                      </a:lnTo>
                      <a:lnTo>
                        <a:pt x="6443" y="1109"/>
                      </a:lnTo>
                      <a:lnTo>
                        <a:pt x="6426" y="1122"/>
                      </a:lnTo>
                      <a:lnTo>
                        <a:pt x="6410" y="1149"/>
                      </a:lnTo>
                      <a:lnTo>
                        <a:pt x="6390" y="1163"/>
                      </a:lnTo>
                      <a:lnTo>
                        <a:pt x="6365" y="1152"/>
                      </a:lnTo>
                      <a:lnTo>
                        <a:pt x="6352" y="1139"/>
                      </a:lnTo>
                      <a:lnTo>
                        <a:pt x="6329" y="1132"/>
                      </a:lnTo>
                      <a:lnTo>
                        <a:pt x="6309" y="1132"/>
                      </a:lnTo>
                      <a:lnTo>
                        <a:pt x="6285" y="1139"/>
                      </a:lnTo>
                      <a:lnTo>
                        <a:pt x="6271" y="1163"/>
                      </a:lnTo>
                      <a:lnTo>
                        <a:pt x="6258" y="1176"/>
                      </a:lnTo>
                      <a:lnTo>
                        <a:pt x="6231" y="1183"/>
                      </a:lnTo>
                      <a:lnTo>
                        <a:pt x="6215" y="1183"/>
                      </a:lnTo>
                      <a:lnTo>
                        <a:pt x="6194" y="1176"/>
                      </a:lnTo>
                      <a:lnTo>
                        <a:pt x="6177" y="1163"/>
                      </a:lnTo>
                      <a:lnTo>
                        <a:pt x="6150" y="1163"/>
                      </a:lnTo>
                      <a:lnTo>
                        <a:pt x="6134" y="1169"/>
                      </a:lnTo>
                      <a:lnTo>
                        <a:pt x="6114" y="1183"/>
                      </a:lnTo>
                      <a:lnTo>
                        <a:pt x="6103" y="1203"/>
                      </a:lnTo>
                      <a:lnTo>
                        <a:pt x="6083" y="1223"/>
                      </a:lnTo>
                      <a:lnTo>
                        <a:pt x="6060" y="1213"/>
                      </a:lnTo>
                      <a:lnTo>
                        <a:pt x="6043" y="1199"/>
                      </a:lnTo>
                      <a:lnTo>
                        <a:pt x="6020" y="1192"/>
                      </a:lnTo>
                      <a:lnTo>
                        <a:pt x="5999" y="1192"/>
                      </a:lnTo>
                      <a:lnTo>
                        <a:pt x="5979" y="1199"/>
                      </a:lnTo>
                      <a:lnTo>
                        <a:pt x="5966" y="1223"/>
                      </a:lnTo>
                      <a:lnTo>
                        <a:pt x="5945" y="1233"/>
                      </a:lnTo>
                      <a:lnTo>
                        <a:pt x="5928" y="1243"/>
                      </a:lnTo>
                      <a:lnTo>
                        <a:pt x="5901" y="1233"/>
                      </a:lnTo>
                      <a:lnTo>
                        <a:pt x="5885" y="1223"/>
                      </a:lnTo>
                      <a:lnTo>
                        <a:pt x="5865" y="1203"/>
                      </a:lnTo>
                      <a:lnTo>
                        <a:pt x="5847" y="1199"/>
                      </a:lnTo>
                      <a:lnTo>
                        <a:pt x="5821" y="1203"/>
                      </a:lnTo>
                      <a:lnTo>
                        <a:pt x="5811" y="1223"/>
                      </a:lnTo>
                      <a:lnTo>
                        <a:pt x="5797" y="1243"/>
                      </a:lnTo>
                      <a:lnTo>
                        <a:pt x="5771" y="1243"/>
                      </a:lnTo>
                      <a:lnTo>
                        <a:pt x="5744" y="1233"/>
                      </a:lnTo>
                      <a:lnTo>
                        <a:pt x="5733" y="1223"/>
                      </a:lnTo>
                      <a:lnTo>
                        <a:pt x="5723" y="1199"/>
                      </a:lnTo>
                      <a:lnTo>
                        <a:pt x="5703" y="1192"/>
                      </a:lnTo>
                      <a:lnTo>
                        <a:pt x="5679" y="1192"/>
                      </a:lnTo>
                      <a:lnTo>
                        <a:pt x="5659" y="1199"/>
                      </a:lnTo>
                      <a:lnTo>
                        <a:pt x="5643" y="1213"/>
                      </a:lnTo>
                      <a:lnTo>
                        <a:pt x="5616" y="1223"/>
                      </a:lnTo>
                      <a:lnTo>
                        <a:pt x="5598" y="1203"/>
                      </a:lnTo>
                      <a:lnTo>
                        <a:pt x="5582" y="1183"/>
                      </a:lnTo>
                      <a:lnTo>
                        <a:pt x="5572" y="1169"/>
                      </a:lnTo>
                      <a:lnTo>
                        <a:pt x="5545" y="1163"/>
                      </a:lnTo>
                      <a:lnTo>
                        <a:pt x="5528" y="1163"/>
                      </a:lnTo>
                      <a:lnTo>
                        <a:pt x="5501" y="1176"/>
                      </a:lnTo>
                      <a:lnTo>
                        <a:pt x="5484" y="1183"/>
                      </a:lnTo>
                      <a:lnTo>
                        <a:pt x="5468" y="1192"/>
                      </a:lnTo>
                      <a:lnTo>
                        <a:pt x="5441" y="1176"/>
                      </a:lnTo>
                      <a:lnTo>
                        <a:pt x="5430" y="1163"/>
                      </a:lnTo>
                      <a:lnTo>
                        <a:pt x="5410" y="1149"/>
                      </a:lnTo>
                      <a:lnTo>
                        <a:pt x="5390" y="1139"/>
                      </a:lnTo>
                      <a:lnTo>
                        <a:pt x="5367" y="1139"/>
                      </a:lnTo>
                      <a:lnTo>
                        <a:pt x="5353" y="1163"/>
                      </a:lnTo>
                      <a:lnTo>
                        <a:pt x="5333" y="1169"/>
                      </a:lnTo>
                      <a:lnTo>
                        <a:pt x="5309" y="1176"/>
                      </a:lnTo>
                      <a:lnTo>
                        <a:pt x="5289" y="1169"/>
                      </a:lnTo>
                      <a:lnTo>
                        <a:pt x="5273" y="1149"/>
                      </a:lnTo>
                      <a:lnTo>
                        <a:pt x="5259" y="1132"/>
                      </a:lnTo>
                      <a:lnTo>
                        <a:pt x="5235" y="1122"/>
                      </a:lnTo>
                      <a:lnTo>
                        <a:pt x="5215" y="1132"/>
                      </a:lnTo>
                      <a:lnTo>
                        <a:pt x="5199" y="1139"/>
                      </a:lnTo>
                      <a:lnTo>
                        <a:pt x="5192" y="1139"/>
                      </a:lnTo>
                      <a:lnTo>
                        <a:pt x="5175" y="1163"/>
                      </a:lnTo>
                      <a:lnTo>
                        <a:pt x="5154" y="1163"/>
                      </a:lnTo>
                      <a:lnTo>
                        <a:pt x="5134" y="1149"/>
                      </a:lnTo>
                      <a:lnTo>
                        <a:pt x="5114" y="1122"/>
                      </a:lnTo>
                      <a:lnTo>
                        <a:pt x="5103" y="1109"/>
                      </a:lnTo>
                      <a:lnTo>
                        <a:pt x="5083" y="1095"/>
                      </a:lnTo>
                      <a:lnTo>
                        <a:pt x="5056" y="1095"/>
                      </a:lnTo>
                      <a:lnTo>
                        <a:pt x="5040" y="1118"/>
                      </a:lnTo>
                      <a:lnTo>
                        <a:pt x="5024" y="1122"/>
                      </a:lnTo>
                      <a:lnTo>
                        <a:pt x="5004" y="1122"/>
                      </a:lnTo>
                      <a:lnTo>
                        <a:pt x="4977" y="1118"/>
                      </a:lnTo>
                      <a:lnTo>
                        <a:pt x="4966" y="1095"/>
                      </a:lnTo>
                      <a:lnTo>
                        <a:pt x="4953" y="1075"/>
                      </a:lnTo>
                      <a:lnTo>
                        <a:pt x="4926" y="1065"/>
                      </a:lnTo>
                      <a:lnTo>
                        <a:pt x="4908" y="1075"/>
                      </a:lnTo>
                      <a:lnTo>
                        <a:pt x="4881" y="1078"/>
                      </a:lnTo>
                      <a:lnTo>
                        <a:pt x="4872" y="1095"/>
                      </a:lnTo>
                      <a:lnTo>
                        <a:pt x="4845" y="1095"/>
                      </a:lnTo>
                      <a:lnTo>
                        <a:pt x="4821" y="1078"/>
                      </a:lnTo>
                      <a:lnTo>
                        <a:pt x="4807" y="1065"/>
                      </a:lnTo>
                      <a:lnTo>
                        <a:pt x="4798" y="1044"/>
                      </a:lnTo>
                      <a:lnTo>
                        <a:pt x="4778" y="1038"/>
                      </a:lnTo>
                      <a:lnTo>
                        <a:pt x="4755" y="1038"/>
                      </a:lnTo>
                      <a:lnTo>
                        <a:pt x="4737" y="1048"/>
                      </a:lnTo>
                      <a:lnTo>
                        <a:pt x="4713" y="1058"/>
                      </a:lnTo>
                      <a:lnTo>
                        <a:pt x="4690" y="1065"/>
                      </a:lnTo>
                      <a:lnTo>
                        <a:pt x="4673" y="1048"/>
                      </a:lnTo>
                      <a:lnTo>
                        <a:pt x="4659" y="1028"/>
                      </a:lnTo>
                      <a:lnTo>
                        <a:pt x="4646" y="1015"/>
                      </a:lnTo>
                      <a:lnTo>
                        <a:pt x="4623" y="1008"/>
                      </a:lnTo>
                      <a:lnTo>
                        <a:pt x="4603" y="1008"/>
                      </a:lnTo>
                      <a:lnTo>
                        <a:pt x="4579" y="1015"/>
                      </a:lnTo>
                      <a:lnTo>
                        <a:pt x="4559" y="1028"/>
                      </a:lnTo>
                      <a:lnTo>
                        <a:pt x="4542" y="1028"/>
                      </a:lnTo>
                      <a:lnTo>
                        <a:pt x="4515" y="1024"/>
                      </a:lnTo>
                      <a:lnTo>
                        <a:pt x="4505" y="1008"/>
                      </a:lnTo>
                      <a:lnTo>
                        <a:pt x="4488" y="984"/>
                      </a:lnTo>
                      <a:lnTo>
                        <a:pt x="4471" y="970"/>
                      </a:lnTo>
                      <a:lnTo>
                        <a:pt x="4444" y="970"/>
                      </a:lnTo>
                      <a:lnTo>
                        <a:pt x="4428" y="984"/>
                      </a:lnTo>
                      <a:lnTo>
                        <a:pt x="4410" y="1001"/>
                      </a:lnTo>
                      <a:lnTo>
                        <a:pt x="4384" y="1001"/>
                      </a:lnTo>
                      <a:lnTo>
                        <a:pt x="4363" y="984"/>
                      </a:lnTo>
                      <a:lnTo>
                        <a:pt x="4354" y="970"/>
                      </a:lnTo>
                      <a:lnTo>
                        <a:pt x="4340" y="950"/>
                      </a:lnTo>
                      <a:lnTo>
                        <a:pt x="4313" y="941"/>
                      </a:lnTo>
                      <a:lnTo>
                        <a:pt x="4296" y="941"/>
                      </a:lnTo>
                      <a:lnTo>
                        <a:pt x="4273" y="954"/>
                      </a:lnTo>
                      <a:lnTo>
                        <a:pt x="4253" y="964"/>
                      </a:lnTo>
                      <a:lnTo>
                        <a:pt x="4233" y="970"/>
                      </a:lnTo>
                      <a:lnTo>
                        <a:pt x="4209" y="964"/>
                      </a:lnTo>
                      <a:lnTo>
                        <a:pt x="4195" y="941"/>
                      </a:lnTo>
                      <a:lnTo>
                        <a:pt x="4195" y="934"/>
                      </a:lnTo>
                      <a:lnTo>
                        <a:pt x="4215" y="920"/>
                      </a:lnTo>
                      <a:lnTo>
                        <a:pt x="4229" y="903"/>
                      </a:lnTo>
                      <a:lnTo>
                        <a:pt x="4239" y="880"/>
                      </a:lnTo>
                      <a:lnTo>
                        <a:pt x="4266" y="876"/>
                      </a:lnTo>
                      <a:lnTo>
                        <a:pt x="4283" y="876"/>
                      </a:lnTo>
                      <a:lnTo>
                        <a:pt x="4303" y="890"/>
                      </a:lnTo>
                      <a:lnTo>
                        <a:pt x="4330" y="903"/>
                      </a:lnTo>
                      <a:lnTo>
                        <a:pt x="4347" y="903"/>
                      </a:lnTo>
                      <a:lnTo>
                        <a:pt x="4374" y="900"/>
                      </a:lnTo>
                      <a:lnTo>
                        <a:pt x="4384" y="876"/>
                      </a:lnTo>
                      <a:lnTo>
                        <a:pt x="4397" y="860"/>
                      </a:lnTo>
                      <a:lnTo>
                        <a:pt x="4417" y="845"/>
                      </a:lnTo>
                      <a:lnTo>
                        <a:pt x="4441" y="845"/>
                      </a:lnTo>
                      <a:lnTo>
                        <a:pt x="4461" y="860"/>
                      </a:lnTo>
                      <a:lnTo>
                        <a:pt x="4478" y="876"/>
                      </a:lnTo>
                      <a:lnTo>
                        <a:pt x="4505" y="880"/>
                      </a:lnTo>
                      <a:lnTo>
                        <a:pt x="4522" y="869"/>
                      </a:lnTo>
                      <a:lnTo>
                        <a:pt x="4535" y="849"/>
                      </a:lnTo>
                      <a:lnTo>
                        <a:pt x="4552" y="840"/>
                      </a:lnTo>
                      <a:lnTo>
                        <a:pt x="4569" y="826"/>
                      </a:lnTo>
                      <a:lnTo>
                        <a:pt x="4596" y="829"/>
                      </a:lnTo>
                      <a:lnTo>
                        <a:pt x="4616" y="840"/>
                      </a:lnTo>
                      <a:lnTo>
                        <a:pt x="4633" y="860"/>
                      </a:lnTo>
                      <a:lnTo>
                        <a:pt x="4650" y="860"/>
                      </a:lnTo>
                      <a:lnTo>
                        <a:pt x="4677" y="845"/>
                      </a:lnTo>
                      <a:lnTo>
                        <a:pt x="4690" y="829"/>
                      </a:lnTo>
                      <a:lnTo>
                        <a:pt x="4710" y="816"/>
                      </a:lnTo>
                      <a:lnTo>
                        <a:pt x="4727" y="802"/>
                      </a:lnTo>
                      <a:lnTo>
                        <a:pt x="4755" y="802"/>
                      </a:lnTo>
                      <a:lnTo>
                        <a:pt x="4764" y="816"/>
                      </a:lnTo>
                      <a:lnTo>
                        <a:pt x="4764" y="809"/>
                      </a:lnTo>
                      <a:lnTo>
                        <a:pt x="4755" y="795"/>
                      </a:lnTo>
                      <a:lnTo>
                        <a:pt x="4737" y="786"/>
                      </a:lnTo>
                      <a:lnTo>
                        <a:pt x="4713" y="778"/>
                      </a:lnTo>
                      <a:lnTo>
                        <a:pt x="4690" y="795"/>
                      </a:lnTo>
                      <a:lnTo>
                        <a:pt x="4677" y="802"/>
                      </a:lnTo>
                      <a:lnTo>
                        <a:pt x="4646" y="802"/>
                      </a:lnTo>
                      <a:lnTo>
                        <a:pt x="4633" y="786"/>
                      </a:lnTo>
                      <a:lnTo>
                        <a:pt x="4623" y="771"/>
                      </a:lnTo>
                      <a:lnTo>
                        <a:pt x="4603" y="751"/>
                      </a:lnTo>
                      <a:lnTo>
                        <a:pt x="4589" y="731"/>
                      </a:lnTo>
                      <a:lnTo>
                        <a:pt x="4565" y="731"/>
                      </a:lnTo>
                      <a:lnTo>
                        <a:pt x="4545" y="742"/>
                      </a:lnTo>
                      <a:lnTo>
                        <a:pt x="4522" y="751"/>
                      </a:lnTo>
                      <a:lnTo>
                        <a:pt x="4505" y="751"/>
                      </a:lnTo>
                      <a:lnTo>
                        <a:pt x="4482" y="735"/>
                      </a:lnTo>
                      <a:lnTo>
                        <a:pt x="4471" y="711"/>
                      </a:lnTo>
                      <a:lnTo>
                        <a:pt x="4461" y="691"/>
                      </a:lnTo>
                      <a:lnTo>
                        <a:pt x="4441" y="681"/>
                      </a:lnTo>
                      <a:lnTo>
                        <a:pt x="4417" y="681"/>
                      </a:lnTo>
                      <a:lnTo>
                        <a:pt x="4397" y="681"/>
                      </a:lnTo>
                      <a:lnTo>
                        <a:pt x="4374" y="701"/>
                      </a:lnTo>
                      <a:lnTo>
                        <a:pt x="4354" y="701"/>
                      </a:lnTo>
                      <a:lnTo>
                        <a:pt x="4336" y="681"/>
                      </a:lnTo>
                      <a:lnTo>
                        <a:pt x="4320" y="661"/>
                      </a:lnTo>
                      <a:lnTo>
                        <a:pt x="4310" y="641"/>
                      </a:lnTo>
                      <a:lnTo>
                        <a:pt x="4293" y="630"/>
                      </a:lnTo>
                      <a:lnTo>
                        <a:pt x="4266" y="627"/>
                      </a:lnTo>
                      <a:lnTo>
                        <a:pt x="4249" y="641"/>
                      </a:lnTo>
                      <a:lnTo>
                        <a:pt x="4222" y="647"/>
                      </a:lnTo>
                      <a:lnTo>
                        <a:pt x="4202" y="641"/>
                      </a:lnTo>
                      <a:lnTo>
                        <a:pt x="4186" y="630"/>
                      </a:lnTo>
                      <a:lnTo>
                        <a:pt x="4172" y="610"/>
                      </a:lnTo>
                      <a:lnTo>
                        <a:pt x="4159" y="587"/>
                      </a:lnTo>
                      <a:lnTo>
                        <a:pt x="4141" y="580"/>
                      </a:lnTo>
                      <a:lnTo>
                        <a:pt x="4121" y="580"/>
                      </a:lnTo>
                      <a:lnTo>
                        <a:pt x="4098" y="587"/>
                      </a:lnTo>
                      <a:lnTo>
                        <a:pt x="4078" y="596"/>
                      </a:lnTo>
                      <a:lnTo>
                        <a:pt x="4054" y="596"/>
                      </a:lnTo>
                      <a:lnTo>
                        <a:pt x="4034" y="580"/>
                      </a:lnTo>
                      <a:lnTo>
                        <a:pt x="4020" y="556"/>
                      </a:lnTo>
                      <a:lnTo>
                        <a:pt x="4011" y="536"/>
                      </a:lnTo>
                      <a:lnTo>
                        <a:pt x="3990" y="533"/>
                      </a:lnTo>
                      <a:lnTo>
                        <a:pt x="3966" y="522"/>
                      </a:lnTo>
                      <a:lnTo>
                        <a:pt x="3946" y="536"/>
                      </a:lnTo>
                      <a:lnTo>
                        <a:pt x="3930" y="543"/>
                      </a:lnTo>
                      <a:lnTo>
                        <a:pt x="3903" y="553"/>
                      </a:lnTo>
                      <a:lnTo>
                        <a:pt x="3886" y="536"/>
                      </a:lnTo>
                      <a:lnTo>
                        <a:pt x="3872" y="513"/>
                      </a:lnTo>
                      <a:lnTo>
                        <a:pt x="3852" y="502"/>
                      </a:lnTo>
                      <a:lnTo>
                        <a:pt x="3842" y="493"/>
                      </a:lnTo>
                      <a:lnTo>
                        <a:pt x="3816" y="493"/>
                      </a:lnTo>
                      <a:lnTo>
                        <a:pt x="3795" y="502"/>
                      </a:lnTo>
                      <a:lnTo>
                        <a:pt x="3778" y="513"/>
                      </a:lnTo>
                      <a:lnTo>
                        <a:pt x="3751" y="513"/>
                      </a:lnTo>
                      <a:lnTo>
                        <a:pt x="3735" y="502"/>
                      </a:lnTo>
                      <a:lnTo>
                        <a:pt x="3724" y="486"/>
                      </a:lnTo>
                      <a:lnTo>
                        <a:pt x="3708" y="462"/>
                      </a:lnTo>
                      <a:lnTo>
                        <a:pt x="3684" y="448"/>
                      </a:lnTo>
                      <a:lnTo>
                        <a:pt x="3664" y="448"/>
                      </a:lnTo>
                      <a:lnTo>
                        <a:pt x="3643" y="455"/>
                      </a:lnTo>
                      <a:lnTo>
                        <a:pt x="3620" y="472"/>
                      </a:lnTo>
                      <a:lnTo>
                        <a:pt x="3600" y="472"/>
                      </a:lnTo>
                      <a:lnTo>
                        <a:pt x="3576" y="455"/>
                      </a:lnTo>
                      <a:lnTo>
                        <a:pt x="3560" y="432"/>
                      </a:lnTo>
                      <a:lnTo>
                        <a:pt x="3546" y="419"/>
                      </a:lnTo>
                      <a:lnTo>
                        <a:pt x="3536" y="405"/>
                      </a:lnTo>
                      <a:lnTo>
                        <a:pt x="3502" y="405"/>
                      </a:lnTo>
                      <a:lnTo>
                        <a:pt x="3493" y="419"/>
                      </a:lnTo>
                      <a:lnTo>
                        <a:pt x="3472" y="428"/>
                      </a:lnTo>
                      <a:lnTo>
                        <a:pt x="3448" y="428"/>
                      </a:lnTo>
                      <a:lnTo>
                        <a:pt x="3428" y="419"/>
                      </a:lnTo>
                      <a:lnTo>
                        <a:pt x="3415" y="398"/>
                      </a:lnTo>
                      <a:lnTo>
                        <a:pt x="3405" y="381"/>
                      </a:lnTo>
                      <a:lnTo>
                        <a:pt x="3378" y="368"/>
                      </a:lnTo>
                      <a:lnTo>
                        <a:pt x="3354" y="368"/>
                      </a:lnTo>
                      <a:lnTo>
                        <a:pt x="3334" y="381"/>
                      </a:lnTo>
                      <a:lnTo>
                        <a:pt x="3318" y="388"/>
                      </a:lnTo>
                      <a:lnTo>
                        <a:pt x="3296" y="388"/>
                      </a:lnTo>
                      <a:lnTo>
                        <a:pt x="3273" y="381"/>
                      </a:lnTo>
                      <a:lnTo>
                        <a:pt x="3260" y="358"/>
                      </a:lnTo>
                      <a:lnTo>
                        <a:pt x="3247" y="347"/>
                      </a:lnTo>
                      <a:lnTo>
                        <a:pt x="3220" y="334"/>
                      </a:lnTo>
                      <a:lnTo>
                        <a:pt x="3203" y="334"/>
                      </a:lnTo>
                      <a:lnTo>
                        <a:pt x="3183" y="347"/>
                      </a:lnTo>
                      <a:lnTo>
                        <a:pt x="3166" y="354"/>
                      </a:lnTo>
                      <a:lnTo>
                        <a:pt x="3139" y="354"/>
                      </a:lnTo>
                      <a:lnTo>
                        <a:pt x="3123" y="347"/>
                      </a:lnTo>
                      <a:lnTo>
                        <a:pt x="3112" y="324"/>
                      </a:lnTo>
                      <a:lnTo>
                        <a:pt x="3092" y="304"/>
                      </a:lnTo>
                      <a:lnTo>
                        <a:pt x="3074" y="294"/>
                      </a:lnTo>
                      <a:lnTo>
                        <a:pt x="3049" y="294"/>
                      </a:lnTo>
                      <a:lnTo>
                        <a:pt x="3035" y="304"/>
                      </a:lnTo>
                      <a:lnTo>
                        <a:pt x="3007" y="318"/>
                      </a:lnTo>
                      <a:lnTo>
                        <a:pt x="2991" y="318"/>
                      </a:lnTo>
                      <a:lnTo>
                        <a:pt x="2971" y="304"/>
                      </a:lnTo>
                      <a:lnTo>
                        <a:pt x="2953" y="287"/>
                      </a:lnTo>
                      <a:lnTo>
                        <a:pt x="2941" y="264"/>
                      </a:lnTo>
                      <a:lnTo>
                        <a:pt x="2924" y="257"/>
                      </a:lnTo>
                      <a:lnTo>
                        <a:pt x="2903" y="257"/>
                      </a:lnTo>
                      <a:lnTo>
                        <a:pt x="2879" y="264"/>
                      </a:lnTo>
                      <a:lnTo>
                        <a:pt x="2859" y="280"/>
                      </a:lnTo>
                      <a:lnTo>
                        <a:pt x="2839" y="280"/>
                      </a:lnTo>
                      <a:lnTo>
                        <a:pt x="2816" y="264"/>
                      </a:lnTo>
                      <a:lnTo>
                        <a:pt x="2802" y="249"/>
                      </a:lnTo>
                      <a:lnTo>
                        <a:pt x="2792" y="229"/>
                      </a:lnTo>
                      <a:lnTo>
                        <a:pt x="2773" y="213"/>
                      </a:lnTo>
                      <a:lnTo>
                        <a:pt x="2749" y="220"/>
                      </a:lnTo>
                      <a:lnTo>
                        <a:pt x="2728" y="233"/>
                      </a:lnTo>
                      <a:lnTo>
                        <a:pt x="2711" y="244"/>
                      </a:lnTo>
                      <a:lnTo>
                        <a:pt x="2684" y="249"/>
                      </a:lnTo>
                      <a:lnTo>
                        <a:pt x="2668" y="233"/>
                      </a:lnTo>
                      <a:lnTo>
                        <a:pt x="2651" y="213"/>
                      </a:lnTo>
                      <a:lnTo>
                        <a:pt x="2634" y="199"/>
                      </a:lnTo>
                      <a:lnTo>
                        <a:pt x="2614" y="189"/>
                      </a:lnTo>
                      <a:lnTo>
                        <a:pt x="2590" y="189"/>
                      </a:lnTo>
                      <a:lnTo>
                        <a:pt x="2577" y="209"/>
                      </a:lnTo>
                      <a:lnTo>
                        <a:pt x="2554" y="213"/>
                      </a:lnTo>
                      <a:lnTo>
                        <a:pt x="2533" y="220"/>
                      </a:lnTo>
                      <a:lnTo>
                        <a:pt x="2509" y="213"/>
                      </a:lnTo>
                      <a:lnTo>
                        <a:pt x="2496" y="189"/>
                      </a:lnTo>
                      <a:lnTo>
                        <a:pt x="2482" y="170"/>
                      </a:lnTo>
                      <a:lnTo>
                        <a:pt x="2462" y="159"/>
                      </a:lnTo>
                      <a:lnTo>
                        <a:pt x="2439" y="170"/>
                      </a:lnTo>
                      <a:lnTo>
                        <a:pt x="2422" y="182"/>
                      </a:lnTo>
                      <a:lnTo>
                        <a:pt x="2402" y="189"/>
                      </a:lnTo>
                      <a:lnTo>
                        <a:pt x="2375" y="199"/>
                      </a:lnTo>
                      <a:lnTo>
                        <a:pt x="2358" y="189"/>
                      </a:lnTo>
                      <a:lnTo>
                        <a:pt x="2341" y="170"/>
                      </a:lnTo>
                      <a:lnTo>
                        <a:pt x="2328" y="155"/>
                      </a:lnTo>
                      <a:lnTo>
                        <a:pt x="2305" y="150"/>
                      </a:lnTo>
                      <a:lnTo>
                        <a:pt x="2284" y="150"/>
                      </a:lnTo>
                      <a:lnTo>
                        <a:pt x="2267" y="170"/>
                      </a:lnTo>
                      <a:lnTo>
                        <a:pt x="2247" y="179"/>
                      </a:lnTo>
                      <a:lnTo>
                        <a:pt x="2231" y="182"/>
                      </a:lnTo>
                      <a:lnTo>
                        <a:pt x="2204" y="179"/>
                      </a:lnTo>
                      <a:lnTo>
                        <a:pt x="2186" y="155"/>
                      </a:lnTo>
                      <a:lnTo>
                        <a:pt x="2170" y="139"/>
                      </a:lnTo>
                      <a:lnTo>
                        <a:pt x="2153" y="135"/>
                      </a:lnTo>
                      <a:lnTo>
                        <a:pt x="2126" y="135"/>
                      </a:lnTo>
                      <a:lnTo>
                        <a:pt x="2109" y="150"/>
                      </a:lnTo>
                      <a:lnTo>
                        <a:pt x="2089" y="170"/>
                      </a:lnTo>
                      <a:lnTo>
                        <a:pt x="2072" y="170"/>
                      </a:lnTo>
                      <a:lnTo>
                        <a:pt x="2045" y="159"/>
                      </a:lnTo>
                      <a:lnTo>
                        <a:pt x="2035" y="150"/>
                      </a:lnTo>
                      <a:lnTo>
                        <a:pt x="2022" y="125"/>
                      </a:lnTo>
                      <a:lnTo>
                        <a:pt x="1998" y="119"/>
                      </a:lnTo>
                      <a:lnTo>
                        <a:pt x="1975" y="125"/>
                      </a:lnTo>
                      <a:lnTo>
                        <a:pt x="1955" y="135"/>
                      </a:lnTo>
                      <a:lnTo>
                        <a:pt x="1941" y="150"/>
                      </a:lnTo>
                      <a:lnTo>
                        <a:pt x="1914" y="155"/>
                      </a:lnTo>
                      <a:lnTo>
                        <a:pt x="1897" y="150"/>
                      </a:lnTo>
                      <a:lnTo>
                        <a:pt x="1877" y="135"/>
                      </a:lnTo>
                      <a:lnTo>
                        <a:pt x="1861" y="119"/>
                      </a:lnTo>
                      <a:lnTo>
                        <a:pt x="1840" y="108"/>
                      </a:lnTo>
                      <a:lnTo>
                        <a:pt x="1816" y="119"/>
                      </a:lnTo>
                      <a:lnTo>
                        <a:pt x="1796" y="135"/>
                      </a:lnTo>
                      <a:lnTo>
                        <a:pt x="1787" y="150"/>
                      </a:lnTo>
                      <a:lnTo>
                        <a:pt x="1760" y="155"/>
                      </a:lnTo>
                      <a:lnTo>
                        <a:pt x="1742" y="150"/>
                      </a:lnTo>
                      <a:lnTo>
                        <a:pt x="1722" y="125"/>
                      </a:lnTo>
                      <a:lnTo>
                        <a:pt x="1702" y="108"/>
                      </a:lnTo>
                      <a:lnTo>
                        <a:pt x="1682" y="105"/>
                      </a:lnTo>
                      <a:lnTo>
                        <a:pt x="1662" y="108"/>
                      </a:lnTo>
                      <a:lnTo>
                        <a:pt x="1639" y="125"/>
                      </a:lnTo>
                      <a:lnTo>
                        <a:pt x="1621" y="139"/>
                      </a:lnTo>
                      <a:lnTo>
                        <a:pt x="1598" y="150"/>
                      </a:lnTo>
                      <a:lnTo>
                        <a:pt x="1578" y="135"/>
                      </a:lnTo>
                      <a:lnTo>
                        <a:pt x="1567" y="119"/>
                      </a:lnTo>
                      <a:lnTo>
                        <a:pt x="1547" y="95"/>
                      </a:lnTo>
                      <a:lnTo>
                        <a:pt x="1531" y="88"/>
                      </a:lnTo>
                      <a:lnTo>
                        <a:pt x="1504" y="88"/>
                      </a:lnTo>
                      <a:lnTo>
                        <a:pt x="1493" y="105"/>
                      </a:lnTo>
                      <a:lnTo>
                        <a:pt x="1466" y="119"/>
                      </a:lnTo>
                      <a:lnTo>
                        <a:pt x="1450" y="119"/>
                      </a:lnTo>
                      <a:lnTo>
                        <a:pt x="1423" y="108"/>
                      </a:lnTo>
                      <a:lnTo>
                        <a:pt x="1410" y="88"/>
                      </a:lnTo>
                      <a:lnTo>
                        <a:pt x="1396" y="74"/>
                      </a:lnTo>
                      <a:lnTo>
                        <a:pt x="1372" y="65"/>
                      </a:lnTo>
                      <a:lnTo>
                        <a:pt x="1352" y="65"/>
                      </a:lnTo>
                      <a:lnTo>
                        <a:pt x="1329" y="81"/>
                      </a:lnTo>
                      <a:lnTo>
                        <a:pt x="1316" y="95"/>
                      </a:lnTo>
                      <a:lnTo>
                        <a:pt x="1292" y="95"/>
                      </a:lnTo>
                      <a:lnTo>
                        <a:pt x="1271" y="88"/>
                      </a:lnTo>
                      <a:lnTo>
                        <a:pt x="1262" y="65"/>
                      </a:lnTo>
                      <a:lnTo>
                        <a:pt x="1242" y="45"/>
                      </a:lnTo>
                      <a:lnTo>
                        <a:pt x="1221" y="45"/>
                      </a:lnTo>
                      <a:lnTo>
                        <a:pt x="1201" y="45"/>
                      </a:lnTo>
                      <a:lnTo>
                        <a:pt x="1177" y="61"/>
                      </a:lnTo>
                      <a:lnTo>
                        <a:pt x="1161" y="65"/>
                      </a:lnTo>
                      <a:lnTo>
                        <a:pt x="1141" y="74"/>
                      </a:lnTo>
                      <a:lnTo>
                        <a:pt x="1114" y="65"/>
                      </a:lnTo>
                      <a:lnTo>
                        <a:pt x="1096" y="45"/>
                      </a:lnTo>
                      <a:lnTo>
                        <a:pt x="1080" y="31"/>
                      </a:lnTo>
                      <a:lnTo>
                        <a:pt x="1060" y="21"/>
                      </a:lnTo>
                      <a:lnTo>
                        <a:pt x="1033" y="31"/>
                      </a:lnTo>
                      <a:lnTo>
                        <a:pt x="1022" y="45"/>
                      </a:lnTo>
                      <a:lnTo>
                        <a:pt x="1006" y="65"/>
                      </a:lnTo>
                      <a:lnTo>
                        <a:pt x="978" y="65"/>
                      </a:lnTo>
                      <a:lnTo>
                        <a:pt x="962" y="65"/>
                      </a:lnTo>
                      <a:lnTo>
                        <a:pt x="946" y="45"/>
                      </a:lnTo>
                      <a:lnTo>
                        <a:pt x="928" y="31"/>
                      </a:lnTo>
                      <a:lnTo>
                        <a:pt x="901" y="21"/>
                      </a:lnTo>
                      <a:lnTo>
                        <a:pt x="885" y="21"/>
                      </a:lnTo>
                      <a:lnTo>
                        <a:pt x="865" y="45"/>
                      </a:lnTo>
                      <a:lnTo>
                        <a:pt x="847" y="61"/>
                      </a:lnTo>
                      <a:lnTo>
                        <a:pt x="827" y="65"/>
                      </a:lnTo>
                      <a:lnTo>
                        <a:pt x="803" y="61"/>
                      </a:lnTo>
                      <a:lnTo>
                        <a:pt x="783" y="45"/>
                      </a:lnTo>
                      <a:lnTo>
                        <a:pt x="773" y="21"/>
                      </a:lnTo>
                      <a:lnTo>
                        <a:pt x="747" y="21"/>
                      </a:lnTo>
                      <a:lnTo>
                        <a:pt x="729" y="21"/>
                      </a:lnTo>
                      <a:lnTo>
                        <a:pt x="713" y="45"/>
                      </a:lnTo>
                      <a:lnTo>
                        <a:pt x="693" y="51"/>
                      </a:lnTo>
                      <a:lnTo>
                        <a:pt x="673" y="61"/>
                      </a:lnTo>
                      <a:lnTo>
                        <a:pt x="648" y="51"/>
                      </a:lnTo>
                      <a:lnTo>
                        <a:pt x="635" y="34"/>
                      </a:lnTo>
                      <a:lnTo>
                        <a:pt x="615" y="21"/>
                      </a:lnTo>
                      <a:lnTo>
                        <a:pt x="599" y="14"/>
                      </a:lnTo>
                      <a:lnTo>
                        <a:pt x="572" y="21"/>
                      </a:lnTo>
                      <a:lnTo>
                        <a:pt x="554" y="34"/>
                      </a:lnTo>
                      <a:lnTo>
                        <a:pt x="534" y="51"/>
                      </a:lnTo>
                      <a:lnTo>
                        <a:pt x="518" y="61"/>
                      </a:lnTo>
                      <a:lnTo>
                        <a:pt x="491" y="51"/>
                      </a:lnTo>
                      <a:lnTo>
                        <a:pt x="480" y="34"/>
                      </a:lnTo>
                      <a:lnTo>
                        <a:pt x="460" y="21"/>
                      </a:lnTo>
                      <a:lnTo>
                        <a:pt x="437" y="11"/>
                      </a:lnTo>
                      <a:lnTo>
                        <a:pt x="417" y="14"/>
                      </a:lnTo>
                      <a:lnTo>
                        <a:pt x="400" y="31"/>
                      </a:lnTo>
                      <a:lnTo>
                        <a:pt x="377" y="45"/>
                      </a:lnTo>
                      <a:lnTo>
                        <a:pt x="359" y="51"/>
                      </a:lnTo>
                      <a:lnTo>
                        <a:pt x="332" y="45"/>
                      </a:lnTo>
                      <a:lnTo>
                        <a:pt x="323" y="31"/>
                      </a:lnTo>
                      <a:lnTo>
                        <a:pt x="302" y="14"/>
                      </a:lnTo>
                      <a:lnTo>
                        <a:pt x="285" y="11"/>
                      </a:lnTo>
                      <a:lnTo>
                        <a:pt x="258" y="14"/>
                      </a:lnTo>
                      <a:lnTo>
                        <a:pt x="242" y="31"/>
                      </a:lnTo>
                      <a:lnTo>
                        <a:pt x="231" y="45"/>
                      </a:lnTo>
                      <a:lnTo>
                        <a:pt x="204" y="45"/>
                      </a:lnTo>
                      <a:lnTo>
                        <a:pt x="188" y="45"/>
                      </a:lnTo>
                      <a:lnTo>
                        <a:pt x="168" y="21"/>
                      </a:lnTo>
                      <a:lnTo>
                        <a:pt x="148" y="11"/>
                      </a:lnTo>
                      <a:lnTo>
                        <a:pt x="128" y="0"/>
                      </a:lnTo>
                      <a:lnTo>
                        <a:pt x="104" y="11"/>
                      </a:lnTo>
                      <a:lnTo>
                        <a:pt x="83" y="21"/>
                      </a:lnTo>
                      <a:lnTo>
                        <a:pt x="67" y="45"/>
                      </a:lnTo>
                      <a:lnTo>
                        <a:pt x="47" y="45"/>
                      </a:lnTo>
                      <a:lnTo>
                        <a:pt x="23" y="45"/>
                      </a:lnTo>
                      <a:lnTo>
                        <a:pt x="0" y="21"/>
                      </a:lnTo>
                      <a:lnTo>
                        <a:pt x="0" y="2940"/>
                      </a:lnTo>
                      <a:close/>
                    </a:path>
                  </a:pathLst>
                </a:custGeom>
                <a:solidFill>
                  <a:srgbClr val="ADD8C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" name="Freeform 61"/>
                <p:cNvSpPr>
                  <a:spLocks/>
                </p:cNvSpPr>
                <p:nvPr/>
              </p:nvSpPr>
              <p:spPr bwMode="auto">
                <a:xfrm>
                  <a:off x="1668" y="1567"/>
                  <a:ext cx="2093" cy="799"/>
                </a:xfrm>
                <a:custGeom>
                  <a:avLst/>
                  <a:gdLst>
                    <a:gd name="T0" fmla="*/ 0 w 8371"/>
                    <a:gd name="T1" fmla="*/ 0 h 2960"/>
                    <a:gd name="T2" fmla="*/ 0 w 8371"/>
                    <a:gd name="T3" fmla="*/ 0 h 2960"/>
                    <a:gd name="T4" fmla="*/ 0 w 8371"/>
                    <a:gd name="T5" fmla="*/ 0 h 2960"/>
                    <a:gd name="T6" fmla="*/ 0 w 8371"/>
                    <a:gd name="T7" fmla="*/ 0 h 2960"/>
                    <a:gd name="T8" fmla="*/ 0 w 8371"/>
                    <a:gd name="T9" fmla="*/ 0 h 2960"/>
                    <a:gd name="T10" fmla="*/ 0 w 8371"/>
                    <a:gd name="T11" fmla="*/ 0 h 2960"/>
                    <a:gd name="T12" fmla="*/ 0 w 8371"/>
                    <a:gd name="T13" fmla="*/ 0 h 2960"/>
                    <a:gd name="T14" fmla="*/ 0 w 8371"/>
                    <a:gd name="T15" fmla="*/ 0 h 2960"/>
                    <a:gd name="T16" fmla="*/ 0 w 8371"/>
                    <a:gd name="T17" fmla="*/ 0 h 2960"/>
                    <a:gd name="T18" fmla="*/ 0 w 8371"/>
                    <a:gd name="T19" fmla="*/ 0 h 2960"/>
                    <a:gd name="T20" fmla="*/ 0 w 8371"/>
                    <a:gd name="T21" fmla="*/ 0 h 2960"/>
                    <a:gd name="T22" fmla="*/ 0 w 8371"/>
                    <a:gd name="T23" fmla="*/ 0 h 2960"/>
                    <a:gd name="T24" fmla="*/ 0 w 8371"/>
                    <a:gd name="T25" fmla="*/ 0 h 2960"/>
                    <a:gd name="T26" fmla="*/ 0 w 8371"/>
                    <a:gd name="T27" fmla="*/ 0 h 2960"/>
                    <a:gd name="T28" fmla="*/ 0 w 8371"/>
                    <a:gd name="T29" fmla="*/ 0 h 2960"/>
                    <a:gd name="T30" fmla="*/ 0 w 8371"/>
                    <a:gd name="T31" fmla="*/ 0 h 2960"/>
                    <a:gd name="T32" fmla="*/ 0 w 8371"/>
                    <a:gd name="T33" fmla="*/ 0 h 2960"/>
                    <a:gd name="T34" fmla="*/ 0 w 8371"/>
                    <a:gd name="T35" fmla="*/ 0 h 2960"/>
                    <a:gd name="T36" fmla="*/ 0 w 8371"/>
                    <a:gd name="T37" fmla="*/ 0 h 2960"/>
                    <a:gd name="T38" fmla="*/ 0 w 8371"/>
                    <a:gd name="T39" fmla="*/ 0 h 2960"/>
                    <a:gd name="T40" fmla="*/ 0 w 8371"/>
                    <a:gd name="T41" fmla="*/ 0 h 2960"/>
                    <a:gd name="T42" fmla="*/ 0 w 8371"/>
                    <a:gd name="T43" fmla="*/ 0 h 2960"/>
                    <a:gd name="T44" fmla="*/ 0 w 8371"/>
                    <a:gd name="T45" fmla="*/ 0 h 2960"/>
                    <a:gd name="T46" fmla="*/ 0 w 8371"/>
                    <a:gd name="T47" fmla="*/ 0 h 2960"/>
                    <a:gd name="T48" fmla="*/ 0 w 8371"/>
                    <a:gd name="T49" fmla="*/ 0 h 2960"/>
                    <a:gd name="T50" fmla="*/ 0 w 8371"/>
                    <a:gd name="T51" fmla="*/ 0 h 2960"/>
                    <a:gd name="T52" fmla="*/ 0 w 8371"/>
                    <a:gd name="T53" fmla="*/ 0 h 2960"/>
                    <a:gd name="T54" fmla="*/ 0 w 8371"/>
                    <a:gd name="T55" fmla="*/ 0 h 2960"/>
                    <a:gd name="T56" fmla="*/ 0 w 8371"/>
                    <a:gd name="T57" fmla="*/ 0 h 2960"/>
                    <a:gd name="T58" fmla="*/ 0 w 8371"/>
                    <a:gd name="T59" fmla="*/ 0 h 2960"/>
                    <a:gd name="T60" fmla="*/ 0 w 8371"/>
                    <a:gd name="T61" fmla="*/ 0 h 2960"/>
                    <a:gd name="T62" fmla="*/ 0 w 8371"/>
                    <a:gd name="T63" fmla="*/ 0 h 2960"/>
                    <a:gd name="T64" fmla="*/ 0 w 8371"/>
                    <a:gd name="T65" fmla="*/ 0 h 2960"/>
                    <a:gd name="T66" fmla="*/ 0 w 8371"/>
                    <a:gd name="T67" fmla="*/ 0 h 2960"/>
                    <a:gd name="T68" fmla="*/ 0 w 8371"/>
                    <a:gd name="T69" fmla="*/ 0 h 2960"/>
                    <a:gd name="T70" fmla="*/ 0 w 8371"/>
                    <a:gd name="T71" fmla="*/ 0 h 2960"/>
                    <a:gd name="T72" fmla="*/ 0 w 8371"/>
                    <a:gd name="T73" fmla="*/ 0 h 2960"/>
                    <a:gd name="T74" fmla="*/ 0 w 8371"/>
                    <a:gd name="T75" fmla="*/ 0 h 2960"/>
                    <a:gd name="T76" fmla="*/ 0 w 8371"/>
                    <a:gd name="T77" fmla="*/ 0 h 2960"/>
                    <a:gd name="T78" fmla="*/ 0 w 8371"/>
                    <a:gd name="T79" fmla="*/ 0 h 2960"/>
                    <a:gd name="T80" fmla="*/ 0 w 8371"/>
                    <a:gd name="T81" fmla="*/ 0 h 2960"/>
                    <a:gd name="T82" fmla="*/ 0 w 8371"/>
                    <a:gd name="T83" fmla="*/ 0 h 2960"/>
                    <a:gd name="T84" fmla="*/ 0 w 8371"/>
                    <a:gd name="T85" fmla="*/ 0 h 2960"/>
                    <a:gd name="T86" fmla="*/ 0 w 8371"/>
                    <a:gd name="T87" fmla="*/ 0 h 2960"/>
                    <a:gd name="T88" fmla="*/ 0 w 8371"/>
                    <a:gd name="T89" fmla="*/ 0 h 2960"/>
                    <a:gd name="T90" fmla="*/ 0 w 8371"/>
                    <a:gd name="T91" fmla="*/ 0 h 2960"/>
                    <a:gd name="T92" fmla="*/ 0 w 8371"/>
                    <a:gd name="T93" fmla="*/ 0 h 2960"/>
                    <a:gd name="T94" fmla="*/ 0 w 8371"/>
                    <a:gd name="T95" fmla="*/ 0 h 2960"/>
                    <a:gd name="T96" fmla="*/ 0 w 8371"/>
                    <a:gd name="T97" fmla="*/ 0 h 2960"/>
                    <a:gd name="T98" fmla="*/ 0 w 8371"/>
                    <a:gd name="T99" fmla="*/ 0 h 2960"/>
                    <a:gd name="T100" fmla="*/ 0 w 8371"/>
                    <a:gd name="T101" fmla="*/ 0 h 2960"/>
                    <a:gd name="T102" fmla="*/ 0 w 8371"/>
                    <a:gd name="T103" fmla="*/ 0 h 2960"/>
                    <a:gd name="T104" fmla="*/ 0 w 8371"/>
                    <a:gd name="T105" fmla="*/ 0 h 2960"/>
                    <a:gd name="T106" fmla="*/ 0 w 8371"/>
                    <a:gd name="T107" fmla="*/ 0 h 2960"/>
                    <a:gd name="T108" fmla="*/ 0 w 8371"/>
                    <a:gd name="T109" fmla="*/ 0 h 2960"/>
                    <a:gd name="T110" fmla="*/ 0 w 8371"/>
                    <a:gd name="T111" fmla="*/ 0 h 2960"/>
                    <a:gd name="T112" fmla="*/ 0 w 8371"/>
                    <a:gd name="T113" fmla="*/ 0 h 2960"/>
                    <a:gd name="T114" fmla="*/ 0 w 8371"/>
                    <a:gd name="T115" fmla="*/ 0 h 2960"/>
                    <a:gd name="T116" fmla="*/ 0 w 8371"/>
                    <a:gd name="T117" fmla="*/ 0 h 2960"/>
                    <a:gd name="T118" fmla="*/ 0 w 8371"/>
                    <a:gd name="T119" fmla="*/ 0 h 2960"/>
                    <a:gd name="T120" fmla="*/ 0 w 8371"/>
                    <a:gd name="T121" fmla="*/ 0 h 2960"/>
                    <a:gd name="T122" fmla="*/ 0 w 8371"/>
                    <a:gd name="T123" fmla="*/ 0 h 296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8371"/>
                    <a:gd name="T187" fmla="*/ 0 h 2960"/>
                    <a:gd name="T188" fmla="*/ 8371 w 8371"/>
                    <a:gd name="T189" fmla="*/ 2960 h 2960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8371" h="2960">
                      <a:moveTo>
                        <a:pt x="0" y="2940"/>
                      </a:moveTo>
                      <a:lnTo>
                        <a:pt x="0" y="2957"/>
                      </a:lnTo>
                      <a:lnTo>
                        <a:pt x="36" y="2960"/>
                      </a:lnTo>
                      <a:lnTo>
                        <a:pt x="54" y="2957"/>
                      </a:lnTo>
                      <a:lnTo>
                        <a:pt x="74" y="2940"/>
                      </a:lnTo>
                      <a:lnTo>
                        <a:pt x="90" y="2917"/>
                      </a:lnTo>
                      <a:lnTo>
                        <a:pt x="110" y="2917"/>
                      </a:lnTo>
                      <a:lnTo>
                        <a:pt x="134" y="2917"/>
                      </a:lnTo>
                      <a:lnTo>
                        <a:pt x="154" y="2940"/>
                      </a:lnTo>
                      <a:lnTo>
                        <a:pt x="171" y="2946"/>
                      </a:lnTo>
                      <a:lnTo>
                        <a:pt x="191" y="2957"/>
                      </a:lnTo>
                      <a:lnTo>
                        <a:pt x="215" y="2946"/>
                      </a:lnTo>
                      <a:lnTo>
                        <a:pt x="231" y="2930"/>
                      </a:lnTo>
                      <a:lnTo>
                        <a:pt x="242" y="2917"/>
                      </a:lnTo>
                      <a:lnTo>
                        <a:pt x="269" y="2910"/>
                      </a:lnTo>
                      <a:lnTo>
                        <a:pt x="285" y="2917"/>
                      </a:lnTo>
                      <a:lnTo>
                        <a:pt x="302" y="2930"/>
                      </a:lnTo>
                      <a:lnTo>
                        <a:pt x="323" y="2946"/>
                      </a:lnTo>
                      <a:lnTo>
                        <a:pt x="350" y="2957"/>
                      </a:lnTo>
                      <a:lnTo>
                        <a:pt x="366" y="2946"/>
                      </a:lnTo>
                      <a:lnTo>
                        <a:pt x="383" y="2930"/>
                      </a:lnTo>
                      <a:lnTo>
                        <a:pt x="403" y="2917"/>
                      </a:lnTo>
                      <a:lnTo>
                        <a:pt x="420" y="2910"/>
                      </a:lnTo>
                      <a:lnTo>
                        <a:pt x="447" y="2917"/>
                      </a:lnTo>
                      <a:lnTo>
                        <a:pt x="464" y="2926"/>
                      </a:lnTo>
                      <a:lnTo>
                        <a:pt x="480" y="2940"/>
                      </a:lnTo>
                      <a:lnTo>
                        <a:pt x="500" y="2946"/>
                      </a:lnTo>
                      <a:lnTo>
                        <a:pt x="525" y="2940"/>
                      </a:lnTo>
                      <a:lnTo>
                        <a:pt x="534" y="2926"/>
                      </a:lnTo>
                      <a:lnTo>
                        <a:pt x="554" y="2910"/>
                      </a:lnTo>
                      <a:lnTo>
                        <a:pt x="578" y="2903"/>
                      </a:lnTo>
                      <a:lnTo>
                        <a:pt x="599" y="2910"/>
                      </a:lnTo>
                      <a:lnTo>
                        <a:pt x="615" y="2926"/>
                      </a:lnTo>
                      <a:lnTo>
                        <a:pt x="635" y="2940"/>
                      </a:lnTo>
                      <a:lnTo>
                        <a:pt x="652" y="2946"/>
                      </a:lnTo>
                      <a:lnTo>
                        <a:pt x="679" y="2940"/>
                      </a:lnTo>
                      <a:lnTo>
                        <a:pt x="697" y="2926"/>
                      </a:lnTo>
                      <a:lnTo>
                        <a:pt x="717" y="2910"/>
                      </a:lnTo>
                      <a:lnTo>
                        <a:pt x="733" y="2897"/>
                      </a:lnTo>
                      <a:lnTo>
                        <a:pt x="747" y="2903"/>
                      </a:lnTo>
                      <a:lnTo>
                        <a:pt x="767" y="2903"/>
                      </a:lnTo>
                      <a:lnTo>
                        <a:pt x="776" y="2910"/>
                      </a:lnTo>
                      <a:lnTo>
                        <a:pt x="783" y="2917"/>
                      </a:lnTo>
                      <a:lnTo>
                        <a:pt x="803" y="2940"/>
                      </a:lnTo>
                      <a:lnTo>
                        <a:pt x="827" y="2940"/>
                      </a:lnTo>
                      <a:lnTo>
                        <a:pt x="847" y="2940"/>
                      </a:lnTo>
                      <a:lnTo>
                        <a:pt x="865" y="2917"/>
                      </a:lnTo>
                      <a:lnTo>
                        <a:pt x="885" y="2903"/>
                      </a:lnTo>
                      <a:lnTo>
                        <a:pt x="901" y="2897"/>
                      </a:lnTo>
                      <a:lnTo>
                        <a:pt x="928" y="2897"/>
                      </a:lnTo>
                      <a:lnTo>
                        <a:pt x="946" y="2917"/>
                      </a:lnTo>
                      <a:lnTo>
                        <a:pt x="969" y="2930"/>
                      </a:lnTo>
                      <a:lnTo>
                        <a:pt x="986" y="2940"/>
                      </a:lnTo>
                      <a:lnTo>
                        <a:pt x="1009" y="2930"/>
                      </a:lnTo>
                      <a:lnTo>
                        <a:pt x="1022" y="2917"/>
                      </a:lnTo>
                      <a:lnTo>
                        <a:pt x="1033" y="2897"/>
                      </a:lnTo>
                      <a:lnTo>
                        <a:pt x="1060" y="2897"/>
                      </a:lnTo>
                      <a:lnTo>
                        <a:pt x="1080" y="2897"/>
                      </a:lnTo>
                      <a:lnTo>
                        <a:pt x="1096" y="2917"/>
                      </a:lnTo>
                      <a:lnTo>
                        <a:pt x="1114" y="2930"/>
                      </a:lnTo>
                      <a:lnTo>
                        <a:pt x="1141" y="2940"/>
                      </a:lnTo>
                      <a:lnTo>
                        <a:pt x="1161" y="2926"/>
                      </a:lnTo>
                      <a:lnTo>
                        <a:pt x="1177" y="2910"/>
                      </a:lnTo>
                      <a:lnTo>
                        <a:pt x="1201" y="2897"/>
                      </a:lnTo>
                      <a:lnTo>
                        <a:pt x="1218" y="2886"/>
                      </a:lnTo>
                      <a:lnTo>
                        <a:pt x="1242" y="2897"/>
                      </a:lnTo>
                      <a:lnTo>
                        <a:pt x="1262" y="2910"/>
                      </a:lnTo>
                      <a:lnTo>
                        <a:pt x="1271" y="2926"/>
                      </a:lnTo>
                      <a:lnTo>
                        <a:pt x="1298" y="2930"/>
                      </a:lnTo>
                      <a:lnTo>
                        <a:pt x="1316" y="2926"/>
                      </a:lnTo>
                      <a:lnTo>
                        <a:pt x="1336" y="2910"/>
                      </a:lnTo>
                      <a:lnTo>
                        <a:pt x="1345" y="2897"/>
                      </a:lnTo>
                      <a:lnTo>
                        <a:pt x="1372" y="2886"/>
                      </a:lnTo>
                      <a:lnTo>
                        <a:pt x="1390" y="2897"/>
                      </a:lnTo>
                      <a:lnTo>
                        <a:pt x="1410" y="2910"/>
                      </a:lnTo>
                      <a:lnTo>
                        <a:pt x="1430" y="2917"/>
                      </a:lnTo>
                      <a:lnTo>
                        <a:pt x="1450" y="2926"/>
                      </a:lnTo>
                      <a:lnTo>
                        <a:pt x="1470" y="2917"/>
                      </a:lnTo>
                      <a:lnTo>
                        <a:pt x="1493" y="2903"/>
                      </a:lnTo>
                      <a:lnTo>
                        <a:pt x="1504" y="2886"/>
                      </a:lnTo>
                      <a:lnTo>
                        <a:pt x="1531" y="2883"/>
                      </a:lnTo>
                      <a:lnTo>
                        <a:pt x="1547" y="2886"/>
                      </a:lnTo>
                      <a:lnTo>
                        <a:pt x="1567" y="2903"/>
                      </a:lnTo>
                      <a:lnTo>
                        <a:pt x="1585" y="2917"/>
                      </a:lnTo>
                      <a:lnTo>
                        <a:pt x="1612" y="2926"/>
                      </a:lnTo>
                      <a:lnTo>
                        <a:pt x="1628" y="2917"/>
                      </a:lnTo>
                      <a:lnTo>
                        <a:pt x="1648" y="2903"/>
                      </a:lnTo>
                      <a:lnTo>
                        <a:pt x="1662" y="2886"/>
                      </a:lnTo>
                      <a:lnTo>
                        <a:pt x="1682" y="2883"/>
                      </a:lnTo>
                      <a:lnTo>
                        <a:pt x="1702" y="2886"/>
                      </a:lnTo>
                      <a:lnTo>
                        <a:pt x="1722" y="2903"/>
                      </a:lnTo>
                      <a:lnTo>
                        <a:pt x="1742" y="2917"/>
                      </a:lnTo>
                      <a:lnTo>
                        <a:pt x="1760" y="2930"/>
                      </a:lnTo>
                      <a:lnTo>
                        <a:pt x="1787" y="2926"/>
                      </a:lnTo>
                      <a:lnTo>
                        <a:pt x="1796" y="2910"/>
                      </a:lnTo>
                      <a:lnTo>
                        <a:pt x="1816" y="2897"/>
                      </a:lnTo>
                      <a:lnTo>
                        <a:pt x="1840" y="2897"/>
                      </a:lnTo>
                      <a:lnTo>
                        <a:pt x="1861" y="2897"/>
                      </a:lnTo>
                      <a:lnTo>
                        <a:pt x="1877" y="2917"/>
                      </a:lnTo>
                      <a:lnTo>
                        <a:pt x="1894" y="2930"/>
                      </a:lnTo>
                      <a:lnTo>
                        <a:pt x="1914" y="2940"/>
                      </a:lnTo>
                      <a:lnTo>
                        <a:pt x="1937" y="2940"/>
                      </a:lnTo>
                      <a:lnTo>
                        <a:pt x="1955" y="2917"/>
                      </a:lnTo>
                      <a:lnTo>
                        <a:pt x="1975" y="2903"/>
                      </a:lnTo>
                      <a:lnTo>
                        <a:pt x="1991" y="2897"/>
                      </a:lnTo>
                      <a:lnTo>
                        <a:pt x="2018" y="2910"/>
                      </a:lnTo>
                      <a:lnTo>
                        <a:pt x="2035" y="2926"/>
                      </a:lnTo>
                      <a:lnTo>
                        <a:pt x="2045" y="2940"/>
                      </a:lnTo>
                      <a:lnTo>
                        <a:pt x="2072" y="2946"/>
                      </a:lnTo>
                      <a:lnTo>
                        <a:pt x="2089" y="2946"/>
                      </a:lnTo>
                      <a:lnTo>
                        <a:pt x="2109" y="2930"/>
                      </a:lnTo>
                      <a:lnTo>
                        <a:pt x="2126" y="2917"/>
                      </a:lnTo>
                      <a:lnTo>
                        <a:pt x="2153" y="2910"/>
                      </a:lnTo>
                      <a:lnTo>
                        <a:pt x="2170" y="2910"/>
                      </a:lnTo>
                      <a:lnTo>
                        <a:pt x="2190" y="2926"/>
                      </a:lnTo>
                      <a:lnTo>
                        <a:pt x="2207" y="2940"/>
                      </a:lnTo>
                      <a:lnTo>
                        <a:pt x="2231" y="2946"/>
                      </a:lnTo>
                      <a:lnTo>
                        <a:pt x="2251" y="2940"/>
                      </a:lnTo>
                      <a:lnTo>
                        <a:pt x="2271" y="2926"/>
                      </a:lnTo>
                      <a:lnTo>
                        <a:pt x="2284" y="2910"/>
                      </a:lnTo>
                      <a:lnTo>
                        <a:pt x="2305" y="2897"/>
                      </a:lnTo>
                      <a:lnTo>
                        <a:pt x="2328" y="2903"/>
                      </a:lnTo>
                      <a:lnTo>
                        <a:pt x="2341" y="2917"/>
                      </a:lnTo>
                      <a:lnTo>
                        <a:pt x="2358" y="2940"/>
                      </a:lnTo>
                      <a:lnTo>
                        <a:pt x="2385" y="2940"/>
                      </a:lnTo>
                      <a:lnTo>
                        <a:pt x="2402" y="2930"/>
                      </a:lnTo>
                      <a:lnTo>
                        <a:pt x="2422" y="2917"/>
                      </a:lnTo>
                      <a:lnTo>
                        <a:pt x="2435" y="2897"/>
                      </a:lnTo>
                      <a:lnTo>
                        <a:pt x="2462" y="2897"/>
                      </a:lnTo>
                      <a:lnTo>
                        <a:pt x="2482" y="2897"/>
                      </a:lnTo>
                      <a:lnTo>
                        <a:pt x="2506" y="2910"/>
                      </a:lnTo>
                      <a:lnTo>
                        <a:pt x="2516" y="2926"/>
                      </a:lnTo>
                      <a:lnTo>
                        <a:pt x="2543" y="2930"/>
                      </a:lnTo>
                      <a:lnTo>
                        <a:pt x="2567" y="2926"/>
                      </a:lnTo>
                      <a:lnTo>
                        <a:pt x="2577" y="2910"/>
                      </a:lnTo>
                      <a:lnTo>
                        <a:pt x="2590" y="2897"/>
                      </a:lnTo>
                      <a:lnTo>
                        <a:pt x="2614" y="2886"/>
                      </a:lnTo>
                      <a:lnTo>
                        <a:pt x="2634" y="2886"/>
                      </a:lnTo>
                      <a:lnTo>
                        <a:pt x="2651" y="2903"/>
                      </a:lnTo>
                      <a:lnTo>
                        <a:pt x="2675" y="2917"/>
                      </a:lnTo>
                      <a:lnTo>
                        <a:pt x="2695" y="2926"/>
                      </a:lnTo>
                      <a:lnTo>
                        <a:pt x="2715" y="2917"/>
                      </a:lnTo>
                      <a:lnTo>
                        <a:pt x="2735" y="2903"/>
                      </a:lnTo>
                      <a:lnTo>
                        <a:pt x="2755" y="2886"/>
                      </a:lnTo>
                      <a:lnTo>
                        <a:pt x="2773" y="2883"/>
                      </a:lnTo>
                      <a:lnTo>
                        <a:pt x="2800" y="2886"/>
                      </a:lnTo>
                      <a:lnTo>
                        <a:pt x="2809" y="2897"/>
                      </a:lnTo>
                      <a:lnTo>
                        <a:pt x="2829" y="2917"/>
                      </a:lnTo>
                      <a:lnTo>
                        <a:pt x="2852" y="2917"/>
                      </a:lnTo>
                      <a:lnTo>
                        <a:pt x="2874" y="2917"/>
                      </a:lnTo>
                      <a:lnTo>
                        <a:pt x="2883" y="2897"/>
                      </a:lnTo>
                      <a:lnTo>
                        <a:pt x="2903" y="2872"/>
                      </a:lnTo>
                      <a:lnTo>
                        <a:pt x="2924" y="2872"/>
                      </a:lnTo>
                      <a:lnTo>
                        <a:pt x="2944" y="2872"/>
                      </a:lnTo>
                      <a:lnTo>
                        <a:pt x="2968" y="2883"/>
                      </a:lnTo>
                      <a:lnTo>
                        <a:pt x="2984" y="2897"/>
                      </a:lnTo>
                      <a:lnTo>
                        <a:pt x="3004" y="2897"/>
                      </a:lnTo>
                      <a:lnTo>
                        <a:pt x="3031" y="2886"/>
                      </a:lnTo>
                      <a:lnTo>
                        <a:pt x="3042" y="2866"/>
                      </a:lnTo>
                      <a:lnTo>
                        <a:pt x="3058" y="2852"/>
                      </a:lnTo>
                      <a:lnTo>
                        <a:pt x="3078" y="2836"/>
                      </a:lnTo>
                      <a:lnTo>
                        <a:pt x="3096" y="2836"/>
                      </a:lnTo>
                      <a:lnTo>
                        <a:pt x="3123" y="2852"/>
                      </a:lnTo>
                      <a:lnTo>
                        <a:pt x="3136" y="2866"/>
                      </a:lnTo>
                      <a:lnTo>
                        <a:pt x="3159" y="2866"/>
                      </a:lnTo>
                      <a:lnTo>
                        <a:pt x="3175" y="2852"/>
                      </a:lnTo>
                      <a:lnTo>
                        <a:pt x="3199" y="2836"/>
                      </a:lnTo>
                      <a:lnTo>
                        <a:pt x="3210" y="2812"/>
                      </a:lnTo>
                      <a:lnTo>
                        <a:pt x="3226" y="2809"/>
                      </a:lnTo>
                      <a:lnTo>
                        <a:pt x="3253" y="2809"/>
                      </a:lnTo>
                      <a:lnTo>
                        <a:pt x="3273" y="2823"/>
                      </a:lnTo>
                      <a:lnTo>
                        <a:pt x="3291" y="2832"/>
                      </a:lnTo>
                      <a:lnTo>
                        <a:pt x="3307" y="2836"/>
                      </a:lnTo>
                      <a:lnTo>
                        <a:pt x="3334" y="2832"/>
                      </a:lnTo>
                      <a:lnTo>
                        <a:pt x="3345" y="2809"/>
                      </a:lnTo>
                      <a:lnTo>
                        <a:pt x="3368" y="2792"/>
                      </a:lnTo>
                      <a:lnTo>
                        <a:pt x="3385" y="2778"/>
                      </a:lnTo>
                      <a:lnTo>
                        <a:pt x="3405" y="2778"/>
                      </a:lnTo>
                      <a:lnTo>
                        <a:pt x="3428" y="2792"/>
                      </a:lnTo>
                      <a:lnTo>
                        <a:pt x="3448" y="2809"/>
                      </a:lnTo>
                      <a:lnTo>
                        <a:pt x="3466" y="2809"/>
                      </a:lnTo>
                      <a:lnTo>
                        <a:pt x="3493" y="2792"/>
                      </a:lnTo>
                      <a:lnTo>
                        <a:pt x="3502" y="2778"/>
                      </a:lnTo>
                      <a:lnTo>
                        <a:pt x="3513" y="2758"/>
                      </a:lnTo>
                      <a:lnTo>
                        <a:pt x="3536" y="2749"/>
                      </a:lnTo>
                      <a:lnTo>
                        <a:pt x="3560" y="2749"/>
                      </a:lnTo>
                      <a:lnTo>
                        <a:pt x="3576" y="2762"/>
                      </a:lnTo>
                      <a:lnTo>
                        <a:pt x="3600" y="2772"/>
                      </a:lnTo>
                      <a:lnTo>
                        <a:pt x="3620" y="2778"/>
                      </a:lnTo>
                      <a:lnTo>
                        <a:pt x="3643" y="2772"/>
                      </a:lnTo>
                      <a:lnTo>
                        <a:pt x="3654" y="2749"/>
                      </a:lnTo>
                      <a:lnTo>
                        <a:pt x="3670" y="2728"/>
                      </a:lnTo>
                      <a:lnTo>
                        <a:pt x="3691" y="2718"/>
                      </a:lnTo>
                      <a:lnTo>
                        <a:pt x="3708" y="2718"/>
                      </a:lnTo>
                      <a:lnTo>
                        <a:pt x="3735" y="2735"/>
                      </a:lnTo>
                      <a:lnTo>
                        <a:pt x="3751" y="2749"/>
                      </a:lnTo>
                      <a:lnTo>
                        <a:pt x="3771" y="2749"/>
                      </a:lnTo>
                      <a:lnTo>
                        <a:pt x="3795" y="2735"/>
                      </a:lnTo>
                      <a:lnTo>
                        <a:pt x="3809" y="2718"/>
                      </a:lnTo>
                      <a:lnTo>
                        <a:pt x="3829" y="2698"/>
                      </a:lnTo>
                      <a:lnTo>
                        <a:pt x="3842" y="2684"/>
                      </a:lnTo>
                      <a:lnTo>
                        <a:pt x="3866" y="2688"/>
                      </a:lnTo>
                      <a:lnTo>
                        <a:pt x="3886" y="2704"/>
                      </a:lnTo>
                      <a:lnTo>
                        <a:pt x="3903" y="2711"/>
                      </a:lnTo>
                      <a:lnTo>
                        <a:pt x="3930" y="2718"/>
                      </a:lnTo>
                      <a:lnTo>
                        <a:pt x="3946" y="2704"/>
                      </a:lnTo>
                      <a:lnTo>
                        <a:pt x="3957" y="2684"/>
                      </a:lnTo>
                      <a:lnTo>
                        <a:pt x="3977" y="2668"/>
                      </a:lnTo>
                      <a:lnTo>
                        <a:pt x="3997" y="2657"/>
                      </a:lnTo>
                      <a:lnTo>
                        <a:pt x="4017" y="2657"/>
                      </a:lnTo>
                      <a:lnTo>
                        <a:pt x="4040" y="2668"/>
                      </a:lnTo>
                      <a:lnTo>
                        <a:pt x="4061" y="2684"/>
                      </a:lnTo>
                      <a:lnTo>
                        <a:pt x="4078" y="2684"/>
                      </a:lnTo>
                      <a:lnTo>
                        <a:pt x="4105" y="2675"/>
                      </a:lnTo>
                      <a:lnTo>
                        <a:pt x="4114" y="2657"/>
                      </a:lnTo>
                      <a:lnTo>
                        <a:pt x="4135" y="2637"/>
                      </a:lnTo>
                      <a:lnTo>
                        <a:pt x="4152" y="2637"/>
                      </a:lnTo>
                      <a:lnTo>
                        <a:pt x="4145" y="2644"/>
                      </a:lnTo>
                      <a:lnTo>
                        <a:pt x="4168" y="2634"/>
                      </a:lnTo>
                      <a:lnTo>
                        <a:pt x="4188" y="2624"/>
                      </a:lnTo>
                      <a:lnTo>
                        <a:pt x="4209" y="2634"/>
                      </a:lnTo>
                      <a:lnTo>
                        <a:pt x="4229" y="2654"/>
                      </a:lnTo>
                      <a:lnTo>
                        <a:pt x="4239" y="2668"/>
                      </a:lnTo>
                      <a:lnTo>
                        <a:pt x="4266" y="2675"/>
                      </a:lnTo>
                      <a:lnTo>
                        <a:pt x="4283" y="2668"/>
                      </a:lnTo>
                      <a:lnTo>
                        <a:pt x="4303" y="2657"/>
                      </a:lnTo>
                      <a:lnTo>
                        <a:pt x="4330" y="2637"/>
                      </a:lnTo>
                      <a:lnTo>
                        <a:pt x="4347" y="2637"/>
                      </a:lnTo>
                      <a:lnTo>
                        <a:pt x="4374" y="2644"/>
                      </a:lnTo>
                      <a:lnTo>
                        <a:pt x="4384" y="2657"/>
                      </a:lnTo>
                      <a:lnTo>
                        <a:pt x="4397" y="2684"/>
                      </a:lnTo>
                      <a:lnTo>
                        <a:pt x="4421" y="2684"/>
                      </a:lnTo>
                      <a:lnTo>
                        <a:pt x="4441" y="2675"/>
                      </a:lnTo>
                      <a:lnTo>
                        <a:pt x="4461" y="2657"/>
                      </a:lnTo>
                      <a:lnTo>
                        <a:pt x="4478" y="2637"/>
                      </a:lnTo>
                      <a:lnTo>
                        <a:pt x="4505" y="2637"/>
                      </a:lnTo>
                      <a:lnTo>
                        <a:pt x="4522" y="2637"/>
                      </a:lnTo>
                      <a:lnTo>
                        <a:pt x="4542" y="2657"/>
                      </a:lnTo>
                      <a:lnTo>
                        <a:pt x="4552" y="2675"/>
                      </a:lnTo>
                      <a:lnTo>
                        <a:pt x="4579" y="2684"/>
                      </a:lnTo>
                      <a:lnTo>
                        <a:pt x="4596" y="2675"/>
                      </a:lnTo>
                      <a:lnTo>
                        <a:pt x="4616" y="2657"/>
                      </a:lnTo>
                      <a:lnTo>
                        <a:pt x="4633" y="2637"/>
                      </a:lnTo>
                      <a:lnTo>
                        <a:pt x="4650" y="2637"/>
                      </a:lnTo>
                      <a:lnTo>
                        <a:pt x="4677" y="2644"/>
                      </a:lnTo>
                      <a:lnTo>
                        <a:pt x="4690" y="2657"/>
                      </a:lnTo>
                      <a:lnTo>
                        <a:pt x="4710" y="2684"/>
                      </a:lnTo>
                      <a:lnTo>
                        <a:pt x="4737" y="2684"/>
                      </a:lnTo>
                      <a:lnTo>
                        <a:pt x="4755" y="2684"/>
                      </a:lnTo>
                      <a:lnTo>
                        <a:pt x="4771" y="2657"/>
                      </a:lnTo>
                      <a:lnTo>
                        <a:pt x="4791" y="2644"/>
                      </a:lnTo>
                      <a:lnTo>
                        <a:pt x="4807" y="2637"/>
                      </a:lnTo>
                      <a:lnTo>
                        <a:pt x="4834" y="2644"/>
                      </a:lnTo>
                      <a:lnTo>
                        <a:pt x="4845" y="2657"/>
                      </a:lnTo>
                      <a:lnTo>
                        <a:pt x="4865" y="2684"/>
                      </a:lnTo>
                      <a:lnTo>
                        <a:pt x="4881" y="2688"/>
                      </a:lnTo>
                      <a:lnTo>
                        <a:pt x="4908" y="2684"/>
                      </a:lnTo>
                      <a:lnTo>
                        <a:pt x="4926" y="2668"/>
                      </a:lnTo>
                      <a:lnTo>
                        <a:pt x="4942" y="2654"/>
                      </a:lnTo>
                      <a:lnTo>
                        <a:pt x="4966" y="2644"/>
                      </a:lnTo>
                      <a:lnTo>
                        <a:pt x="4986" y="2654"/>
                      </a:lnTo>
                      <a:lnTo>
                        <a:pt x="5004" y="2668"/>
                      </a:lnTo>
                      <a:lnTo>
                        <a:pt x="5024" y="2684"/>
                      </a:lnTo>
                      <a:lnTo>
                        <a:pt x="5047" y="2688"/>
                      </a:lnTo>
                      <a:lnTo>
                        <a:pt x="5067" y="2684"/>
                      </a:lnTo>
                      <a:lnTo>
                        <a:pt x="5083" y="2668"/>
                      </a:lnTo>
                      <a:lnTo>
                        <a:pt x="5103" y="2657"/>
                      </a:lnTo>
                      <a:lnTo>
                        <a:pt x="5121" y="2654"/>
                      </a:lnTo>
                      <a:lnTo>
                        <a:pt x="5148" y="2657"/>
                      </a:lnTo>
                      <a:lnTo>
                        <a:pt x="5157" y="2675"/>
                      </a:lnTo>
                      <a:lnTo>
                        <a:pt x="5175" y="2688"/>
                      </a:lnTo>
                      <a:lnTo>
                        <a:pt x="5199" y="2698"/>
                      </a:lnTo>
                      <a:lnTo>
                        <a:pt x="5219" y="2688"/>
                      </a:lnTo>
                      <a:lnTo>
                        <a:pt x="5235" y="2675"/>
                      </a:lnTo>
                      <a:lnTo>
                        <a:pt x="5251" y="2657"/>
                      </a:lnTo>
                      <a:lnTo>
                        <a:pt x="5278" y="2654"/>
                      </a:lnTo>
                      <a:lnTo>
                        <a:pt x="5296" y="2657"/>
                      </a:lnTo>
                      <a:lnTo>
                        <a:pt x="5316" y="2675"/>
                      </a:lnTo>
                      <a:lnTo>
                        <a:pt x="5333" y="2688"/>
                      </a:lnTo>
                      <a:lnTo>
                        <a:pt x="5353" y="2704"/>
                      </a:lnTo>
                      <a:lnTo>
                        <a:pt x="5376" y="2698"/>
                      </a:lnTo>
                      <a:lnTo>
                        <a:pt x="5397" y="2684"/>
                      </a:lnTo>
                      <a:lnTo>
                        <a:pt x="5410" y="2657"/>
                      </a:lnTo>
                      <a:lnTo>
                        <a:pt x="5434" y="2657"/>
                      </a:lnTo>
                      <a:lnTo>
                        <a:pt x="5457" y="2657"/>
                      </a:lnTo>
                      <a:lnTo>
                        <a:pt x="5475" y="2684"/>
                      </a:lnTo>
                      <a:lnTo>
                        <a:pt x="5484" y="2698"/>
                      </a:lnTo>
                      <a:lnTo>
                        <a:pt x="5511" y="2704"/>
                      </a:lnTo>
                      <a:lnTo>
                        <a:pt x="5528" y="2698"/>
                      </a:lnTo>
                      <a:lnTo>
                        <a:pt x="5545" y="2684"/>
                      </a:lnTo>
                      <a:lnTo>
                        <a:pt x="5565" y="2668"/>
                      </a:lnTo>
                      <a:lnTo>
                        <a:pt x="5592" y="2657"/>
                      </a:lnTo>
                      <a:lnTo>
                        <a:pt x="5609" y="2668"/>
                      </a:lnTo>
                      <a:lnTo>
                        <a:pt x="5625" y="2684"/>
                      </a:lnTo>
                      <a:lnTo>
                        <a:pt x="5646" y="2704"/>
                      </a:lnTo>
                      <a:lnTo>
                        <a:pt x="5663" y="2704"/>
                      </a:lnTo>
                      <a:lnTo>
                        <a:pt x="5690" y="2704"/>
                      </a:lnTo>
                      <a:lnTo>
                        <a:pt x="5703" y="2684"/>
                      </a:lnTo>
                      <a:lnTo>
                        <a:pt x="5723" y="2668"/>
                      </a:lnTo>
                      <a:lnTo>
                        <a:pt x="5744" y="2657"/>
                      </a:lnTo>
                      <a:lnTo>
                        <a:pt x="5767" y="2675"/>
                      </a:lnTo>
                      <a:lnTo>
                        <a:pt x="5777" y="2688"/>
                      </a:lnTo>
                      <a:lnTo>
                        <a:pt x="5797" y="2704"/>
                      </a:lnTo>
                      <a:lnTo>
                        <a:pt x="5821" y="2711"/>
                      </a:lnTo>
                      <a:lnTo>
                        <a:pt x="5841" y="2704"/>
                      </a:lnTo>
                      <a:lnTo>
                        <a:pt x="5858" y="2688"/>
                      </a:lnTo>
                      <a:lnTo>
                        <a:pt x="5878" y="2675"/>
                      </a:lnTo>
                      <a:lnTo>
                        <a:pt x="5895" y="2668"/>
                      </a:lnTo>
                      <a:lnTo>
                        <a:pt x="5921" y="2675"/>
                      </a:lnTo>
                      <a:lnTo>
                        <a:pt x="5939" y="2688"/>
                      </a:lnTo>
                      <a:lnTo>
                        <a:pt x="5955" y="2704"/>
                      </a:lnTo>
                      <a:lnTo>
                        <a:pt x="5979" y="2711"/>
                      </a:lnTo>
                      <a:lnTo>
                        <a:pt x="5999" y="2704"/>
                      </a:lnTo>
                      <a:lnTo>
                        <a:pt x="6016" y="2698"/>
                      </a:lnTo>
                      <a:lnTo>
                        <a:pt x="6033" y="2684"/>
                      </a:lnTo>
                      <a:lnTo>
                        <a:pt x="6060" y="2675"/>
                      </a:lnTo>
                      <a:lnTo>
                        <a:pt x="6080" y="2684"/>
                      </a:lnTo>
                      <a:lnTo>
                        <a:pt x="6090" y="2698"/>
                      </a:lnTo>
                      <a:lnTo>
                        <a:pt x="6107" y="2711"/>
                      </a:lnTo>
                      <a:lnTo>
                        <a:pt x="6134" y="2718"/>
                      </a:lnTo>
                      <a:lnTo>
                        <a:pt x="6150" y="2711"/>
                      </a:lnTo>
                      <a:lnTo>
                        <a:pt x="6170" y="2698"/>
                      </a:lnTo>
                      <a:lnTo>
                        <a:pt x="6177" y="2698"/>
                      </a:lnTo>
                      <a:lnTo>
                        <a:pt x="6188" y="2684"/>
                      </a:lnTo>
                      <a:lnTo>
                        <a:pt x="6211" y="2675"/>
                      </a:lnTo>
                      <a:lnTo>
                        <a:pt x="6231" y="2675"/>
                      </a:lnTo>
                      <a:lnTo>
                        <a:pt x="6248" y="2688"/>
                      </a:lnTo>
                      <a:lnTo>
                        <a:pt x="6265" y="2704"/>
                      </a:lnTo>
                      <a:lnTo>
                        <a:pt x="6291" y="2704"/>
                      </a:lnTo>
                      <a:lnTo>
                        <a:pt x="6309" y="2704"/>
                      </a:lnTo>
                      <a:lnTo>
                        <a:pt x="6329" y="2684"/>
                      </a:lnTo>
                      <a:lnTo>
                        <a:pt x="6345" y="2668"/>
                      </a:lnTo>
                      <a:lnTo>
                        <a:pt x="6365" y="2657"/>
                      </a:lnTo>
                      <a:lnTo>
                        <a:pt x="6390" y="2657"/>
                      </a:lnTo>
                      <a:lnTo>
                        <a:pt x="6410" y="2684"/>
                      </a:lnTo>
                      <a:lnTo>
                        <a:pt x="6426" y="2688"/>
                      </a:lnTo>
                      <a:lnTo>
                        <a:pt x="6446" y="2698"/>
                      </a:lnTo>
                      <a:lnTo>
                        <a:pt x="6470" y="2688"/>
                      </a:lnTo>
                      <a:lnTo>
                        <a:pt x="6484" y="2668"/>
                      </a:lnTo>
                      <a:lnTo>
                        <a:pt x="6497" y="2657"/>
                      </a:lnTo>
                      <a:lnTo>
                        <a:pt x="6524" y="2644"/>
                      </a:lnTo>
                      <a:lnTo>
                        <a:pt x="6540" y="2657"/>
                      </a:lnTo>
                      <a:lnTo>
                        <a:pt x="6558" y="2675"/>
                      </a:lnTo>
                      <a:lnTo>
                        <a:pt x="6578" y="2688"/>
                      </a:lnTo>
                      <a:lnTo>
                        <a:pt x="6601" y="2698"/>
                      </a:lnTo>
                      <a:lnTo>
                        <a:pt x="6621" y="2688"/>
                      </a:lnTo>
                      <a:lnTo>
                        <a:pt x="6638" y="2675"/>
                      </a:lnTo>
                      <a:lnTo>
                        <a:pt x="6659" y="2657"/>
                      </a:lnTo>
                      <a:lnTo>
                        <a:pt x="6675" y="2654"/>
                      </a:lnTo>
                      <a:lnTo>
                        <a:pt x="6702" y="2657"/>
                      </a:lnTo>
                      <a:lnTo>
                        <a:pt x="6719" y="2675"/>
                      </a:lnTo>
                      <a:lnTo>
                        <a:pt x="6736" y="2688"/>
                      </a:lnTo>
                      <a:lnTo>
                        <a:pt x="6756" y="2704"/>
                      </a:lnTo>
                      <a:lnTo>
                        <a:pt x="6780" y="2698"/>
                      </a:lnTo>
                      <a:lnTo>
                        <a:pt x="6789" y="2684"/>
                      </a:lnTo>
                      <a:lnTo>
                        <a:pt x="6811" y="2657"/>
                      </a:lnTo>
                      <a:lnTo>
                        <a:pt x="6834" y="2657"/>
                      </a:lnTo>
                      <a:lnTo>
                        <a:pt x="6854" y="2657"/>
                      </a:lnTo>
                      <a:lnTo>
                        <a:pt x="6870" y="2684"/>
                      </a:lnTo>
                      <a:lnTo>
                        <a:pt x="6890" y="2698"/>
                      </a:lnTo>
                      <a:lnTo>
                        <a:pt x="6908" y="2704"/>
                      </a:lnTo>
                      <a:lnTo>
                        <a:pt x="6935" y="2698"/>
                      </a:lnTo>
                      <a:lnTo>
                        <a:pt x="6951" y="2684"/>
                      </a:lnTo>
                      <a:lnTo>
                        <a:pt x="6971" y="2668"/>
                      </a:lnTo>
                      <a:lnTo>
                        <a:pt x="6988" y="2657"/>
                      </a:lnTo>
                      <a:lnTo>
                        <a:pt x="7015" y="2668"/>
                      </a:lnTo>
                      <a:lnTo>
                        <a:pt x="7029" y="2684"/>
                      </a:lnTo>
                      <a:lnTo>
                        <a:pt x="7038" y="2704"/>
                      </a:lnTo>
                      <a:lnTo>
                        <a:pt x="7065" y="2704"/>
                      </a:lnTo>
                      <a:lnTo>
                        <a:pt x="7089" y="2704"/>
                      </a:lnTo>
                      <a:lnTo>
                        <a:pt x="7103" y="2684"/>
                      </a:lnTo>
                      <a:lnTo>
                        <a:pt x="7119" y="2668"/>
                      </a:lnTo>
                      <a:lnTo>
                        <a:pt x="7147" y="2657"/>
                      </a:lnTo>
                      <a:lnTo>
                        <a:pt x="7163" y="2668"/>
                      </a:lnTo>
                      <a:lnTo>
                        <a:pt x="7183" y="2684"/>
                      </a:lnTo>
                      <a:lnTo>
                        <a:pt x="7201" y="2704"/>
                      </a:lnTo>
                      <a:lnTo>
                        <a:pt x="7221" y="2711"/>
                      </a:lnTo>
                      <a:lnTo>
                        <a:pt x="7244" y="2704"/>
                      </a:lnTo>
                      <a:lnTo>
                        <a:pt x="7260" y="2688"/>
                      </a:lnTo>
                      <a:lnTo>
                        <a:pt x="7278" y="2675"/>
                      </a:lnTo>
                      <a:lnTo>
                        <a:pt x="7305" y="2668"/>
                      </a:lnTo>
                      <a:lnTo>
                        <a:pt x="7322" y="2675"/>
                      </a:lnTo>
                      <a:lnTo>
                        <a:pt x="7342" y="2688"/>
                      </a:lnTo>
                      <a:lnTo>
                        <a:pt x="7352" y="2704"/>
                      </a:lnTo>
                      <a:lnTo>
                        <a:pt x="7379" y="2711"/>
                      </a:lnTo>
                      <a:lnTo>
                        <a:pt x="7403" y="2704"/>
                      </a:lnTo>
                      <a:lnTo>
                        <a:pt x="7412" y="2698"/>
                      </a:lnTo>
                      <a:lnTo>
                        <a:pt x="7432" y="2684"/>
                      </a:lnTo>
                      <a:lnTo>
                        <a:pt x="7450" y="2675"/>
                      </a:lnTo>
                      <a:lnTo>
                        <a:pt x="7477" y="2684"/>
                      </a:lnTo>
                      <a:lnTo>
                        <a:pt x="7493" y="2698"/>
                      </a:lnTo>
                      <a:lnTo>
                        <a:pt x="7510" y="2711"/>
                      </a:lnTo>
                      <a:lnTo>
                        <a:pt x="7533" y="2718"/>
                      </a:lnTo>
                      <a:lnTo>
                        <a:pt x="7554" y="2711"/>
                      </a:lnTo>
                      <a:lnTo>
                        <a:pt x="7571" y="2698"/>
                      </a:lnTo>
                      <a:lnTo>
                        <a:pt x="7591" y="2684"/>
                      </a:lnTo>
                      <a:lnTo>
                        <a:pt x="7614" y="2675"/>
                      </a:lnTo>
                      <a:lnTo>
                        <a:pt x="7634" y="2684"/>
                      </a:lnTo>
                      <a:lnTo>
                        <a:pt x="7652" y="2704"/>
                      </a:lnTo>
                      <a:lnTo>
                        <a:pt x="7665" y="2718"/>
                      </a:lnTo>
                      <a:lnTo>
                        <a:pt x="7688" y="2728"/>
                      </a:lnTo>
                      <a:lnTo>
                        <a:pt x="7715" y="2718"/>
                      </a:lnTo>
                      <a:lnTo>
                        <a:pt x="7726" y="2704"/>
                      </a:lnTo>
                      <a:lnTo>
                        <a:pt x="7749" y="2684"/>
                      </a:lnTo>
                      <a:lnTo>
                        <a:pt x="7766" y="2684"/>
                      </a:lnTo>
                      <a:lnTo>
                        <a:pt x="7789" y="2684"/>
                      </a:lnTo>
                      <a:lnTo>
                        <a:pt x="7802" y="2704"/>
                      </a:lnTo>
                      <a:lnTo>
                        <a:pt x="7820" y="2718"/>
                      </a:lnTo>
                      <a:lnTo>
                        <a:pt x="7847" y="2728"/>
                      </a:lnTo>
                      <a:lnTo>
                        <a:pt x="7867" y="2718"/>
                      </a:lnTo>
                      <a:lnTo>
                        <a:pt x="7883" y="2704"/>
                      </a:lnTo>
                      <a:lnTo>
                        <a:pt x="7900" y="2688"/>
                      </a:lnTo>
                      <a:lnTo>
                        <a:pt x="7921" y="2684"/>
                      </a:lnTo>
                      <a:lnTo>
                        <a:pt x="7948" y="2688"/>
                      </a:lnTo>
                      <a:lnTo>
                        <a:pt x="7964" y="2704"/>
                      </a:lnTo>
                      <a:lnTo>
                        <a:pt x="7977" y="2728"/>
                      </a:lnTo>
                      <a:lnTo>
                        <a:pt x="7998" y="2728"/>
                      </a:lnTo>
                      <a:lnTo>
                        <a:pt x="8018" y="2728"/>
                      </a:lnTo>
                      <a:lnTo>
                        <a:pt x="8042" y="2704"/>
                      </a:lnTo>
                      <a:lnTo>
                        <a:pt x="8051" y="2688"/>
                      </a:lnTo>
                      <a:lnTo>
                        <a:pt x="8078" y="2684"/>
                      </a:lnTo>
                      <a:lnTo>
                        <a:pt x="8371" y="1169"/>
                      </a:lnTo>
                      <a:lnTo>
                        <a:pt x="8257" y="650"/>
                      </a:lnTo>
                      <a:lnTo>
                        <a:pt x="7533" y="920"/>
                      </a:lnTo>
                      <a:lnTo>
                        <a:pt x="7520" y="941"/>
                      </a:lnTo>
                      <a:lnTo>
                        <a:pt x="7493" y="950"/>
                      </a:lnTo>
                      <a:lnTo>
                        <a:pt x="7477" y="941"/>
                      </a:lnTo>
                      <a:lnTo>
                        <a:pt x="7459" y="934"/>
                      </a:lnTo>
                      <a:lnTo>
                        <a:pt x="7439" y="920"/>
                      </a:lnTo>
                      <a:lnTo>
                        <a:pt x="7412" y="910"/>
                      </a:lnTo>
                      <a:lnTo>
                        <a:pt x="7396" y="920"/>
                      </a:lnTo>
                      <a:lnTo>
                        <a:pt x="7379" y="941"/>
                      </a:lnTo>
                      <a:lnTo>
                        <a:pt x="7365" y="954"/>
                      </a:lnTo>
                      <a:lnTo>
                        <a:pt x="7342" y="964"/>
                      </a:lnTo>
                      <a:lnTo>
                        <a:pt x="7322" y="964"/>
                      </a:lnTo>
                      <a:lnTo>
                        <a:pt x="7305" y="950"/>
                      </a:lnTo>
                      <a:lnTo>
                        <a:pt x="7282" y="934"/>
                      </a:lnTo>
                      <a:lnTo>
                        <a:pt x="7260" y="923"/>
                      </a:lnTo>
                      <a:lnTo>
                        <a:pt x="7241" y="941"/>
                      </a:lnTo>
                      <a:lnTo>
                        <a:pt x="7221" y="954"/>
                      </a:lnTo>
                      <a:lnTo>
                        <a:pt x="7228" y="941"/>
                      </a:lnTo>
                      <a:lnTo>
                        <a:pt x="7201" y="954"/>
                      </a:lnTo>
                      <a:lnTo>
                        <a:pt x="7190" y="977"/>
                      </a:lnTo>
                      <a:lnTo>
                        <a:pt x="7181" y="994"/>
                      </a:lnTo>
                      <a:lnTo>
                        <a:pt x="7157" y="1008"/>
                      </a:lnTo>
                      <a:lnTo>
                        <a:pt x="7136" y="1008"/>
                      </a:lnTo>
                      <a:lnTo>
                        <a:pt x="7116" y="984"/>
                      </a:lnTo>
                      <a:lnTo>
                        <a:pt x="7096" y="977"/>
                      </a:lnTo>
                      <a:lnTo>
                        <a:pt x="7073" y="977"/>
                      </a:lnTo>
                      <a:lnTo>
                        <a:pt x="7053" y="984"/>
                      </a:lnTo>
                      <a:lnTo>
                        <a:pt x="7038" y="1008"/>
                      </a:lnTo>
                      <a:lnTo>
                        <a:pt x="7029" y="1028"/>
                      </a:lnTo>
                      <a:lnTo>
                        <a:pt x="7002" y="1038"/>
                      </a:lnTo>
                      <a:lnTo>
                        <a:pt x="6984" y="1028"/>
                      </a:lnTo>
                      <a:lnTo>
                        <a:pt x="6964" y="1024"/>
                      </a:lnTo>
                      <a:lnTo>
                        <a:pt x="6941" y="1008"/>
                      </a:lnTo>
                      <a:lnTo>
                        <a:pt x="6921" y="1008"/>
                      </a:lnTo>
                      <a:lnTo>
                        <a:pt x="6897" y="1015"/>
                      </a:lnTo>
                      <a:lnTo>
                        <a:pt x="6881" y="1038"/>
                      </a:lnTo>
                      <a:lnTo>
                        <a:pt x="6870" y="1048"/>
                      </a:lnTo>
                      <a:lnTo>
                        <a:pt x="6854" y="1065"/>
                      </a:lnTo>
                      <a:lnTo>
                        <a:pt x="6827" y="1065"/>
                      </a:lnTo>
                      <a:lnTo>
                        <a:pt x="6811" y="1048"/>
                      </a:lnTo>
                      <a:lnTo>
                        <a:pt x="6789" y="1038"/>
                      </a:lnTo>
                      <a:lnTo>
                        <a:pt x="6762" y="1038"/>
                      </a:lnTo>
                      <a:lnTo>
                        <a:pt x="6746" y="1048"/>
                      </a:lnTo>
                      <a:lnTo>
                        <a:pt x="6736" y="1065"/>
                      </a:lnTo>
                      <a:lnTo>
                        <a:pt x="6719" y="1089"/>
                      </a:lnTo>
                      <a:lnTo>
                        <a:pt x="6695" y="1095"/>
                      </a:lnTo>
                      <a:lnTo>
                        <a:pt x="6675" y="1095"/>
                      </a:lnTo>
                      <a:lnTo>
                        <a:pt x="6659" y="1078"/>
                      </a:lnTo>
                      <a:lnTo>
                        <a:pt x="6632" y="1075"/>
                      </a:lnTo>
                      <a:lnTo>
                        <a:pt x="6614" y="1075"/>
                      </a:lnTo>
                      <a:lnTo>
                        <a:pt x="6588" y="1075"/>
                      </a:lnTo>
                      <a:lnTo>
                        <a:pt x="6578" y="1095"/>
                      </a:lnTo>
                      <a:lnTo>
                        <a:pt x="6567" y="1118"/>
                      </a:lnTo>
                      <a:lnTo>
                        <a:pt x="6540" y="1122"/>
                      </a:lnTo>
                      <a:lnTo>
                        <a:pt x="6524" y="1122"/>
                      </a:lnTo>
                      <a:lnTo>
                        <a:pt x="6504" y="1118"/>
                      </a:lnTo>
                      <a:lnTo>
                        <a:pt x="6484" y="1095"/>
                      </a:lnTo>
                      <a:lnTo>
                        <a:pt x="6460" y="1095"/>
                      </a:lnTo>
                      <a:lnTo>
                        <a:pt x="6443" y="1109"/>
                      </a:lnTo>
                      <a:lnTo>
                        <a:pt x="6426" y="1122"/>
                      </a:lnTo>
                      <a:lnTo>
                        <a:pt x="6410" y="1149"/>
                      </a:lnTo>
                      <a:lnTo>
                        <a:pt x="6390" y="1163"/>
                      </a:lnTo>
                      <a:lnTo>
                        <a:pt x="6365" y="1152"/>
                      </a:lnTo>
                      <a:lnTo>
                        <a:pt x="6352" y="1139"/>
                      </a:lnTo>
                      <a:lnTo>
                        <a:pt x="6329" y="1132"/>
                      </a:lnTo>
                      <a:lnTo>
                        <a:pt x="6309" y="1132"/>
                      </a:lnTo>
                      <a:lnTo>
                        <a:pt x="6285" y="1139"/>
                      </a:lnTo>
                      <a:lnTo>
                        <a:pt x="6271" y="1163"/>
                      </a:lnTo>
                      <a:lnTo>
                        <a:pt x="6258" y="1176"/>
                      </a:lnTo>
                      <a:lnTo>
                        <a:pt x="6231" y="1183"/>
                      </a:lnTo>
                      <a:lnTo>
                        <a:pt x="6215" y="1183"/>
                      </a:lnTo>
                      <a:lnTo>
                        <a:pt x="6194" y="1176"/>
                      </a:lnTo>
                      <a:lnTo>
                        <a:pt x="6177" y="1163"/>
                      </a:lnTo>
                      <a:lnTo>
                        <a:pt x="6150" y="1163"/>
                      </a:lnTo>
                      <a:lnTo>
                        <a:pt x="6134" y="1169"/>
                      </a:lnTo>
                      <a:lnTo>
                        <a:pt x="6114" y="1183"/>
                      </a:lnTo>
                      <a:lnTo>
                        <a:pt x="6103" y="1203"/>
                      </a:lnTo>
                      <a:lnTo>
                        <a:pt x="6083" y="1223"/>
                      </a:lnTo>
                      <a:lnTo>
                        <a:pt x="6060" y="1213"/>
                      </a:lnTo>
                      <a:lnTo>
                        <a:pt x="6043" y="1199"/>
                      </a:lnTo>
                      <a:lnTo>
                        <a:pt x="6020" y="1192"/>
                      </a:lnTo>
                      <a:lnTo>
                        <a:pt x="5999" y="1192"/>
                      </a:lnTo>
                      <a:lnTo>
                        <a:pt x="5979" y="1199"/>
                      </a:lnTo>
                      <a:lnTo>
                        <a:pt x="5966" y="1223"/>
                      </a:lnTo>
                      <a:lnTo>
                        <a:pt x="5945" y="1233"/>
                      </a:lnTo>
                      <a:lnTo>
                        <a:pt x="5928" y="1243"/>
                      </a:lnTo>
                      <a:lnTo>
                        <a:pt x="5901" y="1233"/>
                      </a:lnTo>
                      <a:lnTo>
                        <a:pt x="5885" y="1223"/>
                      </a:lnTo>
                      <a:lnTo>
                        <a:pt x="5865" y="1203"/>
                      </a:lnTo>
                      <a:lnTo>
                        <a:pt x="5847" y="1199"/>
                      </a:lnTo>
                      <a:lnTo>
                        <a:pt x="5821" y="1203"/>
                      </a:lnTo>
                      <a:lnTo>
                        <a:pt x="5811" y="1223"/>
                      </a:lnTo>
                      <a:lnTo>
                        <a:pt x="5797" y="1243"/>
                      </a:lnTo>
                      <a:lnTo>
                        <a:pt x="5771" y="1243"/>
                      </a:lnTo>
                      <a:lnTo>
                        <a:pt x="5744" y="1233"/>
                      </a:lnTo>
                      <a:lnTo>
                        <a:pt x="5733" y="1223"/>
                      </a:lnTo>
                      <a:lnTo>
                        <a:pt x="5723" y="1199"/>
                      </a:lnTo>
                      <a:lnTo>
                        <a:pt x="5703" y="1192"/>
                      </a:lnTo>
                      <a:lnTo>
                        <a:pt x="5679" y="1192"/>
                      </a:lnTo>
                      <a:lnTo>
                        <a:pt x="5659" y="1199"/>
                      </a:lnTo>
                      <a:lnTo>
                        <a:pt x="5643" y="1213"/>
                      </a:lnTo>
                      <a:lnTo>
                        <a:pt x="5616" y="1223"/>
                      </a:lnTo>
                      <a:lnTo>
                        <a:pt x="5598" y="1203"/>
                      </a:lnTo>
                      <a:lnTo>
                        <a:pt x="5582" y="1183"/>
                      </a:lnTo>
                      <a:lnTo>
                        <a:pt x="5572" y="1169"/>
                      </a:lnTo>
                      <a:lnTo>
                        <a:pt x="5545" y="1163"/>
                      </a:lnTo>
                      <a:lnTo>
                        <a:pt x="5528" y="1163"/>
                      </a:lnTo>
                      <a:lnTo>
                        <a:pt x="5501" y="1176"/>
                      </a:lnTo>
                      <a:lnTo>
                        <a:pt x="5484" y="1183"/>
                      </a:lnTo>
                      <a:lnTo>
                        <a:pt x="5468" y="1192"/>
                      </a:lnTo>
                      <a:lnTo>
                        <a:pt x="5441" y="1176"/>
                      </a:lnTo>
                      <a:lnTo>
                        <a:pt x="5430" y="1163"/>
                      </a:lnTo>
                      <a:lnTo>
                        <a:pt x="5410" y="1149"/>
                      </a:lnTo>
                      <a:lnTo>
                        <a:pt x="5390" y="1139"/>
                      </a:lnTo>
                      <a:lnTo>
                        <a:pt x="5367" y="1139"/>
                      </a:lnTo>
                      <a:lnTo>
                        <a:pt x="5353" y="1163"/>
                      </a:lnTo>
                      <a:lnTo>
                        <a:pt x="5333" y="1169"/>
                      </a:lnTo>
                      <a:lnTo>
                        <a:pt x="5309" y="1176"/>
                      </a:lnTo>
                      <a:lnTo>
                        <a:pt x="5289" y="1169"/>
                      </a:lnTo>
                      <a:lnTo>
                        <a:pt x="5273" y="1149"/>
                      </a:lnTo>
                      <a:lnTo>
                        <a:pt x="5259" y="1132"/>
                      </a:lnTo>
                      <a:lnTo>
                        <a:pt x="5235" y="1122"/>
                      </a:lnTo>
                      <a:lnTo>
                        <a:pt x="5215" y="1132"/>
                      </a:lnTo>
                      <a:lnTo>
                        <a:pt x="5199" y="1139"/>
                      </a:lnTo>
                      <a:lnTo>
                        <a:pt x="5192" y="1139"/>
                      </a:lnTo>
                      <a:lnTo>
                        <a:pt x="5175" y="1163"/>
                      </a:lnTo>
                      <a:lnTo>
                        <a:pt x="5154" y="1163"/>
                      </a:lnTo>
                      <a:lnTo>
                        <a:pt x="5134" y="1149"/>
                      </a:lnTo>
                      <a:lnTo>
                        <a:pt x="5114" y="1122"/>
                      </a:lnTo>
                      <a:lnTo>
                        <a:pt x="5103" y="1109"/>
                      </a:lnTo>
                      <a:lnTo>
                        <a:pt x="5083" y="1095"/>
                      </a:lnTo>
                      <a:lnTo>
                        <a:pt x="5056" y="1095"/>
                      </a:lnTo>
                      <a:lnTo>
                        <a:pt x="5040" y="1118"/>
                      </a:lnTo>
                      <a:lnTo>
                        <a:pt x="5024" y="1122"/>
                      </a:lnTo>
                      <a:lnTo>
                        <a:pt x="5004" y="1122"/>
                      </a:lnTo>
                      <a:lnTo>
                        <a:pt x="4977" y="1118"/>
                      </a:lnTo>
                      <a:lnTo>
                        <a:pt x="4966" y="1095"/>
                      </a:lnTo>
                      <a:lnTo>
                        <a:pt x="4953" y="1075"/>
                      </a:lnTo>
                      <a:lnTo>
                        <a:pt x="4926" y="1065"/>
                      </a:lnTo>
                      <a:lnTo>
                        <a:pt x="4908" y="1075"/>
                      </a:lnTo>
                      <a:lnTo>
                        <a:pt x="4881" y="1078"/>
                      </a:lnTo>
                      <a:lnTo>
                        <a:pt x="4872" y="1095"/>
                      </a:lnTo>
                      <a:lnTo>
                        <a:pt x="4845" y="1095"/>
                      </a:lnTo>
                      <a:lnTo>
                        <a:pt x="4821" y="1078"/>
                      </a:lnTo>
                      <a:lnTo>
                        <a:pt x="4807" y="1065"/>
                      </a:lnTo>
                      <a:lnTo>
                        <a:pt x="4798" y="1044"/>
                      </a:lnTo>
                      <a:lnTo>
                        <a:pt x="4778" y="1038"/>
                      </a:lnTo>
                      <a:lnTo>
                        <a:pt x="4755" y="1038"/>
                      </a:lnTo>
                      <a:lnTo>
                        <a:pt x="4737" y="1048"/>
                      </a:lnTo>
                      <a:lnTo>
                        <a:pt x="4713" y="1058"/>
                      </a:lnTo>
                      <a:lnTo>
                        <a:pt x="4690" y="1065"/>
                      </a:lnTo>
                      <a:lnTo>
                        <a:pt x="4673" y="1048"/>
                      </a:lnTo>
                      <a:lnTo>
                        <a:pt x="4659" y="1028"/>
                      </a:lnTo>
                      <a:lnTo>
                        <a:pt x="4646" y="1015"/>
                      </a:lnTo>
                      <a:lnTo>
                        <a:pt x="4623" y="1008"/>
                      </a:lnTo>
                      <a:lnTo>
                        <a:pt x="4603" y="1008"/>
                      </a:lnTo>
                      <a:lnTo>
                        <a:pt x="4579" y="1015"/>
                      </a:lnTo>
                      <a:lnTo>
                        <a:pt x="4559" y="1028"/>
                      </a:lnTo>
                      <a:lnTo>
                        <a:pt x="4542" y="1028"/>
                      </a:lnTo>
                      <a:lnTo>
                        <a:pt x="4515" y="1024"/>
                      </a:lnTo>
                      <a:lnTo>
                        <a:pt x="4505" y="1008"/>
                      </a:lnTo>
                      <a:lnTo>
                        <a:pt x="4488" y="984"/>
                      </a:lnTo>
                      <a:lnTo>
                        <a:pt x="4471" y="970"/>
                      </a:lnTo>
                      <a:lnTo>
                        <a:pt x="4444" y="970"/>
                      </a:lnTo>
                      <a:lnTo>
                        <a:pt x="4428" y="984"/>
                      </a:lnTo>
                      <a:lnTo>
                        <a:pt x="4410" y="1001"/>
                      </a:lnTo>
                      <a:lnTo>
                        <a:pt x="4384" y="1001"/>
                      </a:lnTo>
                      <a:lnTo>
                        <a:pt x="4363" y="984"/>
                      </a:lnTo>
                      <a:lnTo>
                        <a:pt x="4354" y="970"/>
                      </a:lnTo>
                      <a:lnTo>
                        <a:pt x="4340" y="950"/>
                      </a:lnTo>
                      <a:lnTo>
                        <a:pt x="4313" y="941"/>
                      </a:lnTo>
                      <a:lnTo>
                        <a:pt x="4296" y="941"/>
                      </a:lnTo>
                      <a:lnTo>
                        <a:pt x="4273" y="954"/>
                      </a:lnTo>
                      <a:lnTo>
                        <a:pt x="4253" y="964"/>
                      </a:lnTo>
                      <a:lnTo>
                        <a:pt x="4233" y="970"/>
                      </a:lnTo>
                      <a:lnTo>
                        <a:pt x="4209" y="964"/>
                      </a:lnTo>
                      <a:lnTo>
                        <a:pt x="4195" y="941"/>
                      </a:lnTo>
                      <a:lnTo>
                        <a:pt x="4195" y="934"/>
                      </a:lnTo>
                      <a:lnTo>
                        <a:pt x="4215" y="920"/>
                      </a:lnTo>
                      <a:lnTo>
                        <a:pt x="4229" y="903"/>
                      </a:lnTo>
                      <a:lnTo>
                        <a:pt x="4239" y="880"/>
                      </a:lnTo>
                      <a:lnTo>
                        <a:pt x="4266" y="876"/>
                      </a:lnTo>
                      <a:lnTo>
                        <a:pt x="4283" y="876"/>
                      </a:lnTo>
                      <a:lnTo>
                        <a:pt x="4303" y="890"/>
                      </a:lnTo>
                      <a:lnTo>
                        <a:pt x="4330" y="903"/>
                      </a:lnTo>
                      <a:lnTo>
                        <a:pt x="4347" y="903"/>
                      </a:lnTo>
                      <a:lnTo>
                        <a:pt x="4374" y="900"/>
                      </a:lnTo>
                      <a:lnTo>
                        <a:pt x="4384" y="876"/>
                      </a:lnTo>
                      <a:lnTo>
                        <a:pt x="4397" y="860"/>
                      </a:lnTo>
                      <a:lnTo>
                        <a:pt x="4417" y="845"/>
                      </a:lnTo>
                      <a:lnTo>
                        <a:pt x="4441" y="845"/>
                      </a:lnTo>
                      <a:lnTo>
                        <a:pt x="4461" y="860"/>
                      </a:lnTo>
                      <a:lnTo>
                        <a:pt x="4478" y="876"/>
                      </a:lnTo>
                      <a:lnTo>
                        <a:pt x="4505" y="880"/>
                      </a:lnTo>
                      <a:lnTo>
                        <a:pt x="4522" y="869"/>
                      </a:lnTo>
                      <a:lnTo>
                        <a:pt x="4535" y="849"/>
                      </a:lnTo>
                      <a:lnTo>
                        <a:pt x="4552" y="840"/>
                      </a:lnTo>
                      <a:lnTo>
                        <a:pt x="4569" y="826"/>
                      </a:lnTo>
                      <a:lnTo>
                        <a:pt x="4596" y="829"/>
                      </a:lnTo>
                      <a:lnTo>
                        <a:pt x="4616" y="840"/>
                      </a:lnTo>
                      <a:lnTo>
                        <a:pt x="4633" y="860"/>
                      </a:lnTo>
                      <a:lnTo>
                        <a:pt x="4650" y="860"/>
                      </a:lnTo>
                      <a:lnTo>
                        <a:pt x="4677" y="845"/>
                      </a:lnTo>
                      <a:lnTo>
                        <a:pt x="4690" y="829"/>
                      </a:lnTo>
                      <a:lnTo>
                        <a:pt x="4710" y="816"/>
                      </a:lnTo>
                      <a:lnTo>
                        <a:pt x="4727" y="802"/>
                      </a:lnTo>
                      <a:lnTo>
                        <a:pt x="4755" y="802"/>
                      </a:lnTo>
                      <a:lnTo>
                        <a:pt x="4764" y="816"/>
                      </a:lnTo>
                      <a:lnTo>
                        <a:pt x="4764" y="809"/>
                      </a:lnTo>
                      <a:lnTo>
                        <a:pt x="4755" y="795"/>
                      </a:lnTo>
                      <a:lnTo>
                        <a:pt x="4737" y="786"/>
                      </a:lnTo>
                      <a:lnTo>
                        <a:pt x="4713" y="778"/>
                      </a:lnTo>
                      <a:lnTo>
                        <a:pt x="4690" y="795"/>
                      </a:lnTo>
                      <a:lnTo>
                        <a:pt x="4677" y="802"/>
                      </a:lnTo>
                      <a:lnTo>
                        <a:pt x="4646" y="802"/>
                      </a:lnTo>
                      <a:lnTo>
                        <a:pt x="4633" y="786"/>
                      </a:lnTo>
                      <a:lnTo>
                        <a:pt x="4623" y="771"/>
                      </a:lnTo>
                      <a:lnTo>
                        <a:pt x="4603" y="751"/>
                      </a:lnTo>
                      <a:lnTo>
                        <a:pt x="4589" y="731"/>
                      </a:lnTo>
                      <a:lnTo>
                        <a:pt x="4565" y="731"/>
                      </a:lnTo>
                      <a:lnTo>
                        <a:pt x="4545" y="742"/>
                      </a:lnTo>
                      <a:lnTo>
                        <a:pt x="4522" y="751"/>
                      </a:lnTo>
                      <a:lnTo>
                        <a:pt x="4505" y="751"/>
                      </a:lnTo>
                      <a:lnTo>
                        <a:pt x="4482" y="735"/>
                      </a:lnTo>
                      <a:lnTo>
                        <a:pt x="4471" y="711"/>
                      </a:lnTo>
                      <a:lnTo>
                        <a:pt x="4461" y="691"/>
                      </a:lnTo>
                      <a:lnTo>
                        <a:pt x="4441" y="681"/>
                      </a:lnTo>
                      <a:lnTo>
                        <a:pt x="4417" y="681"/>
                      </a:lnTo>
                      <a:lnTo>
                        <a:pt x="4397" y="681"/>
                      </a:lnTo>
                      <a:lnTo>
                        <a:pt x="4374" y="701"/>
                      </a:lnTo>
                      <a:lnTo>
                        <a:pt x="4354" y="701"/>
                      </a:lnTo>
                      <a:lnTo>
                        <a:pt x="4336" y="681"/>
                      </a:lnTo>
                      <a:lnTo>
                        <a:pt x="4320" y="661"/>
                      </a:lnTo>
                      <a:lnTo>
                        <a:pt x="4310" y="641"/>
                      </a:lnTo>
                      <a:lnTo>
                        <a:pt x="4293" y="630"/>
                      </a:lnTo>
                      <a:lnTo>
                        <a:pt x="4266" y="627"/>
                      </a:lnTo>
                      <a:lnTo>
                        <a:pt x="4249" y="641"/>
                      </a:lnTo>
                      <a:lnTo>
                        <a:pt x="4222" y="647"/>
                      </a:lnTo>
                      <a:lnTo>
                        <a:pt x="4202" y="641"/>
                      </a:lnTo>
                      <a:lnTo>
                        <a:pt x="4186" y="630"/>
                      </a:lnTo>
                      <a:lnTo>
                        <a:pt x="4172" y="610"/>
                      </a:lnTo>
                      <a:lnTo>
                        <a:pt x="4159" y="587"/>
                      </a:lnTo>
                      <a:lnTo>
                        <a:pt x="4141" y="580"/>
                      </a:lnTo>
                      <a:lnTo>
                        <a:pt x="4121" y="580"/>
                      </a:lnTo>
                      <a:lnTo>
                        <a:pt x="4098" y="587"/>
                      </a:lnTo>
                      <a:lnTo>
                        <a:pt x="4078" y="596"/>
                      </a:lnTo>
                      <a:lnTo>
                        <a:pt x="4054" y="596"/>
                      </a:lnTo>
                      <a:lnTo>
                        <a:pt x="4034" y="580"/>
                      </a:lnTo>
                      <a:lnTo>
                        <a:pt x="4020" y="556"/>
                      </a:lnTo>
                      <a:lnTo>
                        <a:pt x="4011" y="536"/>
                      </a:lnTo>
                      <a:lnTo>
                        <a:pt x="3990" y="533"/>
                      </a:lnTo>
                      <a:lnTo>
                        <a:pt x="3966" y="522"/>
                      </a:lnTo>
                      <a:lnTo>
                        <a:pt x="3946" y="536"/>
                      </a:lnTo>
                      <a:lnTo>
                        <a:pt x="3930" y="543"/>
                      </a:lnTo>
                      <a:lnTo>
                        <a:pt x="3903" y="553"/>
                      </a:lnTo>
                      <a:lnTo>
                        <a:pt x="3886" y="536"/>
                      </a:lnTo>
                      <a:lnTo>
                        <a:pt x="3872" y="513"/>
                      </a:lnTo>
                      <a:lnTo>
                        <a:pt x="3852" y="502"/>
                      </a:lnTo>
                      <a:lnTo>
                        <a:pt x="3842" y="493"/>
                      </a:lnTo>
                      <a:lnTo>
                        <a:pt x="3816" y="493"/>
                      </a:lnTo>
                      <a:lnTo>
                        <a:pt x="3795" y="502"/>
                      </a:lnTo>
                      <a:lnTo>
                        <a:pt x="3778" y="513"/>
                      </a:lnTo>
                      <a:lnTo>
                        <a:pt x="3751" y="513"/>
                      </a:lnTo>
                      <a:lnTo>
                        <a:pt x="3735" y="502"/>
                      </a:lnTo>
                      <a:lnTo>
                        <a:pt x="3724" y="486"/>
                      </a:lnTo>
                      <a:lnTo>
                        <a:pt x="3708" y="462"/>
                      </a:lnTo>
                      <a:lnTo>
                        <a:pt x="3684" y="448"/>
                      </a:lnTo>
                      <a:lnTo>
                        <a:pt x="3664" y="448"/>
                      </a:lnTo>
                      <a:lnTo>
                        <a:pt x="3643" y="455"/>
                      </a:lnTo>
                      <a:lnTo>
                        <a:pt x="3620" y="472"/>
                      </a:lnTo>
                      <a:lnTo>
                        <a:pt x="3600" y="472"/>
                      </a:lnTo>
                      <a:lnTo>
                        <a:pt x="3576" y="455"/>
                      </a:lnTo>
                      <a:lnTo>
                        <a:pt x="3560" y="432"/>
                      </a:lnTo>
                      <a:lnTo>
                        <a:pt x="3546" y="419"/>
                      </a:lnTo>
                      <a:lnTo>
                        <a:pt x="3536" y="405"/>
                      </a:lnTo>
                      <a:lnTo>
                        <a:pt x="3502" y="405"/>
                      </a:lnTo>
                      <a:lnTo>
                        <a:pt x="3493" y="419"/>
                      </a:lnTo>
                      <a:lnTo>
                        <a:pt x="3472" y="428"/>
                      </a:lnTo>
                      <a:lnTo>
                        <a:pt x="3448" y="428"/>
                      </a:lnTo>
                      <a:lnTo>
                        <a:pt x="3428" y="419"/>
                      </a:lnTo>
                      <a:lnTo>
                        <a:pt x="3415" y="398"/>
                      </a:lnTo>
                      <a:lnTo>
                        <a:pt x="3405" y="381"/>
                      </a:lnTo>
                      <a:lnTo>
                        <a:pt x="3378" y="368"/>
                      </a:lnTo>
                      <a:lnTo>
                        <a:pt x="3354" y="368"/>
                      </a:lnTo>
                      <a:lnTo>
                        <a:pt x="3334" y="381"/>
                      </a:lnTo>
                      <a:lnTo>
                        <a:pt x="3318" y="388"/>
                      </a:lnTo>
                      <a:lnTo>
                        <a:pt x="3296" y="388"/>
                      </a:lnTo>
                      <a:lnTo>
                        <a:pt x="3273" y="381"/>
                      </a:lnTo>
                      <a:lnTo>
                        <a:pt x="3260" y="358"/>
                      </a:lnTo>
                      <a:lnTo>
                        <a:pt x="3247" y="347"/>
                      </a:lnTo>
                      <a:lnTo>
                        <a:pt x="3220" y="334"/>
                      </a:lnTo>
                      <a:lnTo>
                        <a:pt x="3203" y="334"/>
                      </a:lnTo>
                      <a:lnTo>
                        <a:pt x="3183" y="347"/>
                      </a:lnTo>
                      <a:lnTo>
                        <a:pt x="3166" y="354"/>
                      </a:lnTo>
                      <a:lnTo>
                        <a:pt x="3139" y="354"/>
                      </a:lnTo>
                      <a:lnTo>
                        <a:pt x="3123" y="347"/>
                      </a:lnTo>
                      <a:lnTo>
                        <a:pt x="3112" y="324"/>
                      </a:lnTo>
                      <a:lnTo>
                        <a:pt x="3092" y="304"/>
                      </a:lnTo>
                      <a:lnTo>
                        <a:pt x="3074" y="294"/>
                      </a:lnTo>
                      <a:lnTo>
                        <a:pt x="3049" y="294"/>
                      </a:lnTo>
                      <a:lnTo>
                        <a:pt x="3035" y="304"/>
                      </a:lnTo>
                      <a:lnTo>
                        <a:pt x="3007" y="318"/>
                      </a:lnTo>
                      <a:lnTo>
                        <a:pt x="2991" y="318"/>
                      </a:lnTo>
                      <a:lnTo>
                        <a:pt x="2971" y="304"/>
                      </a:lnTo>
                      <a:lnTo>
                        <a:pt x="2953" y="287"/>
                      </a:lnTo>
                      <a:lnTo>
                        <a:pt x="2941" y="264"/>
                      </a:lnTo>
                      <a:lnTo>
                        <a:pt x="2924" y="257"/>
                      </a:lnTo>
                      <a:lnTo>
                        <a:pt x="2903" y="257"/>
                      </a:lnTo>
                      <a:lnTo>
                        <a:pt x="2879" y="264"/>
                      </a:lnTo>
                      <a:lnTo>
                        <a:pt x="2859" y="280"/>
                      </a:lnTo>
                      <a:lnTo>
                        <a:pt x="2839" y="280"/>
                      </a:lnTo>
                      <a:lnTo>
                        <a:pt x="2816" y="264"/>
                      </a:lnTo>
                      <a:lnTo>
                        <a:pt x="2802" y="249"/>
                      </a:lnTo>
                      <a:lnTo>
                        <a:pt x="2792" y="229"/>
                      </a:lnTo>
                      <a:lnTo>
                        <a:pt x="2773" y="213"/>
                      </a:lnTo>
                      <a:lnTo>
                        <a:pt x="2749" y="220"/>
                      </a:lnTo>
                      <a:lnTo>
                        <a:pt x="2728" y="233"/>
                      </a:lnTo>
                      <a:lnTo>
                        <a:pt x="2711" y="244"/>
                      </a:lnTo>
                      <a:lnTo>
                        <a:pt x="2684" y="249"/>
                      </a:lnTo>
                      <a:lnTo>
                        <a:pt x="2668" y="233"/>
                      </a:lnTo>
                      <a:lnTo>
                        <a:pt x="2651" y="213"/>
                      </a:lnTo>
                      <a:lnTo>
                        <a:pt x="2634" y="199"/>
                      </a:lnTo>
                      <a:lnTo>
                        <a:pt x="2614" y="189"/>
                      </a:lnTo>
                      <a:lnTo>
                        <a:pt x="2590" y="189"/>
                      </a:lnTo>
                      <a:lnTo>
                        <a:pt x="2577" y="209"/>
                      </a:lnTo>
                      <a:lnTo>
                        <a:pt x="2554" y="213"/>
                      </a:lnTo>
                      <a:lnTo>
                        <a:pt x="2533" y="220"/>
                      </a:lnTo>
                      <a:lnTo>
                        <a:pt x="2509" y="213"/>
                      </a:lnTo>
                      <a:lnTo>
                        <a:pt x="2496" y="189"/>
                      </a:lnTo>
                      <a:lnTo>
                        <a:pt x="2482" y="170"/>
                      </a:lnTo>
                      <a:lnTo>
                        <a:pt x="2462" y="159"/>
                      </a:lnTo>
                      <a:lnTo>
                        <a:pt x="2439" y="170"/>
                      </a:lnTo>
                      <a:lnTo>
                        <a:pt x="2422" y="182"/>
                      </a:lnTo>
                      <a:lnTo>
                        <a:pt x="2402" y="189"/>
                      </a:lnTo>
                      <a:lnTo>
                        <a:pt x="2375" y="199"/>
                      </a:lnTo>
                      <a:lnTo>
                        <a:pt x="2358" y="189"/>
                      </a:lnTo>
                      <a:lnTo>
                        <a:pt x="2341" y="170"/>
                      </a:lnTo>
                      <a:lnTo>
                        <a:pt x="2328" y="155"/>
                      </a:lnTo>
                      <a:lnTo>
                        <a:pt x="2305" y="150"/>
                      </a:lnTo>
                      <a:lnTo>
                        <a:pt x="2284" y="150"/>
                      </a:lnTo>
                      <a:lnTo>
                        <a:pt x="2267" y="170"/>
                      </a:lnTo>
                      <a:lnTo>
                        <a:pt x="2247" y="179"/>
                      </a:lnTo>
                      <a:lnTo>
                        <a:pt x="2231" y="182"/>
                      </a:lnTo>
                      <a:lnTo>
                        <a:pt x="2204" y="179"/>
                      </a:lnTo>
                      <a:lnTo>
                        <a:pt x="2186" y="155"/>
                      </a:lnTo>
                      <a:lnTo>
                        <a:pt x="2170" y="139"/>
                      </a:lnTo>
                      <a:lnTo>
                        <a:pt x="2153" y="135"/>
                      </a:lnTo>
                      <a:lnTo>
                        <a:pt x="2126" y="135"/>
                      </a:lnTo>
                      <a:lnTo>
                        <a:pt x="2109" y="150"/>
                      </a:lnTo>
                      <a:lnTo>
                        <a:pt x="2089" y="170"/>
                      </a:lnTo>
                      <a:lnTo>
                        <a:pt x="2072" y="170"/>
                      </a:lnTo>
                      <a:lnTo>
                        <a:pt x="2045" y="159"/>
                      </a:lnTo>
                      <a:lnTo>
                        <a:pt x="2035" y="150"/>
                      </a:lnTo>
                      <a:lnTo>
                        <a:pt x="2022" y="125"/>
                      </a:lnTo>
                      <a:lnTo>
                        <a:pt x="1998" y="119"/>
                      </a:lnTo>
                      <a:lnTo>
                        <a:pt x="1975" y="125"/>
                      </a:lnTo>
                      <a:lnTo>
                        <a:pt x="1955" y="135"/>
                      </a:lnTo>
                      <a:lnTo>
                        <a:pt x="1941" y="150"/>
                      </a:lnTo>
                      <a:lnTo>
                        <a:pt x="1914" y="155"/>
                      </a:lnTo>
                      <a:lnTo>
                        <a:pt x="1897" y="150"/>
                      </a:lnTo>
                      <a:lnTo>
                        <a:pt x="1877" y="135"/>
                      </a:lnTo>
                      <a:lnTo>
                        <a:pt x="1861" y="119"/>
                      </a:lnTo>
                      <a:lnTo>
                        <a:pt x="1840" y="108"/>
                      </a:lnTo>
                      <a:lnTo>
                        <a:pt x="1816" y="119"/>
                      </a:lnTo>
                      <a:lnTo>
                        <a:pt x="1796" y="135"/>
                      </a:lnTo>
                      <a:lnTo>
                        <a:pt x="1787" y="150"/>
                      </a:lnTo>
                      <a:lnTo>
                        <a:pt x="1760" y="155"/>
                      </a:lnTo>
                      <a:lnTo>
                        <a:pt x="1742" y="150"/>
                      </a:lnTo>
                      <a:lnTo>
                        <a:pt x="1722" y="125"/>
                      </a:lnTo>
                      <a:lnTo>
                        <a:pt x="1702" y="108"/>
                      </a:lnTo>
                      <a:lnTo>
                        <a:pt x="1682" y="105"/>
                      </a:lnTo>
                      <a:lnTo>
                        <a:pt x="1662" y="108"/>
                      </a:lnTo>
                      <a:lnTo>
                        <a:pt x="1639" y="125"/>
                      </a:lnTo>
                      <a:lnTo>
                        <a:pt x="1621" y="139"/>
                      </a:lnTo>
                      <a:lnTo>
                        <a:pt x="1598" y="150"/>
                      </a:lnTo>
                      <a:lnTo>
                        <a:pt x="1578" y="135"/>
                      </a:lnTo>
                      <a:lnTo>
                        <a:pt x="1567" y="119"/>
                      </a:lnTo>
                      <a:lnTo>
                        <a:pt x="1547" y="95"/>
                      </a:lnTo>
                      <a:lnTo>
                        <a:pt x="1531" y="88"/>
                      </a:lnTo>
                      <a:lnTo>
                        <a:pt x="1504" y="88"/>
                      </a:lnTo>
                      <a:lnTo>
                        <a:pt x="1493" y="105"/>
                      </a:lnTo>
                      <a:lnTo>
                        <a:pt x="1466" y="119"/>
                      </a:lnTo>
                      <a:lnTo>
                        <a:pt x="1450" y="119"/>
                      </a:lnTo>
                      <a:lnTo>
                        <a:pt x="1423" y="108"/>
                      </a:lnTo>
                      <a:lnTo>
                        <a:pt x="1410" y="88"/>
                      </a:lnTo>
                      <a:lnTo>
                        <a:pt x="1396" y="74"/>
                      </a:lnTo>
                      <a:lnTo>
                        <a:pt x="1372" y="65"/>
                      </a:lnTo>
                      <a:lnTo>
                        <a:pt x="1352" y="65"/>
                      </a:lnTo>
                      <a:lnTo>
                        <a:pt x="1329" y="81"/>
                      </a:lnTo>
                      <a:lnTo>
                        <a:pt x="1316" y="95"/>
                      </a:lnTo>
                      <a:lnTo>
                        <a:pt x="1292" y="95"/>
                      </a:lnTo>
                      <a:lnTo>
                        <a:pt x="1271" y="88"/>
                      </a:lnTo>
                      <a:lnTo>
                        <a:pt x="1262" y="65"/>
                      </a:lnTo>
                      <a:lnTo>
                        <a:pt x="1242" y="45"/>
                      </a:lnTo>
                      <a:lnTo>
                        <a:pt x="1221" y="45"/>
                      </a:lnTo>
                      <a:lnTo>
                        <a:pt x="1201" y="45"/>
                      </a:lnTo>
                      <a:lnTo>
                        <a:pt x="1177" y="61"/>
                      </a:lnTo>
                      <a:lnTo>
                        <a:pt x="1161" y="65"/>
                      </a:lnTo>
                      <a:lnTo>
                        <a:pt x="1141" y="74"/>
                      </a:lnTo>
                      <a:lnTo>
                        <a:pt x="1114" y="65"/>
                      </a:lnTo>
                      <a:lnTo>
                        <a:pt x="1096" y="45"/>
                      </a:lnTo>
                      <a:lnTo>
                        <a:pt x="1080" y="31"/>
                      </a:lnTo>
                      <a:lnTo>
                        <a:pt x="1060" y="21"/>
                      </a:lnTo>
                      <a:lnTo>
                        <a:pt x="1033" y="31"/>
                      </a:lnTo>
                      <a:lnTo>
                        <a:pt x="1022" y="45"/>
                      </a:lnTo>
                      <a:lnTo>
                        <a:pt x="1006" y="65"/>
                      </a:lnTo>
                      <a:lnTo>
                        <a:pt x="978" y="65"/>
                      </a:lnTo>
                      <a:lnTo>
                        <a:pt x="962" y="65"/>
                      </a:lnTo>
                      <a:lnTo>
                        <a:pt x="946" y="45"/>
                      </a:lnTo>
                      <a:lnTo>
                        <a:pt x="928" y="31"/>
                      </a:lnTo>
                      <a:lnTo>
                        <a:pt x="901" y="21"/>
                      </a:lnTo>
                      <a:lnTo>
                        <a:pt x="885" y="21"/>
                      </a:lnTo>
                      <a:lnTo>
                        <a:pt x="865" y="45"/>
                      </a:lnTo>
                      <a:lnTo>
                        <a:pt x="847" y="61"/>
                      </a:lnTo>
                      <a:lnTo>
                        <a:pt x="827" y="65"/>
                      </a:lnTo>
                      <a:lnTo>
                        <a:pt x="803" y="61"/>
                      </a:lnTo>
                      <a:lnTo>
                        <a:pt x="783" y="45"/>
                      </a:lnTo>
                      <a:lnTo>
                        <a:pt x="773" y="21"/>
                      </a:lnTo>
                      <a:lnTo>
                        <a:pt x="747" y="21"/>
                      </a:lnTo>
                      <a:lnTo>
                        <a:pt x="729" y="21"/>
                      </a:lnTo>
                      <a:lnTo>
                        <a:pt x="713" y="45"/>
                      </a:lnTo>
                      <a:lnTo>
                        <a:pt x="693" y="51"/>
                      </a:lnTo>
                      <a:lnTo>
                        <a:pt x="673" y="61"/>
                      </a:lnTo>
                      <a:lnTo>
                        <a:pt x="648" y="51"/>
                      </a:lnTo>
                      <a:lnTo>
                        <a:pt x="635" y="34"/>
                      </a:lnTo>
                      <a:lnTo>
                        <a:pt x="615" y="21"/>
                      </a:lnTo>
                      <a:lnTo>
                        <a:pt x="599" y="14"/>
                      </a:lnTo>
                      <a:lnTo>
                        <a:pt x="572" y="21"/>
                      </a:lnTo>
                      <a:lnTo>
                        <a:pt x="554" y="34"/>
                      </a:lnTo>
                      <a:lnTo>
                        <a:pt x="534" y="51"/>
                      </a:lnTo>
                      <a:lnTo>
                        <a:pt x="518" y="61"/>
                      </a:lnTo>
                      <a:lnTo>
                        <a:pt x="491" y="51"/>
                      </a:lnTo>
                      <a:lnTo>
                        <a:pt x="480" y="34"/>
                      </a:lnTo>
                      <a:lnTo>
                        <a:pt x="460" y="21"/>
                      </a:lnTo>
                      <a:lnTo>
                        <a:pt x="437" y="11"/>
                      </a:lnTo>
                      <a:lnTo>
                        <a:pt x="417" y="14"/>
                      </a:lnTo>
                      <a:lnTo>
                        <a:pt x="400" y="31"/>
                      </a:lnTo>
                      <a:lnTo>
                        <a:pt x="377" y="45"/>
                      </a:lnTo>
                      <a:lnTo>
                        <a:pt x="359" y="51"/>
                      </a:lnTo>
                      <a:lnTo>
                        <a:pt x="332" y="45"/>
                      </a:lnTo>
                      <a:lnTo>
                        <a:pt x="323" y="31"/>
                      </a:lnTo>
                      <a:lnTo>
                        <a:pt x="302" y="14"/>
                      </a:lnTo>
                      <a:lnTo>
                        <a:pt x="285" y="11"/>
                      </a:lnTo>
                      <a:lnTo>
                        <a:pt x="258" y="14"/>
                      </a:lnTo>
                      <a:lnTo>
                        <a:pt x="242" y="31"/>
                      </a:lnTo>
                      <a:lnTo>
                        <a:pt x="231" y="45"/>
                      </a:lnTo>
                      <a:lnTo>
                        <a:pt x="204" y="45"/>
                      </a:lnTo>
                      <a:lnTo>
                        <a:pt x="188" y="45"/>
                      </a:lnTo>
                      <a:lnTo>
                        <a:pt x="168" y="21"/>
                      </a:lnTo>
                      <a:lnTo>
                        <a:pt x="148" y="11"/>
                      </a:lnTo>
                      <a:lnTo>
                        <a:pt x="128" y="0"/>
                      </a:lnTo>
                      <a:lnTo>
                        <a:pt x="104" y="11"/>
                      </a:lnTo>
                      <a:lnTo>
                        <a:pt x="83" y="21"/>
                      </a:lnTo>
                      <a:lnTo>
                        <a:pt x="67" y="45"/>
                      </a:lnTo>
                      <a:lnTo>
                        <a:pt x="47" y="45"/>
                      </a:lnTo>
                      <a:lnTo>
                        <a:pt x="23" y="45"/>
                      </a:lnTo>
                      <a:lnTo>
                        <a:pt x="0" y="21"/>
                      </a:lnTo>
                      <a:lnTo>
                        <a:pt x="0" y="2940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" name="Freeform 62" descr="20 %"/>
                <p:cNvSpPr>
                  <a:spLocks/>
                </p:cNvSpPr>
                <p:nvPr/>
              </p:nvSpPr>
              <p:spPr bwMode="auto">
                <a:xfrm>
                  <a:off x="1668" y="2979"/>
                  <a:ext cx="2121" cy="497"/>
                </a:xfrm>
                <a:custGeom>
                  <a:avLst/>
                  <a:gdLst>
                    <a:gd name="T0" fmla="*/ 0 w 8482"/>
                    <a:gd name="T1" fmla="*/ 0 h 1842"/>
                    <a:gd name="T2" fmla="*/ 0 w 8482"/>
                    <a:gd name="T3" fmla="*/ 0 h 1842"/>
                    <a:gd name="T4" fmla="*/ 0 w 8482"/>
                    <a:gd name="T5" fmla="*/ 0 h 1842"/>
                    <a:gd name="T6" fmla="*/ 0 w 8482"/>
                    <a:gd name="T7" fmla="*/ 0 h 1842"/>
                    <a:gd name="T8" fmla="*/ 0 w 8482"/>
                    <a:gd name="T9" fmla="*/ 0 h 1842"/>
                    <a:gd name="T10" fmla="*/ 0 w 8482"/>
                    <a:gd name="T11" fmla="*/ 0 h 1842"/>
                    <a:gd name="T12" fmla="*/ 0 w 8482"/>
                    <a:gd name="T13" fmla="*/ 0 h 1842"/>
                    <a:gd name="T14" fmla="*/ 0 w 8482"/>
                    <a:gd name="T15" fmla="*/ 0 h 1842"/>
                    <a:gd name="T16" fmla="*/ 0 w 8482"/>
                    <a:gd name="T17" fmla="*/ 0 h 1842"/>
                    <a:gd name="T18" fmla="*/ 0 w 8482"/>
                    <a:gd name="T19" fmla="*/ 0 h 1842"/>
                    <a:gd name="T20" fmla="*/ 0 w 8482"/>
                    <a:gd name="T21" fmla="*/ 0 h 1842"/>
                    <a:gd name="T22" fmla="*/ 0 w 8482"/>
                    <a:gd name="T23" fmla="*/ 0 h 1842"/>
                    <a:gd name="T24" fmla="*/ 0 w 8482"/>
                    <a:gd name="T25" fmla="*/ 0 h 1842"/>
                    <a:gd name="T26" fmla="*/ 0 w 8482"/>
                    <a:gd name="T27" fmla="*/ 0 h 1842"/>
                    <a:gd name="T28" fmla="*/ 0 w 8482"/>
                    <a:gd name="T29" fmla="*/ 0 h 184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8482"/>
                    <a:gd name="T46" fmla="*/ 0 h 1842"/>
                    <a:gd name="T47" fmla="*/ 8482 w 8482"/>
                    <a:gd name="T48" fmla="*/ 1842 h 184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8482" h="1842">
                      <a:moveTo>
                        <a:pt x="0" y="1842"/>
                      </a:moveTo>
                      <a:lnTo>
                        <a:pt x="1753" y="1785"/>
                      </a:lnTo>
                      <a:lnTo>
                        <a:pt x="1601" y="1694"/>
                      </a:lnTo>
                      <a:lnTo>
                        <a:pt x="3199" y="1438"/>
                      </a:lnTo>
                      <a:lnTo>
                        <a:pt x="3789" y="1382"/>
                      </a:lnTo>
                      <a:lnTo>
                        <a:pt x="3668" y="1321"/>
                      </a:lnTo>
                      <a:lnTo>
                        <a:pt x="4737" y="1017"/>
                      </a:lnTo>
                      <a:lnTo>
                        <a:pt x="4612" y="963"/>
                      </a:lnTo>
                      <a:lnTo>
                        <a:pt x="5800" y="580"/>
                      </a:lnTo>
                      <a:lnTo>
                        <a:pt x="5683" y="522"/>
                      </a:lnTo>
                      <a:lnTo>
                        <a:pt x="7231" y="264"/>
                      </a:lnTo>
                      <a:lnTo>
                        <a:pt x="7096" y="203"/>
                      </a:lnTo>
                      <a:lnTo>
                        <a:pt x="8482" y="0"/>
                      </a:lnTo>
                      <a:lnTo>
                        <a:pt x="0" y="0"/>
                      </a:lnTo>
                      <a:lnTo>
                        <a:pt x="0" y="1842"/>
                      </a:lnTo>
                      <a:close/>
                    </a:path>
                  </a:pathLst>
                </a:custGeom>
                <a:pattFill prst="pct20">
                  <a:fgClr>
                    <a:schemeClr val="tx1"/>
                  </a:fgClr>
                  <a:bgClr>
                    <a:srgbClr val="FFFF00"/>
                  </a:bgClr>
                </a:patt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" name="Freeform 63"/>
                <p:cNvSpPr>
                  <a:spLocks/>
                </p:cNvSpPr>
                <p:nvPr/>
              </p:nvSpPr>
              <p:spPr bwMode="auto">
                <a:xfrm>
                  <a:off x="1668" y="2979"/>
                  <a:ext cx="2121" cy="497"/>
                </a:xfrm>
                <a:custGeom>
                  <a:avLst/>
                  <a:gdLst>
                    <a:gd name="T0" fmla="*/ 0 w 8482"/>
                    <a:gd name="T1" fmla="*/ 0 h 1842"/>
                    <a:gd name="T2" fmla="*/ 0 w 8482"/>
                    <a:gd name="T3" fmla="*/ 0 h 1842"/>
                    <a:gd name="T4" fmla="*/ 0 w 8482"/>
                    <a:gd name="T5" fmla="*/ 0 h 1842"/>
                    <a:gd name="T6" fmla="*/ 0 w 8482"/>
                    <a:gd name="T7" fmla="*/ 0 h 1842"/>
                    <a:gd name="T8" fmla="*/ 0 w 8482"/>
                    <a:gd name="T9" fmla="*/ 0 h 1842"/>
                    <a:gd name="T10" fmla="*/ 0 w 8482"/>
                    <a:gd name="T11" fmla="*/ 0 h 1842"/>
                    <a:gd name="T12" fmla="*/ 0 w 8482"/>
                    <a:gd name="T13" fmla="*/ 0 h 1842"/>
                    <a:gd name="T14" fmla="*/ 0 w 8482"/>
                    <a:gd name="T15" fmla="*/ 0 h 1842"/>
                    <a:gd name="T16" fmla="*/ 0 w 8482"/>
                    <a:gd name="T17" fmla="*/ 0 h 1842"/>
                    <a:gd name="T18" fmla="*/ 0 w 8482"/>
                    <a:gd name="T19" fmla="*/ 0 h 1842"/>
                    <a:gd name="T20" fmla="*/ 0 w 8482"/>
                    <a:gd name="T21" fmla="*/ 0 h 1842"/>
                    <a:gd name="T22" fmla="*/ 0 w 8482"/>
                    <a:gd name="T23" fmla="*/ 0 h 1842"/>
                    <a:gd name="T24" fmla="*/ 0 w 8482"/>
                    <a:gd name="T25" fmla="*/ 0 h 1842"/>
                    <a:gd name="T26" fmla="*/ 0 w 8482"/>
                    <a:gd name="T27" fmla="*/ 0 h 1842"/>
                    <a:gd name="T28" fmla="*/ 0 w 8482"/>
                    <a:gd name="T29" fmla="*/ 0 h 184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8482"/>
                    <a:gd name="T46" fmla="*/ 0 h 1842"/>
                    <a:gd name="T47" fmla="*/ 8482 w 8482"/>
                    <a:gd name="T48" fmla="*/ 1842 h 184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8482" h="1842">
                      <a:moveTo>
                        <a:pt x="0" y="1842"/>
                      </a:moveTo>
                      <a:lnTo>
                        <a:pt x="1753" y="1785"/>
                      </a:lnTo>
                      <a:lnTo>
                        <a:pt x="1601" y="1694"/>
                      </a:lnTo>
                      <a:lnTo>
                        <a:pt x="3199" y="1438"/>
                      </a:lnTo>
                      <a:lnTo>
                        <a:pt x="3789" y="1382"/>
                      </a:lnTo>
                      <a:lnTo>
                        <a:pt x="3668" y="1321"/>
                      </a:lnTo>
                      <a:lnTo>
                        <a:pt x="4737" y="1017"/>
                      </a:lnTo>
                      <a:lnTo>
                        <a:pt x="4612" y="963"/>
                      </a:lnTo>
                      <a:lnTo>
                        <a:pt x="5800" y="580"/>
                      </a:lnTo>
                      <a:lnTo>
                        <a:pt x="5683" y="522"/>
                      </a:lnTo>
                      <a:lnTo>
                        <a:pt x="7231" y="264"/>
                      </a:lnTo>
                      <a:lnTo>
                        <a:pt x="7096" y="203"/>
                      </a:lnTo>
                      <a:lnTo>
                        <a:pt x="8482" y="0"/>
                      </a:lnTo>
                      <a:lnTo>
                        <a:pt x="0" y="0"/>
                      </a:lnTo>
                      <a:lnTo>
                        <a:pt x="0" y="1842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" name="Freeform 64"/>
                <p:cNvSpPr>
                  <a:spLocks/>
                </p:cNvSpPr>
                <p:nvPr/>
              </p:nvSpPr>
              <p:spPr bwMode="auto">
                <a:xfrm>
                  <a:off x="1668" y="2749"/>
                  <a:ext cx="1259" cy="230"/>
                </a:xfrm>
                <a:custGeom>
                  <a:avLst/>
                  <a:gdLst>
                    <a:gd name="T0" fmla="*/ 0 w 5033"/>
                    <a:gd name="T1" fmla="*/ 0 h 851"/>
                    <a:gd name="T2" fmla="*/ 0 w 5033"/>
                    <a:gd name="T3" fmla="*/ 0 h 851"/>
                    <a:gd name="T4" fmla="*/ 0 w 5033"/>
                    <a:gd name="T5" fmla="*/ 0 h 851"/>
                    <a:gd name="T6" fmla="*/ 0 w 5033"/>
                    <a:gd name="T7" fmla="*/ 0 h 851"/>
                    <a:gd name="T8" fmla="*/ 0 w 5033"/>
                    <a:gd name="T9" fmla="*/ 0 h 851"/>
                    <a:gd name="T10" fmla="*/ 0 w 5033"/>
                    <a:gd name="T11" fmla="*/ 0 h 851"/>
                    <a:gd name="T12" fmla="*/ 0 w 5033"/>
                    <a:gd name="T13" fmla="*/ 0 h 851"/>
                    <a:gd name="T14" fmla="*/ 0 w 5033"/>
                    <a:gd name="T15" fmla="*/ 0 h 851"/>
                    <a:gd name="T16" fmla="*/ 0 w 5033"/>
                    <a:gd name="T17" fmla="*/ 0 h 851"/>
                    <a:gd name="T18" fmla="*/ 0 w 5033"/>
                    <a:gd name="T19" fmla="*/ 0 h 851"/>
                    <a:gd name="T20" fmla="*/ 0 w 5033"/>
                    <a:gd name="T21" fmla="*/ 0 h 851"/>
                    <a:gd name="T22" fmla="*/ 0 w 5033"/>
                    <a:gd name="T23" fmla="*/ 0 h 85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033"/>
                    <a:gd name="T37" fmla="*/ 0 h 851"/>
                    <a:gd name="T38" fmla="*/ 5033 w 5033"/>
                    <a:gd name="T39" fmla="*/ 851 h 85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033" h="851">
                      <a:moveTo>
                        <a:pt x="3697" y="0"/>
                      </a:moveTo>
                      <a:lnTo>
                        <a:pt x="0" y="10"/>
                      </a:lnTo>
                      <a:lnTo>
                        <a:pt x="0" y="360"/>
                      </a:lnTo>
                      <a:lnTo>
                        <a:pt x="1228" y="403"/>
                      </a:lnTo>
                      <a:lnTo>
                        <a:pt x="1184" y="454"/>
                      </a:lnTo>
                      <a:lnTo>
                        <a:pt x="2482" y="512"/>
                      </a:lnTo>
                      <a:lnTo>
                        <a:pt x="2435" y="579"/>
                      </a:lnTo>
                      <a:lnTo>
                        <a:pt x="3647" y="680"/>
                      </a:lnTo>
                      <a:lnTo>
                        <a:pt x="3603" y="748"/>
                      </a:lnTo>
                      <a:lnTo>
                        <a:pt x="4704" y="851"/>
                      </a:lnTo>
                      <a:lnTo>
                        <a:pt x="5033" y="633"/>
                      </a:lnTo>
                      <a:lnTo>
                        <a:pt x="3697" y="0"/>
                      </a:lnTo>
                      <a:close/>
                    </a:path>
                  </a:pathLst>
                </a:custGeom>
                <a:solidFill>
                  <a:srgbClr val="ADD8C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" name="Freeform 65"/>
                <p:cNvSpPr>
                  <a:spLocks/>
                </p:cNvSpPr>
                <p:nvPr/>
              </p:nvSpPr>
              <p:spPr bwMode="auto">
                <a:xfrm>
                  <a:off x="1668" y="2749"/>
                  <a:ext cx="1259" cy="230"/>
                </a:xfrm>
                <a:custGeom>
                  <a:avLst/>
                  <a:gdLst>
                    <a:gd name="T0" fmla="*/ 0 w 5033"/>
                    <a:gd name="T1" fmla="*/ 0 h 851"/>
                    <a:gd name="T2" fmla="*/ 0 w 5033"/>
                    <a:gd name="T3" fmla="*/ 0 h 851"/>
                    <a:gd name="T4" fmla="*/ 0 w 5033"/>
                    <a:gd name="T5" fmla="*/ 0 h 851"/>
                    <a:gd name="T6" fmla="*/ 0 w 5033"/>
                    <a:gd name="T7" fmla="*/ 0 h 851"/>
                    <a:gd name="T8" fmla="*/ 0 w 5033"/>
                    <a:gd name="T9" fmla="*/ 0 h 851"/>
                    <a:gd name="T10" fmla="*/ 0 w 5033"/>
                    <a:gd name="T11" fmla="*/ 0 h 851"/>
                    <a:gd name="T12" fmla="*/ 0 w 5033"/>
                    <a:gd name="T13" fmla="*/ 0 h 851"/>
                    <a:gd name="T14" fmla="*/ 0 w 5033"/>
                    <a:gd name="T15" fmla="*/ 0 h 851"/>
                    <a:gd name="T16" fmla="*/ 0 w 5033"/>
                    <a:gd name="T17" fmla="*/ 0 h 851"/>
                    <a:gd name="T18" fmla="*/ 0 w 5033"/>
                    <a:gd name="T19" fmla="*/ 0 h 851"/>
                    <a:gd name="T20" fmla="*/ 0 w 5033"/>
                    <a:gd name="T21" fmla="*/ 0 h 851"/>
                    <a:gd name="T22" fmla="*/ 0 w 5033"/>
                    <a:gd name="T23" fmla="*/ 0 h 85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033"/>
                    <a:gd name="T37" fmla="*/ 0 h 851"/>
                    <a:gd name="T38" fmla="*/ 5033 w 5033"/>
                    <a:gd name="T39" fmla="*/ 851 h 85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033" h="851">
                      <a:moveTo>
                        <a:pt x="3697" y="0"/>
                      </a:moveTo>
                      <a:lnTo>
                        <a:pt x="0" y="10"/>
                      </a:lnTo>
                      <a:lnTo>
                        <a:pt x="0" y="360"/>
                      </a:lnTo>
                      <a:lnTo>
                        <a:pt x="1228" y="403"/>
                      </a:lnTo>
                      <a:lnTo>
                        <a:pt x="1184" y="454"/>
                      </a:lnTo>
                      <a:lnTo>
                        <a:pt x="2482" y="512"/>
                      </a:lnTo>
                      <a:lnTo>
                        <a:pt x="2435" y="579"/>
                      </a:lnTo>
                      <a:lnTo>
                        <a:pt x="3647" y="680"/>
                      </a:lnTo>
                      <a:lnTo>
                        <a:pt x="3603" y="748"/>
                      </a:lnTo>
                      <a:lnTo>
                        <a:pt x="4704" y="851"/>
                      </a:lnTo>
                      <a:lnTo>
                        <a:pt x="5033" y="633"/>
                      </a:lnTo>
                      <a:lnTo>
                        <a:pt x="3697" y="0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" name="Freeform 66"/>
                <p:cNvSpPr>
                  <a:spLocks/>
                </p:cNvSpPr>
                <p:nvPr/>
              </p:nvSpPr>
              <p:spPr bwMode="auto">
                <a:xfrm>
                  <a:off x="3524" y="959"/>
                  <a:ext cx="14" cy="1"/>
                </a:xfrm>
                <a:custGeom>
                  <a:avLst/>
                  <a:gdLst>
                    <a:gd name="T0" fmla="*/ 0 w 54"/>
                    <a:gd name="T1" fmla="*/ 0 h 1"/>
                    <a:gd name="T2" fmla="*/ 0 w 54"/>
                    <a:gd name="T3" fmla="*/ 0 h 1"/>
                    <a:gd name="T4" fmla="*/ 0 w 54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54"/>
                    <a:gd name="T10" fmla="*/ 0 h 1"/>
                    <a:gd name="T11" fmla="*/ 54 w 54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4" h="1">
                      <a:moveTo>
                        <a:pt x="0" y="0"/>
                      </a:moveTo>
                      <a:lnTo>
                        <a:pt x="5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" name="Freeform 67"/>
                <p:cNvSpPr>
                  <a:spLocks/>
                </p:cNvSpPr>
                <p:nvPr/>
              </p:nvSpPr>
              <p:spPr bwMode="auto">
                <a:xfrm>
                  <a:off x="3538" y="959"/>
                  <a:ext cx="68" cy="1"/>
                </a:xfrm>
                <a:custGeom>
                  <a:avLst/>
                  <a:gdLst>
                    <a:gd name="T0" fmla="*/ 0 w 275"/>
                    <a:gd name="T1" fmla="*/ 0 h 1"/>
                    <a:gd name="T2" fmla="*/ 0 w 275"/>
                    <a:gd name="T3" fmla="*/ 0 h 1"/>
                    <a:gd name="T4" fmla="*/ 0 w 275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275"/>
                    <a:gd name="T10" fmla="*/ 0 h 1"/>
                    <a:gd name="T11" fmla="*/ 275 w 275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5" h="1">
                      <a:moveTo>
                        <a:pt x="0" y="0"/>
                      </a:moveTo>
                      <a:lnTo>
                        <a:pt x="27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" name="Freeform 68"/>
                <p:cNvSpPr>
                  <a:spLocks/>
                </p:cNvSpPr>
                <p:nvPr/>
              </p:nvSpPr>
              <p:spPr bwMode="auto">
                <a:xfrm>
                  <a:off x="2593" y="2749"/>
                  <a:ext cx="632" cy="230"/>
                </a:xfrm>
                <a:custGeom>
                  <a:avLst/>
                  <a:gdLst>
                    <a:gd name="T0" fmla="*/ 0 w 2527"/>
                    <a:gd name="T1" fmla="*/ 0 h 851"/>
                    <a:gd name="T2" fmla="*/ 0 w 2527"/>
                    <a:gd name="T3" fmla="*/ 0 h 851"/>
                    <a:gd name="T4" fmla="*/ 0 w 2527"/>
                    <a:gd name="T5" fmla="*/ 0 h 851"/>
                    <a:gd name="T6" fmla="*/ 0 w 2527"/>
                    <a:gd name="T7" fmla="*/ 0 h 851"/>
                    <a:gd name="T8" fmla="*/ 0 w 2527"/>
                    <a:gd name="T9" fmla="*/ 0 h 851"/>
                    <a:gd name="T10" fmla="*/ 0 w 2527"/>
                    <a:gd name="T11" fmla="*/ 0 h 851"/>
                    <a:gd name="T12" fmla="*/ 0 w 2527"/>
                    <a:gd name="T13" fmla="*/ 0 h 851"/>
                    <a:gd name="T14" fmla="*/ 0 w 2527"/>
                    <a:gd name="T15" fmla="*/ 0 h 851"/>
                    <a:gd name="T16" fmla="*/ 0 w 2527"/>
                    <a:gd name="T17" fmla="*/ 0 h 851"/>
                    <a:gd name="T18" fmla="*/ 0 w 2527"/>
                    <a:gd name="T19" fmla="*/ 0 h 851"/>
                    <a:gd name="T20" fmla="*/ 0 w 2527"/>
                    <a:gd name="T21" fmla="*/ 0 h 851"/>
                    <a:gd name="T22" fmla="*/ 0 w 2527"/>
                    <a:gd name="T23" fmla="*/ 0 h 851"/>
                    <a:gd name="T24" fmla="*/ 0 w 2527"/>
                    <a:gd name="T25" fmla="*/ 0 h 851"/>
                    <a:gd name="T26" fmla="*/ 0 w 2527"/>
                    <a:gd name="T27" fmla="*/ 0 h 851"/>
                    <a:gd name="T28" fmla="*/ 0 w 2527"/>
                    <a:gd name="T29" fmla="*/ 0 h 851"/>
                    <a:gd name="T30" fmla="*/ 0 w 2527"/>
                    <a:gd name="T31" fmla="*/ 0 h 851"/>
                    <a:gd name="T32" fmla="*/ 0 w 2527"/>
                    <a:gd name="T33" fmla="*/ 0 h 851"/>
                    <a:gd name="T34" fmla="*/ 0 w 2527"/>
                    <a:gd name="T35" fmla="*/ 0 h 851"/>
                    <a:gd name="T36" fmla="*/ 0 w 2527"/>
                    <a:gd name="T37" fmla="*/ 0 h 851"/>
                    <a:gd name="T38" fmla="*/ 0 w 2527"/>
                    <a:gd name="T39" fmla="*/ 0 h 851"/>
                    <a:gd name="T40" fmla="*/ 0 w 2527"/>
                    <a:gd name="T41" fmla="*/ 0 h 851"/>
                    <a:gd name="T42" fmla="*/ 0 w 2527"/>
                    <a:gd name="T43" fmla="*/ 0 h 851"/>
                    <a:gd name="T44" fmla="*/ 0 w 2527"/>
                    <a:gd name="T45" fmla="*/ 0 h 851"/>
                    <a:gd name="T46" fmla="*/ 0 w 2527"/>
                    <a:gd name="T47" fmla="*/ 0 h 851"/>
                    <a:gd name="T48" fmla="*/ 0 w 2527"/>
                    <a:gd name="T49" fmla="*/ 0 h 851"/>
                    <a:gd name="T50" fmla="*/ 0 w 2527"/>
                    <a:gd name="T51" fmla="*/ 0 h 851"/>
                    <a:gd name="T52" fmla="*/ 0 w 2527"/>
                    <a:gd name="T53" fmla="*/ 0 h 851"/>
                    <a:gd name="T54" fmla="*/ 0 w 2527"/>
                    <a:gd name="T55" fmla="*/ 0 h 851"/>
                    <a:gd name="T56" fmla="*/ 0 w 2527"/>
                    <a:gd name="T57" fmla="*/ 0 h 851"/>
                    <a:gd name="T58" fmla="*/ 0 w 2527"/>
                    <a:gd name="T59" fmla="*/ 0 h 851"/>
                    <a:gd name="T60" fmla="*/ 0 w 2527"/>
                    <a:gd name="T61" fmla="*/ 0 h 851"/>
                    <a:gd name="T62" fmla="*/ 0 w 2527"/>
                    <a:gd name="T63" fmla="*/ 0 h 851"/>
                    <a:gd name="T64" fmla="*/ 0 w 2527"/>
                    <a:gd name="T65" fmla="*/ 0 h 851"/>
                    <a:gd name="T66" fmla="*/ 0 w 2527"/>
                    <a:gd name="T67" fmla="*/ 0 h 851"/>
                    <a:gd name="T68" fmla="*/ 0 w 2527"/>
                    <a:gd name="T69" fmla="*/ 0 h 851"/>
                    <a:gd name="T70" fmla="*/ 0 w 2527"/>
                    <a:gd name="T71" fmla="*/ 0 h 851"/>
                    <a:gd name="T72" fmla="*/ 0 w 2527"/>
                    <a:gd name="T73" fmla="*/ 0 h 851"/>
                    <a:gd name="T74" fmla="*/ 0 w 2527"/>
                    <a:gd name="T75" fmla="*/ 0 h 851"/>
                    <a:gd name="T76" fmla="*/ 0 w 2527"/>
                    <a:gd name="T77" fmla="*/ 0 h 851"/>
                    <a:gd name="T78" fmla="*/ 0 w 2527"/>
                    <a:gd name="T79" fmla="*/ 0 h 851"/>
                    <a:gd name="T80" fmla="*/ 0 w 2527"/>
                    <a:gd name="T81" fmla="*/ 0 h 851"/>
                    <a:gd name="T82" fmla="*/ 0 w 2527"/>
                    <a:gd name="T83" fmla="*/ 0 h 851"/>
                    <a:gd name="T84" fmla="*/ 0 w 2527"/>
                    <a:gd name="T85" fmla="*/ 0 h 851"/>
                    <a:gd name="T86" fmla="*/ 0 w 2527"/>
                    <a:gd name="T87" fmla="*/ 0 h 851"/>
                    <a:gd name="T88" fmla="*/ 0 w 2527"/>
                    <a:gd name="T89" fmla="*/ 0 h 851"/>
                    <a:gd name="T90" fmla="*/ 0 w 2527"/>
                    <a:gd name="T91" fmla="*/ 0 h 851"/>
                    <a:gd name="T92" fmla="*/ 0 w 2527"/>
                    <a:gd name="T93" fmla="*/ 0 h 851"/>
                    <a:gd name="T94" fmla="*/ 0 w 2527"/>
                    <a:gd name="T95" fmla="*/ 0 h 851"/>
                    <a:gd name="T96" fmla="*/ 0 w 2527"/>
                    <a:gd name="T97" fmla="*/ 0 h 851"/>
                    <a:gd name="T98" fmla="*/ 0 w 2527"/>
                    <a:gd name="T99" fmla="*/ 0 h 851"/>
                    <a:gd name="T100" fmla="*/ 0 w 2527"/>
                    <a:gd name="T101" fmla="*/ 0 h 851"/>
                    <a:gd name="T102" fmla="*/ 0 w 2527"/>
                    <a:gd name="T103" fmla="*/ 0 h 851"/>
                    <a:gd name="T104" fmla="*/ 0 w 2527"/>
                    <a:gd name="T105" fmla="*/ 0 h 851"/>
                    <a:gd name="T106" fmla="*/ 0 w 2527"/>
                    <a:gd name="T107" fmla="*/ 0 h 851"/>
                    <a:gd name="T108" fmla="*/ 0 w 2527"/>
                    <a:gd name="T109" fmla="*/ 0 h 851"/>
                    <a:gd name="T110" fmla="*/ 0 w 2527"/>
                    <a:gd name="T111" fmla="*/ 0 h 851"/>
                    <a:gd name="T112" fmla="*/ 0 w 2527"/>
                    <a:gd name="T113" fmla="*/ 0 h 851"/>
                    <a:gd name="T114" fmla="*/ 0 w 2527"/>
                    <a:gd name="T115" fmla="*/ 0 h 851"/>
                    <a:gd name="T116" fmla="*/ 0 w 2527"/>
                    <a:gd name="T117" fmla="*/ 0 h 851"/>
                    <a:gd name="T118" fmla="*/ 0 w 2527"/>
                    <a:gd name="T119" fmla="*/ 0 h 851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2527"/>
                    <a:gd name="T181" fmla="*/ 0 h 851"/>
                    <a:gd name="T182" fmla="*/ 2527 w 2527"/>
                    <a:gd name="T183" fmla="*/ 851 h 851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2527" h="851">
                      <a:moveTo>
                        <a:pt x="1013" y="851"/>
                      </a:moveTo>
                      <a:lnTo>
                        <a:pt x="2527" y="851"/>
                      </a:lnTo>
                      <a:lnTo>
                        <a:pt x="2527" y="842"/>
                      </a:lnTo>
                      <a:lnTo>
                        <a:pt x="2518" y="811"/>
                      </a:lnTo>
                      <a:lnTo>
                        <a:pt x="2494" y="761"/>
                      </a:lnTo>
                      <a:lnTo>
                        <a:pt x="2464" y="707"/>
                      </a:lnTo>
                      <a:lnTo>
                        <a:pt x="2440" y="676"/>
                      </a:lnTo>
                      <a:lnTo>
                        <a:pt x="2403" y="636"/>
                      </a:lnTo>
                      <a:lnTo>
                        <a:pt x="2352" y="593"/>
                      </a:lnTo>
                      <a:lnTo>
                        <a:pt x="2289" y="552"/>
                      </a:lnTo>
                      <a:lnTo>
                        <a:pt x="2224" y="512"/>
                      </a:lnTo>
                      <a:lnTo>
                        <a:pt x="2157" y="468"/>
                      </a:lnTo>
                      <a:lnTo>
                        <a:pt x="2083" y="434"/>
                      </a:lnTo>
                      <a:lnTo>
                        <a:pt x="2009" y="403"/>
                      </a:lnTo>
                      <a:lnTo>
                        <a:pt x="1949" y="383"/>
                      </a:lnTo>
                      <a:lnTo>
                        <a:pt x="1888" y="353"/>
                      </a:lnTo>
                      <a:lnTo>
                        <a:pt x="1852" y="313"/>
                      </a:lnTo>
                      <a:lnTo>
                        <a:pt x="1814" y="279"/>
                      </a:lnTo>
                      <a:lnTo>
                        <a:pt x="1791" y="249"/>
                      </a:lnTo>
                      <a:lnTo>
                        <a:pt x="1771" y="205"/>
                      </a:lnTo>
                      <a:lnTo>
                        <a:pt x="1757" y="168"/>
                      </a:lnTo>
                      <a:lnTo>
                        <a:pt x="1744" y="125"/>
                      </a:lnTo>
                      <a:lnTo>
                        <a:pt x="1733" y="94"/>
                      </a:lnTo>
                      <a:lnTo>
                        <a:pt x="1717" y="74"/>
                      </a:lnTo>
                      <a:lnTo>
                        <a:pt x="1693" y="60"/>
                      </a:lnTo>
                      <a:lnTo>
                        <a:pt x="1677" y="51"/>
                      </a:lnTo>
                      <a:lnTo>
                        <a:pt x="1656" y="44"/>
                      </a:lnTo>
                      <a:lnTo>
                        <a:pt x="1646" y="44"/>
                      </a:lnTo>
                      <a:lnTo>
                        <a:pt x="1639" y="44"/>
                      </a:lnTo>
                      <a:lnTo>
                        <a:pt x="1619" y="51"/>
                      </a:lnTo>
                      <a:lnTo>
                        <a:pt x="1603" y="44"/>
                      </a:lnTo>
                      <a:lnTo>
                        <a:pt x="1581" y="37"/>
                      </a:lnTo>
                      <a:lnTo>
                        <a:pt x="1565" y="51"/>
                      </a:lnTo>
                      <a:lnTo>
                        <a:pt x="1549" y="64"/>
                      </a:lnTo>
                      <a:lnTo>
                        <a:pt x="1538" y="94"/>
                      </a:lnTo>
                      <a:lnTo>
                        <a:pt x="1531" y="114"/>
                      </a:lnTo>
                      <a:lnTo>
                        <a:pt x="1515" y="134"/>
                      </a:lnTo>
                      <a:lnTo>
                        <a:pt x="1495" y="145"/>
                      </a:lnTo>
                      <a:lnTo>
                        <a:pt x="1471" y="138"/>
                      </a:lnTo>
                      <a:lnTo>
                        <a:pt x="1451" y="138"/>
                      </a:lnTo>
                      <a:lnTo>
                        <a:pt x="1428" y="145"/>
                      </a:lnTo>
                      <a:lnTo>
                        <a:pt x="1406" y="168"/>
                      </a:lnTo>
                      <a:lnTo>
                        <a:pt x="1406" y="188"/>
                      </a:lnTo>
                      <a:lnTo>
                        <a:pt x="1401" y="212"/>
                      </a:lnTo>
                      <a:lnTo>
                        <a:pt x="1381" y="235"/>
                      </a:lnTo>
                      <a:lnTo>
                        <a:pt x="1363" y="242"/>
                      </a:lnTo>
                      <a:lnTo>
                        <a:pt x="1347" y="242"/>
                      </a:lnTo>
                      <a:lnTo>
                        <a:pt x="1319" y="242"/>
                      </a:lnTo>
                      <a:lnTo>
                        <a:pt x="1300" y="259"/>
                      </a:lnTo>
                      <a:lnTo>
                        <a:pt x="1289" y="279"/>
                      </a:lnTo>
                      <a:lnTo>
                        <a:pt x="1276" y="300"/>
                      </a:lnTo>
                      <a:lnTo>
                        <a:pt x="1276" y="323"/>
                      </a:lnTo>
                      <a:lnTo>
                        <a:pt x="1262" y="336"/>
                      </a:lnTo>
                      <a:lnTo>
                        <a:pt x="1245" y="353"/>
                      </a:lnTo>
                      <a:lnTo>
                        <a:pt x="1238" y="360"/>
                      </a:lnTo>
                      <a:lnTo>
                        <a:pt x="1229" y="360"/>
                      </a:lnTo>
                      <a:lnTo>
                        <a:pt x="1218" y="353"/>
                      </a:lnTo>
                      <a:lnTo>
                        <a:pt x="1202" y="336"/>
                      </a:lnTo>
                      <a:lnTo>
                        <a:pt x="1182" y="329"/>
                      </a:lnTo>
                      <a:lnTo>
                        <a:pt x="1159" y="336"/>
                      </a:lnTo>
                      <a:lnTo>
                        <a:pt x="1148" y="353"/>
                      </a:lnTo>
                      <a:lnTo>
                        <a:pt x="1124" y="360"/>
                      </a:lnTo>
                      <a:lnTo>
                        <a:pt x="1101" y="367"/>
                      </a:lnTo>
                      <a:lnTo>
                        <a:pt x="1081" y="360"/>
                      </a:lnTo>
                      <a:lnTo>
                        <a:pt x="1060" y="343"/>
                      </a:lnTo>
                      <a:lnTo>
                        <a:pt x="1050" y="323"/>
                      </a:lnTo>
                      <a:lnTo>
                        <a:pt x="1040" y="309"/>
                      </a:lnTo>
                      <a:lnTo>
                        <a:pt x="1013" y="300"/>
                      </a:lnTo>
                      <a:lnTo>
                        <a:pt x="996" y="300"/>
                      </a:lnTo>
                      <a:lnTo>
                        <a:pt x="969" y="309"/>
                      </a:lnTo>
                      <a:lnTo>
                        <a:pt x="953" y="300"/>
                      </a:lnTo>
                      <a:lnTo>
                        <a:pt x="933" y="282"/>
                      </a:lnTo>
                      <a:lnTo>
                        <a:pt x="926" y="259"/>
                      </a:lnTo>
                      <a:lnTo>
                        <a:pt x="919" y="235"/>
                      </a:lnTo>
                      <a:lnTo>
                        <a:pt x="899" y="219"/>
                      </a:lnTo>
                      <a:lnTo>
                        <a:pt x="882" y="212"/>
                      </a:lnTo>
                      <a:lnTo>
                        <a:pt x="855" y="212"/>
                      </a:lnTo>
                      <a:lnTo>
                        <a:pt x="832" y="219"/>
                      </a:lnTo>
                      <a:lnTo>
                        <a:pt x="812" y="212"/>
                      </a:lnTo>
                      <a:lnTo>
                        <a:pt x="794" y="199"/>
                      </a:lnTo>
                      <a:lnTo>
                        <a:pt x="787" y="168"/>
                      </a:lnTo>
                      <a:lnTo>
                        <a:pt x="785" y="145"/>
                      </a:lnTo>
                      <a:lnTo>
                        <a:pt x="764" y="134"/>
                      </a:lnTo>
                      <a:lnTo>
                        <a:pt x="747" y="125"/>
                      </a:lnTo>
                      <a:lnTo>
                        <a:pt x="720" y="125"/>
                      </a:lnTo>
                      <a:lnTo>
                        <a:pt x="700" y="134"/>
                      </a:lnTo>
                      <a:lnTo>
                        <a:pt x="677" y="125"/>
                      </a:lnTo>
                      <a:lnTo>
                        <a:pt x="657" y="111"/>
                      </a:lnTo>
                      <a:lnTo>
                        <a:pt x="650" y="80"/>
                      </a:lnTo>
                      <a:lnTo>
                        <a:pt x="643" y="60"/>
                      </a:lnTo>
                      <a:lnTo>
                        <a:pt x="633" y="44"/>
                      </a:lnTo>
                      <a:lnTo>
                        <a:pt x="606" y="37"/>
                      </a:lnTo>
                      <a:lnTo>
                        <a:pt x="590" y="37"/>
                      </a:lnTo>
                      <a:lnTo>
                        <a:pt x="563" y="44"/>
                      </a:lnTo>
                      <a:lnTo>
                        <a:pt x="536" y="37"/>
                      </a:lnTo>
                      <a:lnTo>
                        <a:pt x="525" y="20"/>
                      </a:lnTo>
                      <a:lnTo>
                        <a:pt x="512" y="0"/>
                      </a:lnTo>
                      <a:lnTo>
                        <a:pt x="0" y="0"/>
                      </a:lnTo>
                      <a:lnTo>
                        <a:pt x="0" y="10"/>
                      </a:lnTo>
                      <a:lnTo>
                        <a:pt x="11" y="20"/>
                      </a:lnTo>
                      <a:lnTo>
                        <a:pt x="27" y="51"/>
                      </a:lnTo>
                      <a:lnTo>
                        <a:pt x="54" y="87"/>
                      </a:lnTo>
                      <a:lnTo>
                        <a:pt x="88" y="125"/>
                      </a:lnTo>
                      <a:lnTo>
                        <a:pt x="132" y="175"/>
                      </a:lnTo>
                      <a:lnTo>
                        <a:pt x="175" y="228"/>
                      </a:lnTo>
                      <a:lnTo>
                        <a:pt x="233" y="279"/>
                      </a:lnTo>
                      <a:lnTo>
                        <a:pt x="287" y="313"/>
                      </a:lnTo>
                      <a:lnTo>
                        <a:pt x="337" y="360"/>
                      </a:lnTo>
                      <a:lnTo>
                        <a:pt x="388" y="387"/>
                      </a:lnTo>
                      <a:lnTo>
                        <a:pt x="431" y="418"/>
                      </a:lnTo>
                      <a:lnTo>
                        <a:pt x="518" y="468"/>
                      </a:lnTo>
                      <a:lnTo>
                        <a:pt x="613" y="512"/>
                      </a:lnTo>
                      <a:lnTo>
                        <a:pt x="713" y="573"/>
                      </a:lnTo>
                      <a:lnTo>
                        <a:pt x="794" y="623"/>
                      </a:lnTo>
                      <a:lnTo>
                        <a:pt x="872" y="680"/>
                      </a:lnTo>
                      <a:lnTo>
                        <a:pt x="926" y="730"/>
                      </a:lnTo>
                      <a:lnTo>
                        <a:pt x="969" y="784"/>
                      </a:lnTo>
                      <a:lnTo>
                        <a:pt x="996" y="822"/>
                      </a:lnTo>
                      <a:lnTo>
                        <a:pt x="1007" y="851"/>
                      </a:lnTo>
                      <a:lnTo>
                        <a:pt x="1013" y="851"/>
                      </a:lnTo>
                      <a:close/>
                    </a:path>
                  </a:pathLst>
                </a:custGeom>
                <a:solidFill>
                  <a:srgbClr val="6E8CCA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" name="Freeform 69"/>
                <p:cNvSpPr>
                  <a:spLocks/>
                </p:cNvSpPr>
                <p:nvPr/>
              </p:nvSpPr>
              <p:spPr bwMode="auto">
                <a:xfrm>
                  <a:off x="3341" y="2439"/>
                  <a:ext cx="148" cy="67"/>
                </a:xfrm>
                <a:custGeom>
                  <a:avLst/>
                  <a:gdLst>
                    <a:gd name="T0" fmla="*/ 0 w 592"/>
                    <a:gd name="T1" fmla="*/ 0 h 245"/>
                    <a:gd name="T2" fmla="*/ 0 w 592"/>
                    <a:gd name="T3" fmla="*/ 0 h 245"/>
                    <a:gd name="T4" fmla="*/ 0 w 592"/>
                    <a:gd name="T5" fmla="*/ 0 h 245"/>
                    <a:gd name="T6" fmla="*/ 0 w 592"/>
                    <a:gd name="T7" fmla="*/ 0 h 245"/>
                    <a:gd name="T8" fmla="*/ 0 w 592"/>
                    <a:gd name="T9" fmla="*/ 0 h 245"/>
                    <a:gd name="T10" fmla="*/ 0 w 592"/>
                    <a:gd name="T11" fmla="*/ 0 h 245"/>
                    <a:gd name="T12" fmla="*/ 0 w 592"/>
                    <a:gd name="T13" fmla="*/ 0 h 245"/>
                    <a:gd name="T14" fmla="*/ 0 w 592"/>
                    <a:gd name="T15" fmla="*/ 0 h 245"/>
                    <a:gd name="T16" fmla="*/ 0 w 592"/>
                    <a:gd name="T17" fmla="*/ 0 h 245"/>
                    <a:gd name="T18" fmla="*/ 0 w 592"/>
                    <a:gd name="T19" fmla="*/ 0 h 245"/>
                    <a:gd name="T20" fmla="*/ 0 w 592"/>
                    <a:gd name="T21" fmla="*/ 0 h 245"/>
                    <a:gd name="T22" fmla="*/ 0 w 592"/>
                    <a:gd name="T23" fmla="*/ 0 h 245"/>
                    <a:gd name="T24" fmla="*/ 0 w 592"/>
                    <a:gd name="T25" fmla="*/ 0 h 245"/>
                    <a:gd name="T26" fmla="*/ 0 w 592"/>
                    <a:gd name="T27" fmla="*/ 0 h 245"/>
                    <a:gd name="T28" fmla="*/ 0 w 592"/>
                    <a:gd name="T29" fmla="*/ 0 h 245"/>
                    <a:gd name="T30" fmla="*/ 0 w 592"/>
                    <a:gd name="T31" fmla="*/ 0 h 245"/>
                    <a:gd name="T32" fmla="*/ 0 w 592"/>
                    <a:gd name="T33" fmla="*/ 0 h 245"/>
                    <a:gd name="T34" fmla="*/ 0 w 592"/>
                    <a:gd name="T35" fmla="*/ 0 h 245"/>
                    <a:gd name="T36" fmla="*/ 0 w 592"/>
                    <a:gd name="T37" fmla="*/ 0 h 245"/>
                    <a:gd name="T38" fmla="*/ 0 w 592"/>
                    <a:gd name="T39" fmla="*/ 0 h 245"/>
                    <a:gd name="T40" fmla="*/ 0 w 592"/>
                    <a:gd name="T41" fmla="*/ 0 h 245"/>
                    <a:gd name="T42" fmla="*/ 0 w 592"/>
                    <a:gd name="T43" fmla="*/ 0 h 245"/>
                    <a:gd name="T44" fmla="*/ 0 w 592"/>
                    <a:gd name="T45" fmla="*/ 0 h 245"/>
                    <a:gd name="T46" fmla="*/ 0 w 592"/>
                    <a:gd name="T47" fmla="*/ 0 h 245"/>
                    <a:gd name="T48" fmla="*/ 0 w 592"/>
                    <a:gd name="T49" fmla="*/ 0 h 245"/>
                    <a:gd name="T50" fmla="*/ 0 w 592"/>
                    <a:gd name="T51" fmla="*/ 0 h 245"/>
                    <a:gd name="T52" fmla="*/ 0 w 592"/>
                    <a:gd name="T53" fmla="*/ 0 h 245"/>
                    <a:gd name="T54" fmla="*/ 0 w 592"/>
                    <a:gd name="T55" fmla="*/ 0 h 245"/>
                    <a:gd name="T56" fmla="*/ 0 w 592"/>
                    <a:gd name="T57" fmla="*/ 0 h 245"/>
                    <a:gd name="T58" fmla="*/ 0 w 592"/>
                    <a:gd name="T59" fmla="*/ 0 h 245"/>
                    <a:gd name="T60" fmla="*/ 0 w 592"/>
                    <a:gd name="T61" fmla="*/ 0 h 245"/>
                    <a:gd name="T62" fmla="*/ 0 w 592"/>
                    <a:gd name="T63" fmla="*/ 0 h 245"/>
                    <a:gd name="T64" fmla="*/ 0 w 592"/>
                    <a:gd name="T65" fmla="*/ 0 h 245"/>
                    <a:gd name="T66" fmla="*/ 0 w 592"/>
                    <a:gd name="T67" fmla="*/ 0 h 245"/>
                    <a:gd name="T68" fmla="*/ 0 w 592"/>
                    <a:gd name="T69" fmla="*/ 0 h 245"/>
                    <a:gd name="T70" fmla="*/ 0 w 592"/>
                    <a:gd name="T71" fmla="*/ 0 h 245"/>
                    <a:gd name="T72" fmla="*/ 0 w 592"/>
                    <a:gd name="T73" fmla="*/ 0 h 245"/>
                    <a:gd name="T74" fmla="*/ 0 w 592"/>
                    <a:gd name="T75" fmla="*/ 0 h 245"/>
                    <a:gd name="T76" fmla="*/ 0 w 592"/>
                    <a:gd name="T77" fmla="*/ 0 h 245"/>
                    <a:gd name="T78" fmla="*/ 0 w 592"/>
                    <a:gd name="T79" fmla="*/ 0 h 245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592"/>
                    <a:gd name="T121" fmla="*/ 0 h 245"/>
                    <a:gd name="T122" fmla="*/ 592 w 592"/>
                    <a:gd name="T123" fmla="*/ 245 h 245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592" h="245">
                      <a:moveTo>
                        <a:pt x="0" y="148"/>
                      </a:moveTo>
                      <a:lnTo>
                        <a:pt x="10" y="135"/>
                      </a:lnTo>
                      <a:lnTo>
                        <a:pt x="23" y="111"/>
                      </a:lnTo>
                      <a:lnTo>
                        <a:pt x="30" y="90"/>
                      </a:lnTo>
                      <a:lnTo>
                        <a:pt x="47" y="74"/>
                      </a:lnTo>
                      <a:lnTo>
                        <a:pt x="74" y="67"/>
                      </a:lnTo>
                      <a:lnTo>
                        <a:pt x="91" y="74"/>
                      </a:lnTo>
                      <a:lnTo>
                        <a:pt x="119" y="81"/>
                      </a:lnTo>
                      <a:lnTo>
                        <a:pt x="135" y="74"/>
                      </a:lnTo>
                      <a:lnTo>
                        <a:pt x="155" y="61"/>
                      </a:lnTo>
                      <a:lnTo>
                        <a:pt x="169" y="40"/>
                      </a:lnTo>
                      <a:lnTo>
                        <a:pt x="171" y="16"/>
                      </a:lnTo>
                      <a:lnTo>
                        <a:pt x="193" y="0"/>
                      </a:lnTo>
                      <a:lnTo>
                        <a:pt x="216" y="0"/>
                      </a:lnTo>
                      <a:lnTo>
                        <a:pt x="236" y="10"/>
                      </a:lnTo>
                      <a:lnTo>
                        <a:pt x="263" y="16"/>
                      </a:lnTo>
                      <a:lnTo>
                        <a:pt x="279" y="16"/>
                      </a:lnTo>
                      <a:lnTo>
                        <a:pt x="287" y="30"/>
                      </a:lnTo>
                      <a:lnTo>
                        <a:pt x="299" y="50"/>
                      </a:lnTo>
                      <a:lnTo>
                        <a:pt x="314" y="67"/>
                      </a:lnTo>
                      <a:lnTo>
                        <a:pt x="323" y="81"/>
                      </a:lnTo>
                      <a:lnTo>
                        <a:pt x="350" y="94"/>
                      </a:lnTo>
                      <a:lnTo>
                        <a:pt x="384" y="111"/>
                      </a:lnTo>
                      <a:lnTo>
                        <a:pt x="438" y="135"/>
                      </a:lnTo>
                      <a:lnTo>
                        <a:pt x="482" y="141"/>
                      </a:lnTo>
                      <a:lnTo>
                        <a:pt x="518" y="155"/>
                      </a:lnTo>
                      <a:lnTo>
                        <a:pt x="552" y="178"/>
                      </a:lnTo>
                      <a:lnTo>
                        <a:pt x="576" y="215"/>
                      </a:lnTo>
                      <a:lnTo>
                        <a:pt x="590" y="236"/>
                      </a:lnTo>
                      <a:lnTo>
                        <a:pt x="592" y="245"/>
                      </a:lnTo>
                      <a:lnTo>
                        <a:pt x="259" y="245"/>
                      </a:lnTo>
                      <a:lnTo>
                        <a:pt x="249" y="245"/>
                      </a:lnTo>
                      <a:lnTo>
                        <a:pt x="232" y="229"/>
                      </a:lnTo>
                      <a:lnTo>
                        <a:pt x="205" y="205"/>
                      </a:lnTo>
                      <a:lnTo>
                        <a:pt x="162" y="195"/>
                      </a:lnTo>
                      <a:lnTo>
                        <a:pt x="101" y="178"/>
                      </a:lnTo>
                      <a:lnTo>
                        <a:pt x="47" y="164"/>
                      </a:lnTo>
                      <a:lnTo>
                        <a:pt x="30" y="155"/>
                      </a:lnTo>
                      <a:lnTo>
                        <a:pt x="10" y="155"/>
                      </a:lnTo>
                      <a:lnTo>
                        <a:pt x="0" y="148"/>
                      </a:lnTo>
                      <a:close/>
                    </a:path>
                  </a:pathLst>
                </a:custGeom>
                <a:solidFill>
                  <a:srgbClr val="6E8CCA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" name="Freeform 70"/>
                <p:cNvSpPr>
                  <a:spLocks/>
                </p:cNvSpPr>
                <p:nvPr/>
              </p:nvSpPr>
              <p:spPr bwMode="auto">
                <a:xfrm>
                  <a:off x="3015" y="2658"/>
                  <a:ext cx="194" cy="100"/>
                </a:xfrm>
                <a:custGeom>
                  <a:avLst/>
                  <a:gdLst>
                    <a:gd name="T0" fmla="*/ 0 w 774"/>
                    <a:gd name="T1" fmla="*/ 0 h 374"/>
                    <a:gd name="T2" fmla="*/ 0 w 774"/>
                    <a:gd name="T3" fmla="*/ 0 h 374"/>
                    <a:gd name="T4" fmla="*/ 0 w 774"/>
                    <a:gd name="T5" fmla="*/ 0 h 374"/>
                    <a:gd name="T6" fmla="*/ 0 w 774"/>
                    <a:gd name="T7" fmla="*/ 0 h 374"/>
                    <a:gd name="T8" fmla="*/ 0 w 774"/>
                    <a:gd name="T9" fmla="*/ 0 h 374"/>
                    <a:gd name="T10" fmla="*/ 0 w 774"/>
                    <a:gd name="T11" fmla="*/ 0 h 374"/>
                    <a:gd name="T12" fmla="*/ 0 w 774"/>
                    <a:gd name="T13" fmla="*/ 0 h 374"/>
                    <a:gd name="T14" fmla="*/ 0 w 774"/>
                    <a:gd name="T15" fmla="*/ 0 h 374"/>
                    <a:gd name="T16" fmla="*/ 0 w 774"/>
                    <a:gd name="T17" fmla="*/ 0 h 374"/>
                    <a:gd name="T18" fmla="*/ 0 w 774"/>
                    <a:gd name="T19" fmla="*/ 0 h 374"/>
                    <a:gd name="T20" fmla="*/ 0 w 774"/>
                    <a:gd name="T21" fmla="*/ 0 h 374"/>
                    <a:gd name="T22" fmla="*/ 0 w 774"/>
                    <a:gd name="T23" fmla="*/ 0 h 374"/>
                    <a:gd name="T24" fmla="*/ 0 w 774"/>
                    <a:gd name="T25" fmla="*/ 0 h 374"/>
                    <a:gd name="T26" fmla="*/ 0 w 774"/>
                    <a:gd name="T27" fmla="*/ 0 h 374"/>
                    <a:gd name="T28" fmla="*/ 0 w 774"/>
                    <a:gd name="T29" fmla="*/ 0 h 374"/>
                    <a:gd name="T30" fmla="*/ 0 w 774"/>
                    <a:gd name="T31" fmla="*/ 0 h 374"/>
                    <a:gd name="T32" fmla="*/ 0 w 774"/>
                    <a:gd name="T33" fmla="*/ 0 h 374"/>
                    <a:gd name="T34" fmla="*/ 0 w 774"/>
                    <a:gd name="T35" fmla="*/ 0 h 374"/>
                    <a:gd name="T36" fmla="*/ 0 w 774"/>
                    <a:gd name="T37" fmla="*/ 0 h 374"/>
                    <a:gd name="T38" fmla="*/ 0 w 774"/>
                    <a:gd name="T39" fmla="*/ 0 h 374"/>
                    <a:gd name="T40" fmla="*/ 0 w 774"/>
                    <a:gd name="T41" fmla="*/ 0 h 374"/>
                    <a:gd name="T42" fmla="*/ 0 w 774"/>
                    <a:gd name="T43" fmla="*/ 0 h 374"/>
                    <a:gd name="T44" fmla="*/ 0 w 774"/>
                    <a:gd name="T45" fmla="*/ 0 h 374"/>
                    <a:gd name="T46" fmla="*/ 0 w 774"/>
                    <a:gd name="T47" fmla="*/ 0 h 374"/>
                    <a:gd name="T48" fmla="*/ 0 w 774"/>
                    <a:gd name="T49" fmla="*/ 0 h 374"/>
                    <a:gd name="T50" fmla="*/ 0 w 774"/>
                    <a:gd name="T51" fmla="*/ 0 h 374"/>
                    <a:gd name="T52" fmla="*/ 0 w 774"/>
                    <a:gd name="T53" fmla="*/ 0 h 374"/>
                    <a:gd name="T54" fmla="*/ 0 w 774"/>
                    <a:gd name="T55" fmla="*/ 0 h 374"/>
                    <a:gd name="T56" fmla="*/ 0 w 774"/>
                    <a:gd name="T57" fmla="*/ 0 h 374"/>
                    <a:gd name="T58" fmla="*/ 0 w 774"/>
                    <a:gd name="T59" fmla="*/ 0 h 374"/>
                    <a:gd name="T60" fmla="*/ 0 w 774"/>
                    <a:gd name="T61" fmla="*/ 0 h 374"/>
                    <a:gd name="T62" fmla="*/ 0 w 774"/>
                    <a:gd name="T63" fmla="*/ 0 h 374"/>
                    <a:gd name="T64" fmla="*/ 0 w 774"/>
                    <a:gd name="T65" fmla="*/ 0 h 374"/>
                    <a:gd name="T66" fmla="*/ 0 w 774"/>
                    <a:gd name="T67" fmla="*/ 0 h 374"/>
                    <a:gd name="T68" fmla="*/ 0 w 774"/>
                    <a:gd name="T69" fmla="*/ 0 h 374"/>
                    <a:gd name="T70" fmla="*/ 0 w 774"/>
                    <a:gd name="T71" fmla="*/ 0 h 374"/>
                    <a:gd name="T72" fmla="*/ 0 w 774"/>
                    <a:gd name="T73" fmla="*/ 0 h 374"/>
                    <a:gd name="T74" fmla="*/ 0 w 774"/>
                    <a:gd name="T75" fmla="*/ 0 h 374"/>
                    <a:gd name="T76" fmla="*/ 0 w 774"/>
                    <a:gd name="T77" fmla="*/ 0 h 374"/>
                    <a:gd name="T78" fmla="*/ 0 w 774"/>
                    <a:gd name="T79" fmla="*/ 0 h 374"/>
                    <a:gd name="T80" fmla="*/ 0 w 774"/>
                    <a:gd name="T81" fmla="*/ 0 h 374"/>
                    <a:gd name="T82" fmla="*/ 0 w 774"/>
                    <a:gd name="T83" fmla="*/ 0 h 374"/>
                    <a:gd name="T84" fmla="*/ 0 w 774"/>
                    <a:gd name="T85" fmla="*/ 0 h 374"/>
                    <a:gd name="T86" fmla="*/ 0 w 774"/>
                    <a:gd name="T87" fmla="*/ 0 h 374"/>
                    <a:gd name="T88" fmla="*/ 0 w 774"/>
                    <a:gd name="T89" fmla="*/ 0 h 374"/>
                    <a:gd name="T90" fmla="*/ 0 w 774"/>
                    <a:gd name="T91" fmla="*/ 0 h 374"/>
                    <a:gd name="T92" fmla="*/ 0 w 774"/>
                    <a:gd name="T93" fmla="*/ 0 h 374"/>
                    <a:gd name="T94" fmla="*/ 0 w 774"/>
                    <a:gd name="T95" fmla="*/ 0 h 374"/>
                    <a:gd name="T96" fmla="*/ 0 w 774"/>
                    <a:gd name="T97" fmla="*/ 0 h 374"/>
                    <a:gd name="T98" fmla="*/ 0 w 774"/>
                    <a:gd name="T99" fmla="*/ 0 h 374"/>
                    <a:gd name="T100" fmla="*/ 0 w 774"/>
                    <a:gd name="T101" fmla="*/ 0 h 374"/>
                    <a:gd name="T102" fmla="*/ 0 w 774"/>
                    <a:gd name="T103" fmla="*/ 0 h 374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774"/>
                    <a:gd name="T157" fmla="*/ 0 h 374"/>
                    <a:gd name="T158" fmla="*/ 774 w 774"/>
                    <a:gd name="T159" fmla="*/ 374 h 374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774" h="374">
                      <a:moveTo>
                        <a:pt x="0" y="269"/>
                      </a:moveTo>
                      <a:lnTo>
                        <a:pt x="10" y="249"/>
                      </a:lnTo>
                      <a:lnTo>
                        <a:pt x="16" y="222"/>
                      </a:lnTo>
                      <a:lnTo>
                        <a:pt x="27" y="202"/>
                      </a:lnTo>
                      <a:lnTo>
                        <a:pt x="37" y="182"/>
                      </a:lnTo>
                      <a:lnTo>
                        <a:pt x="54" y="168"/>
                      </a:lnTo>
                      <a:lnTo>
                        <a:pt x="81" y="175"/>
                      </a:lnTo>
                      <a:lnTo>
                        <a:pt x="97" y="175"/>
                      </a:lnTo>
                      <a:lnTo>
                        <a:pt x="117" y="168"/>
                      </a:lnTo>
                      <a:lnTo>
                        <a:pt x="128" y="158"/>
                      </a:lnTo>
                      <a:lnTo>
                        <a:pt x="135" y="151"/>
                      </a:lnTo>
                      <a:lnTo>
                        <a:pt x="144" y="139"/>
                      </a:lnTo>
                      <a:lnTo>
                        <a:pt x="144" y="128"/>
                      </a:lnTo>
                      <a:lnTo>
                        <a:pt x="144" y="104"/>
                      </a:lnTo>
                      <a:lnTo>
                        <a:pt x="155" y="77"/>
                      </a:lnTo>
                      <a:lnTo>
                        <a:pt x="171" y="64"/>
                      </a:lnTo>
                      <a:lnTo>
                        <a:pt x="195" y="57"/>
                      </a:lnTo>
                      <a:lnTo>
                        <a:pt x="211" y="57"/>
                      </a:lnTo>
                      <a:lnTo>
                        <a:pt x="222" y="44"/>
                      </a:lnTo>
                      <a:lnTo>
                        <a:pt x="242" y="20"/>
                      </a:lnTo>
                      <a:lnTo>
                        <a:pt x="249" y="0"/>
                      </a:lnTo>
                      <a:lnTo>
                        <a:pt x="259" y="0"/>
                      </a:lnTo>
                      <a:lnTo>
                        <a:pt x="276" y="3"/>
                      </a:lnTo>
                      <a:lnTo>
                        <a:pt x="292" y="14"/>
                      </a:lnTo>
                      <a:lnTo>
                        <a:pt x="336" y="34"/>
                      </a:lnTo>
                      <a:lnTo>
                        <a:pt x="373" y="57"/>
                      </a:lnTo>
                      <a:lnTo>
                        <a:pt x="404" y="88"/>
                      </a:lnTo>
                      <a:lnTo>
                        <a:pt x="431" y="115"/>
                      </a:lnTo>
                      <a:lnTo>
                        <a:pt x="454" y="128"/>
                      </a:lnTo>
                      <a:lnTo>
                        <a:pt x="474" y="139"/>
                      </a:lnTo>
                      <a:lnTo>
                        <a:pt x="498" y="158"/>
                      </a:lnTo>
                      <a:lnTo>
                        <a:pt x="534" y="168"/>
                      </a:lnTo>
                      <a:lnTo>
                        <a:pt x="606" y="198"/>
                      </a:lnTo>
                      <a:lnTo>
                        <a:pt x="659" y="222"/>
                      </a:lnTo>
                      <a:lnTo>
                        <a:pt x="709" y="253"/>
                      </a:lnTo>
                      <a:lnTo>
                        <a:pt x="747" y="293"/>
                      </a:lnTo>
                      <a:lnTo>
                        <a:pt x="767" y="337"/>
                      </a:lnTo>
                      <a:lnTo>
                        <a:pt x="774" y="357"/>
                      </a:lnTo>
                      <a:lnTo>
                        <a:pt x="774" y="364"/>
                      </a:lnTo>
                      <a:lnTo>
                        <a:pt x="774" y="374"/>
                      </a:lnTo>
                      <a:lnTo>
                        <a:pt x="454" y="374"/>
                      </a:lnTo>
                      <a:lnTo>
                        <a:pt x="454" y="364"/>
                      </a:lnTo>
                      <a:lnTo>
                        <a:pt x="437" y="357"/>
                      </a:lnTo>
                      <a:lnTo>
                        <a:pt x="410" y="347"/>
                      </a:lnTo>
                      <a:lnTo>
                        <a:pt x="373" y="337"/>
                      </a:lnTo>
                      <a:lnTo>
                        <a:pt x="292" y="307"/>
                      </a:lnTo>
                      <a:lnTo>
                        <a:pt x="215" y="283"/>
                      </a:lnTo>
                      <a:lnTo>
                        <a:pt x="144" y="276"/>
                      </a:lnTo>
                      <a:lnTo>
                        <a:pt x="74" y="269"/>
                      </a:lnTo>
                      <a:lnTo>
                        <a:pt x="43" y="269"/>
                      </a:lnTo>
                      <a:lnTo>
                        <a:pt x="16" y="269"/>
                      </a:lnTo>
                      <a:lnTo>
                        <a:pt x="0" y="269"/>
                      </a:lnTo>
                      <a:close/>
                    </a:path>
                  </a:pathLst>
                </a:custGeom>
                <a:solidFill>
                  <a:srgbClr val="6E8CCA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" name="Freeform 71"/>
                <p:cNvSpPr>
                  <a:spLocks/>
                </p:cNvSpPr>
                <p:nvPr/>
              </p:nvSpPr>
              <p:spPr bwMode="auto">
                <a:xfrm>
                  <a:off x="1932" y="2390"/>
                  <a:ext cx="510" cy="80"/>
                </a:xfrm>
                <a:custGeom>
                  <a:avLst/>
                  <a:gdLst>
                    <a:gd name="T0" fmla="*/ 0 w 2039"/>
                    <a:gd name="T1" fmla="*/ 0 h 293"/>
                    <a:gd name="T2" fmla="*/ 0 w 2039"/>
                    <a:gd name="T3" fmla="*/ 0 h 293"/>
                    <a:gd name="T4" fmla="*/ 0 w 2039"/>
                    <a:gd name="T5" fmla="*/ 0 h 293"/>
                    <a:gd name="T6" fmla="*/ 0 w 2039"/>
                    <a:gd name="T7" fmla="*/ 0 h 293"/>
                    <a:gd name="T8" fmla="*/ 0 w 2039"/>
                    <a:gd name="T9" fmla="*/ 0 h 293"/>
                    <a:gd name="T10" fmla="*/ 0 w 2039"/>
                    <a:gd name="T11" fmla="*/ 0 h 293"/>
                    <a:gd name="T12" fmla="*/ 0 w 2039"/>
                    <a:gd name="T13" fmla="*/ 0 h 293"/>
                    <a:gd name="T14" fmla="*/ 0 w 2039"/>
                    <a:gd name="T15" fmla="*/ 0 h 293"/>
                    <a:gd name="T16" fmla="*/ 0 w 2039"/>
                    <a:gd name="T17" fmla="*/ 0 h 293"/>
                    <a:gd name="T18" fmla="*/ 0 w 2039"/>
                    <a:gd name="T19" fmla="*/ 0 h 293"/>
                    <a:gd name="T20" fmla="*/ 0 w 2039"/>
                    <a:gd name="T21" fmla="*/ 0 h 293"/>
                    <a:gd name="T22" fmla="*/ 0 w 2039"/>
                    <a:gd name="T23" fmla="*/ 0 h 293"/>
                    <a:gd name="T24" fmla="*/ 0 w 2039"/>
                    <a:gd name="T25" fmla="*/ 0 h 293"/>
                    <a:gd name="T26" fmla="*/ 0 w 2039"/>
                    <a:gd name="T27" fmla="*/ 0 h 293"/>
                    <a:gd name="T28" fmla="*/ 0 w 2039"/>
                    <a:gd name="T29" fmla="*/ 0 h 293"/>
                    <a:gd name="T30" fmla="*/ 0 w 2039"/>
                    <a:gd name="T31" fmla="*/ 0 h 293"/>
                    <a:gd name="T32" fmla="*/ 0 w 2039"/>
                    <a:gd name="T33" fmla="*/ 0 h 293"/>
                    <a:gd name="T34" fmla="*/ 0 w 2039"/>
                    <a:gd name="T35" fmla="*/ 0 h 293"/>
                    <a:gd name="T36" fmla="*/ 0 w 2039"/>
                    <a:gd name="T37" fmla="*/ 0 h 293"/>
                    <a:gd name="T38" fmla="*/ 0 w 2039"/>
                    <a:gd name="T39" fmla="*/ 0 h 293"/>
                    <a:gd name="T40" fmla="*/ 0 w 2039"/>
                    <a:gd name="T41" fmla="*/ 0 h 293"/>
                    <a:gd name="T42" fmla="*/ 0 w 2039"/>
                    <a:gd name="T43" fmla="*/ 0 h 293"/>
                    <a:gd name="T44" fmla="*/ 0 w 2039"/>
                    <a:gd name="T45" fmla="*/ 0 h 293"/>
                    <a:gd name="T46" fmla="*/ 0 w 2039"/>
                    <a:gd name="T47" fmla="*/ 0 h 293"/>
                    <a:gd name="T48" fmla="*/ 0 w 2039"/>
                    <a:gd name="T49" fmla="*/ 0 h 293"/>
                    <a:gd name="T50" fmla="*/ 0 w 2039"/>
                    <a:gd name="T51" fmla="*/ 0 h 293"/>
                    <a:gd name="T52" fmla="*/ 0 w 2039"/>
                    <a:gd name="T53" fmla="*/ 0 h 293"/>
                    <a:gd name="T54" fmla="*/ 0 w 2039"/>
                    <a:gd name="T55" fmla="*/ 0 h 293"/>
                    <a:gd name="T56" fmla="*/ 0 w 2039"/>
                    <a:gd name="T57" fmla="*/ 0 h 293"/>
                    <a:gd name="T58" fmla="*/ 0 w 2039"/>
                    <a:gd name="T59" fmla="*/ 0 h 293"/>
                    <a:gd name="T60" fmla="*/ 0 w 2039"/>
                    <a:gd name="T61" fmla="*/ 0 h 293"/>
                    <a:gd name="T62" fmla="*/ 0 w 2039"/>
                    <a:gd name="T63" fmla="*/ 0 h 293"/>
                    <a:gd name="T64" fmla="*/ 0 w 2039"/>
                    <a:gd name="T65" fmla="*/ 0 h 293"/>
                    <a:gd name="T66" fmla="*/ 0 w 2039"/>
                    <a:gd name="T67" fmla="*/ 0 h 293"/>
                    <a:gd name="T68" fmla="*/ 0 w 2039"/>
                    <a:gd name="T69" fmla="*/ 0 h 293"/>
                    <a:gd name="T70" fmla="*/ 0 w 2039"/>
                    <a:gd name="T71" fmla="*/ 0 h 293"/>
                    <a:gd name="T72" fmla="*/ 0 w 2039"/>
                    <a:gd name="T73" fmla="*/ 0 h 293"/>
                    <a:gd name="T74" fmla="*/ 0 w 2039"/>
                    <a:gd name="T75" fmla="*/ 0 h 293"/>
                    <a:gd name="T76" fmla="*/ 0 w 2039"/>
                    <a:gd name="T77" fmla="*/ 0 h 293"/>
                    <a:gd name="T78" fmla="*/ 0 w 2039"/>
                    <a:gd name="T79" fmla="*/ 0 h 293"/>
                    <a:gd name="T80" fmla="*/ 0 w 2039"/>
                    <a:gd name="T81" fmla="*/ 0 h 293"/>
                    <a:gd name="T82" fmla="*/ 0 w 2039"/>
                    <a:gd name="T83" fmla="*/ 0 h 293"/>
                    <a:gd name="T84" fmla="*/ 0 w 2039"/>
                    <a:gd name="T85" fmla="*/ 0 h 293"/>
                    <a:gd name="T86" fmla="*/ 0 w 2039"/>
                    <a:gd name="T87" fmla="*/ 0 h 293"/>
                    <a:gd name="T88" fmla="*/ 0 w 2039"/>
                    <a:gd name="T89" fmla="*/ 0 h 293"/>
                    <a:gd name="T90" fmla="*/ 0 w 2039"/>
                    <a:gd name="T91" fmla="*/ 0 h 293"/>
                    <a:gd name="T92" fmla="*/ 0 w 2039"/>
                    <a:gd name="T93" fmla="*/ 0 h 293"/>
                    <a:gd name="T94" fmla="*/ 0 w 2039"/>
                    <a:gd name="T95" fmla="*/ 0 h 293"/>
                    <a:gd name="T96" fmla="*/ 0 w 2039"/>
                    <a:gd name="T97" fmla="*/ 0 h 293"/>
                    <a:gd name="T98" fmla="*/ 0 w 2039"/>
                    <a:gd name="T99" fmla="*/ 0 h 293"/>
                    <a:gd name="T100" fmla="*/ 0 w 2039"/>
                    <a:gd name="T101" fmla="*/ 0 h 293"/>
                    <a:gd name="T102" fmla="*/ 0 w 2039"/>
                    <a:gd name="T103" fmla="*/ 0 h 293"/>
                    <a:gd name="T104" fmla="*/ 0 w 2039"/>
                    <a:gd name="T105" fmla="*/ 0 h 293"/>
                    <a:gd name="T106" fmla="*/ 0 w 2039"/>
                    <a:gd name="T107" fmla="*/ 0 h 293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039"/>
                    <a:gd name="T163" fmla="*/ 0 h 293"/>
                    <a:gd name="T164" fmla="*/ 2039 w 2039"/>
                    <a:gd name="T165" fmla="*/ 293 h 293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039" h="293">
                      <a:moveTo>
                        <a:pt x="2039" y="293"/>
                      </a:moveTo>
                      <a:lnTo>
                        <a:pt x="2021" y="276"/>
                      </a:lnTo>
                      <a:lnTo>
                        <a:pt x="2005" y="253"/>
                      </a:lnTo>
                      <a:lnTo>
                        <a:pt x="1998" y="233"/>
                      </a:lnTo>
                      <a:lnTo>
                        <a:pt x="1982" y="213"/>
                      </a:lnTo>
                      <a:lnTo>
                        <a:pt x="1962" y="202"/>
                      </a:lnTo>
                      <a:lnTo>
                        <a:pt x="1935" y="213"/>
                      </a:lnTo>
                      <a:lnTo>
                        <a:pt x="1918" y="219"/>
                      </a:lnTo>
                      <a:lnTo>
                        <a:pt x="1900" y="213"/>
                      </a:lnTo>
                      <a:lnTo>
                        <a:pt x="1880" y="189"/>
                      </a:lnTo>
                      <a:lnTo>
                        <a:pt x="1871" y="168"/>
                      </a:lnTo>
                      <a:lnTo>
                        <a:pt x="1864" y="145"/>
                      </a:lnTo>
                      <a:lnTo>
                        <a:pt x="1844" y="128"/>
                      </a:lnTo>
                      <a:lnTo>
                        <a:pt x="1821" y="125"/>
                      </a:lnTo>
                      <a:lnTo>
                        <a:pt x="1799" y="139"/>
                      </a:lnTo>
                      <a:lnTo>
                        <a:pt x="1776" y="145"/>
                      </a:lnTo>
                      <a:lnTo>
                        <a:pt x="1756" y="145"/>
                      </a:lnTo>
                      <a:lnTo>
                        <a:pt x="1739" y="125"/>
                      </a:lnTo>
                      <a:lnTo>
                        <a:pt x="1723" y="105"/>
                      </a:lnTo>
                      <a:lnTo>
                        <a:pt x="1720" y="78"/>
                      </a:lnTo>
                      <a:lnTo>
                        <a:pt x="1702" y="65"/>
                      </a:lnTo>
                      <a:lnTo>
                        <a:pt x="1675" y="65"/>
                      </a:lnTo>
                      <a:lnTo>
                        <a:pt x="1658" y="74"/>
                      </a:lnTo>
                      <a:lnTo>
                        <a:pt x="1631" y="78"/>
                      </a:lnTo>
                      <a:lnTo>
                        <a:pt x="1615" y="78"/>
                      </a:lnTo>
                      <a:lnTo>
                        <a:pt x="1595" y="58"/>
                      </a:lnTo>
                      <a:lnTo>
                        <a:pt x="1581" y="34"/>
                      </a:lnTo>
                      <a:lnTo>
                        <a:pt x="1568" y="14"/>
                      </a:lnTo>
                      <a:lnTo>
                        <a:pt x="1554" y="0"/>
                      </a:lnTo>
                      <a:lnTo>
                        <a:pt x="1534" y="0"/>
                      </a:lnTo>
                      <a:lnTo>
                        <a:pt x="1514" y="3"/>
                      </a:lnTo>
                      <a:lnTo>
                        <a:pt x="1490" y="14"/>
                      </a:lnTo>
                      <a:lnTo>
                        <a:pt x="1470" y="14"/>
                      </a:lnTo>
                      <a:lnTo>
                        <a:pt x="1456" y="3"/>
                      </a:lnTo>
                      <a:lnTo>
                        <a:pt x="1453" y="3"/>
                      </a:lnTo>
                      <a:lnTo>
                        <a:pt x="1436" y="3"/>
                      </a:lnTo>
                      <a:lnTo>
                        <a:pt x="1436" y="0"/>
                      </a:lnTo>
                      <a:lnTo>
                        <a:pt x="0" y="0"/>
                      </a:lnTo>
                      <a:lnTo>
                        <a:pt x="1012" y="159"/>
                      </a:lnTo>
                      <a:lnTo>
                        <a:pt x="938" y="199"/>
                      </a:lnTo>
                      <a:lnTo>
                        <a:pt x="1480" y="199"/>
                      </a:lnTo>
                      <a:lnTo>
                        <a:pt x="1436" y="233"/>
                      </a:lnTo>
                      <a:lnTo>
                        <a:pt x="1453" y="233"/>
                      </a:lnTo>
                      <a:lnTo>
                        <a:pt x="1470" y="233"/>
                      </a:lnTo>
                      <a:lnTo>
                        <a:pt x="1501" y="229"/>
                      </a:lnTo>
                      <a:lnTo>
                        <a:pt x="1544" y="229"/>
                      </a:lnTo>
                      <a:lnTo>
                        <a:pt x="1642" y="233"/>
                      </a:lnTo>
                      <a:lnTo>
                        <a:pt x="1747" y="242"/>
                      </a:lnTo>
                      <a:lnTo>
                        <a:pt x="1844" y="253"/>
                      </a:lnTo>
                      <a:lnTo>
                        <a:pt x="1935" y="276"/>
                      </a:lnTo>
                      <a:lnTo>
                        <a:pt x="1982" y="276"/>
                      </a:lnTo>
                      <a:lnTo>
                        <a:pt x="2005" y="283"/>
                      </a:lnTo>
                      <a:lnTo>
                        <a:pt x="2032" y="293"/>
                      </a:lnTo>
                      <a:lnTo>
                        <a:pt x="2039" y="293"/>
                      </a:lnTo>
                      <a:close/>
                    </a:path>
                  </a:pathLst>
                </a:custGeom>
                <a:solidFill>
                  <a:srgbClr val="ADD8C3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" name="Freeform 72"/>
                <p:cNvSpPr>
                  <a:spLocks/>
                </p:cNvSpPr>
                <p:nvPr/>
              </p:nvSpPr>
              <p:spPr bwMode="auto">
                <a:xfrm>
                  <a:off x="1668" y="2511"/>
                  <a:ext cx="985" cy="198"/>
                </a:xfrm>
                <a:custGeom>
                  <a:avLst/>
                  <a:gdLst>
                    <a:gd name="T0" fmla="*/ 0 w 3937"/>
                    <a:gd name="T1" fmla="*/ 0 h 731"/>
                    <a:gd name="T2" fmla="*/ 0 w 3937"/>
                    <a:gd name="T3" fmla="*/ 0 h 731"/>
                    <a:gd name="T4" fmla="*/ 0 w 3937"/>
                    <a:gd name="T5" fmla="*/ 0 h 731"/>
                    <a:gd name="T6" fmla="*/ 0 w 3937"/>
                    <a:gd name="T7" fmla="*/ 0 h 731"/>
                    <a:gd name="T8" fmla="*/ 0 w 3937"/>
                    <a:gd name="T9" fmla="*/ 0 h 731"/>
                    <a:gd name="T10" fmla="*/ 0 w 3937"/>
                    <a:gd name="T11" fmla="*/ 0 h 731"/>
                    <a:gd name="T12" fmla="*/ 0 w 3937"/>
                    <a:gd name="T13" fmla="*/ 0 h 731"/>
                    <a:gd name="T14" fmla="*/ 0 w 3937"/>
                    <a:gd name="T15" fmla="*/ 0 h 731"/>
                    <a:gd name="T16" fmla="*/ 0 w 3937"/>
                    <a:gd name="T17" fmla="*/ 0 h 731"/>
                    <a:gd name="T18" fmla="*/ 0 w 3937"/>
                    <a:gd name="T19" fmla="*/ 0 h 731"/>
                    <a:gd name="T20" fmla="*/ 0 w 3937"/>
                    <a:gd name="T21" fmla="*/ 0 h 731"/>
                    <a:gd name="T22" fmla="*/ 0 w 3937"/>
                    <a:gd name="T23" fmla="*/ 0 h 731"/>
                    <a:gd name="T24" fmla="*/ 0 w 3937"/>
                    <a:gd name="T25" fmla="*/ 0 h 731"/>
                    <a:gd name="T26" fmla="*/ 0 w 3937"/>
                    <a:gd name="T27" fmla="*/ 0 h 731"/>
                    <a:gd name="T28" fmla="*/ 0 w 3937"/>
                    <a:gd name="T29" fmla="*/ 0 h 731"/>
                    <a:gd name="T30" fmla="*/ 0 w 3937"/>
                    <a:gd name="T31" fmla="*/ 0 h 731"/>
                    <a:gd name="T32" fmla="*/ 0 w 3937"/>
                    <a:gd name="T33" fmla="*/ 0 h 731"/>
                    <a:gd name="T34" fmla="*/ 0 w 3937"/>
                    <a:gd name="T35" fmla="*/ 0 h 731"/>
                    <a:gd name="T36" fmla="*/ 0 w 3937"/>
                    <a:gd name="T37" fmla="*/ 0 h 731"/>
                    <a:gd name="T38" fmla="*/ 0 w 3937"/>
                    <a:gd name="T39" fmla="*/ 0 h 731"/>
                    <a:gd name="T40" fmla="*/ 0 w 3937"/>
                    <a:gd name="T41" fmla="*/ 0 h 731"/>
                    <a:gd name="T42" fmla="*/ 0 w 3937"/>
                    <a:gd name="T43" fmla="*/ 0 h 731"/>
                    <a:gd name="T44" fmla="*/ 0 w 3937"/>
                    <a:gd name="T45" fmla="*/ 0 h 731"/>
                    <a:gd name="T46" fmla="*/ 0 w 3937"/>
                    <a:gd name="T47" fmla="*/ 0 h 731"/>
                    <a:gd name="T48" fmla="*/ 0 w 3937"/>
                    <a:gd name="T49" fmla="*/ 0 h 731"/>
                    <a:gd name="T50" fmla="*/ 0 w 3937"/>
                    <a:gd name="T51" fmla="*/ 0 h 731"/>
                    <a:gd name="T52" fmla="*/ 0 w 3937"/>
                    <a:gd name="T53" fmla="*/ 0 h 731"/>
                    <a:gd name="T54" fmla="*/ 0 w 3937"/>
                    <a:gd name="T55" fmla="*/ 0 h 731"/>
                    <a:gd name="T56" fmla="*/ 0 w 3937"/>
                    <a:gd name="T57" fmla="*/ 0 h 731"/>
                    <a:gd name="T58" fmla="*/ 0 w 3937"/>
                    <a:gd name="T59" fmla="*/ 0 h 731"/>
                    <a:gd name="T60" fmla="*/ 0 w 3937"/>
                    <a:gd name="T61" fmla="*/ 0 h 731"/>
                    <a:gd name="T62" fmla="*/ 0 w 3937"/>
                    <a:gd name="T63" fmla="*/ 0 h 731"/>
                    <a:gd name="T64" fmla="*/ 0 w 3937"/>
                    <a:gd name="T65" fmla="*/ 0 h 731"/>
                    <a:gd name="T66" fmla="*/ 0 w 3937"/>
                    <a:gd name="T67" fmla="*/ 0 h 731"/>
                    <a:gd name="T68" fmla="*/ 0 w 3937"/>
                    <a:gd name="T69" fmla="*/ 0 h 731"/>
                    <a:gd name="T70" fmla="*/ 0 w 3937"/>
                    <a:gd name="T71" fmla="*/ 0 h 731"/>
                    <a:gd name="T72" fmla="*/ 0 w 3937"/>
                    <a:gd name="T73" fmla="*/ 0 h 731"/>
                    <a:gd name="T74" fmla="*/ 0 w 3937"/>
                    <a:gd name="T75" fmla="*/ 0 h 731"/>
                    <a:gd name="T76" fmla="*/ 0 w 3937"/>
                    <a:gd name="T77" fmla="*/ 0 h 731"/>
                    <a:gd name="T78" fmla="*/ 0 w 3937"/>
                    <a:gd name="T79" fmla="*/ 0 h 731"/>
                    <a:gd name="T80" fmla="*/ 0 w 3937"/>
                    <a:gd name="T81" fmla="*/ 0 h 731"/>
                    <a:gd name="T82" fmla="*/ 0 w 3937"/>
                    <a:gd name="T83" fmla="*/ 0 h 731"/>
                    <a:gd name="T84" fmla="*/ 0 w 3937"/>
                    <a:gd name="T85" fmla="*/ 0 h 731"/>
                    <a:gd name="T86" fmla="*/ 0 w 3937"/>
                    <a:gd name="T87" fmla="*/ 0 h 731"/>
                    <a:gd name="T88" fmla="*/ 0 w 3937"/>
                    <a:gd name="T89" fmla="*/ 0 h 731"/>
                    <a:gd name="T90" fmla="*/ 0 w 3937"/>
                    <a:gd name="T91" fmla="*/ 0 h 731"/>
                    <a:gd name="T92" fmla="*/ 0 w 3937"/>
                    <a:gd name="T93" fmla="*/ 0 h 731"/>
                    <a:gd name="T94" fmla="*/ 0 w 3937"/>
                    <a:gd name="T95" fmla="*/ 0 h 731"/>
                    <a:gd name="T96" fmla="*/ 0 w 3937"/>
                    <a:gd name="T97" fmla="*/ 0 h 731"/>
                    <a:gd name="T98" fmla="*/ 0 w 3937"/>
                    <a:gd name="T99" fmla="*/ 0 h 731"/>
                    <a:gd name="T100" fmla="*/ 0 w 3937"/>
                    <a:gd name="T101" fmla="*/ 0 h 731"/>
                    <a:gd name="T102" fmla="*/ 0 w 3937"/>
                    <a:gd name="T103" fmla="*/ 0 h 731"/>
                    <a:gd name="T104" fmla="*/ 0 w 3937"/>
                    <a:gd name="T105" fmla="*/ 0 h 731"/>
                    <a:gd name="T106" fmla="*/ 0 w 3937"/>
                    <a:gd name="T107" fmla="*/ 0 h 731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3937"/>
                    <a:gd name="T163" fmla="*/ 0 h 731"/>
                    <a:gd name="T164" fmla="*/ 3937 w 3937"/>
                    <a:gd name="T165" fmla="*/ 731 h 731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3937" h="731">
                      <a:moveTo>
                        <a:pt x="3354" y="0"/>
                      </a:moveTo>
                      <a:lnTo>
                        <a:pt x="3372" y="20"/>
                      </a:lnTo>
                      <a:lnTo>
                        <a:pt x="3372" y="43"/>
                      </a:lnTo>
                      <a:lnTo>
                        <a:pt x="3372" y="64"/>
                      </a:lnTo>
                      <a:lnTo>
                        <a:pt x="3385" y="88"/>
                      </a:lnTo>
                      <a:lnTo>
                        <a:pt x="3405" y="108"/>
                      </a:lnTo>
                      <a:lnTo>
                        <a:pt x="3432" y="108"/>
                      </a:lnTo>
                      <a:lnTo>
                        <a:pt x="3448" y="108"/>
                      </a:lnTo>
                      <a:lnTo>
                        <a:pt x="3466" y="124"/>
                      </a:lnTo>
                      <a:lnTo>
                        <a:pt x="3479" y="144"/>
                      </a:lnTo>
                      <a:lnTo>
                        <a:pt x="3479" y="168"/>
                      </a:lnTo>
                      <a:lnTo>
                        <a:pt x="3486" y="189"/>
                      </a:lnTo>
                      <a:lnTo>
                        <a:pt x="3493" y="218"/>
                      </a:lnTo>
                      <a:lnTo>
                        <a:pt x="3516" y="233"/>
                      </a:lnTo>
                      <a:lnTo>
                        <a:pt x="3536" y="233"/>
                      </a:lnTo>
                      <a:lnTo>
                        <a:pt x="3560" y="233"/>
                      </a:lnTo>
                      <a:lnTo>
                        <a:pt x="3576" y="253"/>
                      </a:lnTo>
                      <a:lnTo>
                        <a:pt x="3594" y="269"/>
                      </a:lnTo>
                      <a:lnTo>
                        <a:pt x="3594" y="296"/>
                      </a:lnTo>
                      <a:lnTo>
                        <a:pt x="3594" y="323"/>
                      </a:lnTo>
                      <a:lnTo>
                        <a:pt x="3603" y="343"/>
                      </a:lnTo>
                      <a:lnTo>
                        <a:pt x="3627" y="347"/>
                      </a:lnTo>
                      <a:lnTo>
                        <a:pt x="3654" y="347"/>
                      </a:lnTo>
                      <a:lnTo>
                        <a:pt x="3670" y="347"/>
                      </a:lnTo>
                      <a:lnTo>
                        <a:pt x="3691" y="364"/>
                      </a:lnTo>
                      <a:lnTo>
                        <a:pt x="3708" y="377"/>
                      </a:lnTo>
                      <a:lnTo>
                        <a:pt x="3708" y="408"/>
                      </a:lnTo>
                      <a:lnTo>
                        <a:pt x="3717" y="431"/>
                      </a:lnTo>
                      <a:lnTo>
                        <a:pt x="3728" y="451"/>
                      </a:lnTo>
                      <a:lnTo>
                        <a:pt x="3751" y="462"/>
                      </a:lnTo>
                      <a:lnTo>
                        <a:pt x="3771" y="462"/>
                      </a:lnTo>
                      <a:lnTo>
                        <a:pt x="3798" y="462"/>
                      </a:lnTo>
                      <a:lnTo>
                        <a:pt x="3809" y="468"/>
                      </a:lnTo>
                      <a:lnTo>
                        <a:pt x="3829" y="491"/>
                      </a:lnTo>
                      <a:lnTo>
                        <a:pt x="3832" y="512"/>
                      </a:lnTo>
                      <a:lnTo>
                        <a:pt x="3913" y="686"/>
                      </a:lnTo>
                      <a:lnTo>
                        <a:pt x="3923" y="710"/>
                      </a:lnTo>
                      <a:lnTo>
                        <a:pt x="3937" y="720"/>
                      </a:lnTo>
                      <a:lnTo>
                        <a:pt x="3937" y="731"/>
                      </a:lnTo>
                      <a:lnTo>
                        <a:pt x="3913" y="731"/>
                      </a:lnTo>
                      <a:lnTo>
                        <a:pt x="3892" y="731"/>
                      </a:lnTo>
                      <a:lnTo>
                        <a:pt x="3859" y="720"/>
                      </a:lnTo>
                      <a:lnTo>
                        <a:pt x="3829" y="717"/>
                      </a:lnTo>
                      <a:lnTo>
                        <a:pt x="3809" y="717"/>
                      </a:lnTo>
                      <a:lnTo>
                        <a:pt x="3789" y="717"/>
                      </a:lnTo>
                      <a:lnTo>
                        <a:pt x="3785" y="710"/>
                      </a:lnTo>
                      <a:lnTo>
                        <a:pt x="3778" y="710"/>
                      </a:lnTo>
                      <a:lnTo>
                        <a:pt x="3751" y="710"/>
                      </a:lnTo>
                      <a:lnTo>
                        <a:pt x="3728" y="710"/>
                      </a:lnTo>
                      <a:lnTo>
                        <a:pt x="3684" y="710"/>
                      </a:lnTo>
                      <a:lnTo>
                        <a:pt x="3583" y="700"/>
                      </a:lnTo>
                      <a:lnTo>
                        <a:pt x="3493" y="693"/>
                      </a:lnTo>
                      <a:lnTo>
                        <a:pt x="3421" y="693"/>
                      </a:lnTo>
                      <a:lnTo>
                        <a:pt x="3345" y="693"/>
                      </a:lnTo>
                      <a:lnTo>
                        <a:pt x="3280" y="693"/>
                      </a:lnTo>
                      <a:lnTo>
                        <a:pt x="3237" y="686"/>
                      </a:lnTo>
                      <a:lnTo>
                        <a:pt x="3230" y="686"/>
                      </a:lnTo>
                      <a:lnTo>
                        <a:pt x="3210" y="686"/>
                      </a:lnTo>
                      <a:lnTo>
                        <a:pt x="3175" y="686"/>
                      </a:lnTo>
                      <a:lnTo>
                        <a:pt x="3166" y="686"/>
                      </a:lnTo>
                      <a:lnTo>
                        <a:pt x="3035" y="482"/>
                      </a:lnTo>
                      <a:lnTo>
                        <a:pt x="3035" y="471"/>
                      </a:lnTo>
                      <a:lnTo>
                        <a:pt x="3015" y="471"/>
                      </a:lnTo>
                      <a:lnTo>
                        <a:pt x="3004" y="468"/>
                      </a:lnTo>
                      <a:lnTo>
                        <a:pt x="2988" y="468"/>
                      </a:lnTo>
                      <a:lnTo>
                        <a:pt x="2926" y="451"/>
                      </a:lnTo>
                      <a:lnTo>
                        <a:pt x="2866" y="448"/>
                      </a:lnTo>
                      <a:lnTo>
                        <a:pt x="2800" y="421"/>
                      </a:lnTo>
                      <a:lnTo>
                        <a:pt x="2722" y="417"/>
                      </a:lnTo>
                      <a:lnTo>
                        <a:pt x="2661" y="401"/>
                      </a:lnTo>
                      <a:lnTo>
                        <a:pt x="2605" y="394"/>
                      </a:lnTo>
                      <a:lnTo>
                        <a:pt x="2480" y="377"/>
                      </a:lnTo>
                      <a:lnTo>
                        <a:pt x="2358" y="364"/>
                      </a:lnTo>
                      <a:lnTo>
                        <a:pt x="2240" y="357"/>
                      </a:lnTo>
                      <a:lnTo>
                        <a:pt x="2136" y="347"/>
                      </a:lnTo>
                      <a:lnTo>
                        <a:pt x="2038" y="347"/>
                      </a:lnTo>
                      <a:lnTo>
                        <a:pt x="1964" y="343"/>
                      </a:lnTo>
                      <a:lnTo>
                        <a:pt x="1941" y="343"/>
                      </a:lnTo>
                      <a:lnTo>
                        <a:pt x="1914" y="343"/>
                      </a:lnTo>
                      <a:lnTo>
                        <a:pt x="1904" y="343"/>
                      </a:lnTo>
                      <a:lnTo>
                        <a:pt x="1991" y="296"/>
                      </a:lnTo>
                      <a:lnTo>
                        <a:pt x="1985" y="296"/>
                      </a:lnTo>
                      <a:lnTo>
                        <a:pt x="1964" y="296"/>
                      </a:lnTo>
                      <a:lnTo>
                        <a:pt x="1941" y="293"/>
                      </a:lnTo>
                      <a:lnTo>
                        <a:pt x="1904" y="283"/>
                      </a:lnTo>
                      <a:lnTo>
                        <a:pt x="1861" y="276"/>
                      </a:lnTo>
                      <a:lnTo>
                        <a:pt x="1816" y="269"/>
                      </a:lnTo>
                      <a:lnTo>
                        <a:pt x="1753" y="263"/>
                      </a:lnTo>
                      <a:lnTo>
                        <a:pt x="1699" y="253"/>
                      </a:lnTo>
                      <a:lnTo>
                        <a:pt x="1554" y="233"/>
                      </a:lnTo>
                      <a:lnTo>
                        <a:pt x="1410" y="213"/>
                      </a:lnTo>
                      <a:lnTo>
                        <a:pt x="1262" y="199"/>
                      </a:lnTo>
                      <a:lnTo>
                        <a:pt x="1103" y="189"/>
                      </a:lnTo>
                      <a:lnTo>
                        <a:pt x="1029" y="182"/>
                      </a:lnTo>
                      <a:lnTo>
                        <a:pt x="946" y="175"/>
                      </a:lnTo>
                      <a:lnTo>
                        <a:pt x="861" y="168"/>
                      </a:lnTo>
                      <a:lnTo>
                        <a:pt x="767" y="168"/>
                      </a:lnTo>
                      <a:lnTo>
                        <a:pt x="578" y="151"/>
                      </a:lnTo>
                      <a:lnTo>
                        <a:pt x="403" y="144"/>
                      </a:lnTo>
                      <a:lnTo>
                        <a:pt x="323" y="139"/>
                      </a:lnTo>
                      <a:lnTo>
                        <a:pt x="242" y="128"/>
                      </a:lnTo>
                      <a:lnTo>
                        <a:pt x="171" y="124"/>
                      </a:lnTo>
                      <a:lnTo>
                        <a:pt x="117" y="124"/>
                      </a:lnTo>
                      <a:lnTo>
                        <a:pt x="67" y="115"/>
                      </a:lnTo>
                      <a:lnTo>
                        <a:pt x="30" y="115"/>
                      </a:lnTo>
                      <a:lnTo>
                        <a:pt x="0" y="115"/>
                      </a:lnTo>
                      <a:lnTo>
                        <a:pt x="0" y="20"/>
                      </a:lnTo>
                      <a:lnTo>
                        <a:pt x="3354" y="0"/>
                      </a:lnTo>
                      <a:close/>
                    </a:path>
                  </a:pathLst>
                </a:custGeom>
                <a:solidFill>
                  <a:srgbClr val="ADD8C3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" name="Freeform 73"/>
                <p:cNvSpPr>
                  <a:spLocks/>
                </p:cNvSpPr>
                <p:nvPr/>
              </p:nvSpPr>
              <p:spPr bwMode="auto">
                <a:xfrm>
                  <a:off x="3143" y="2360"/>
                  <a:ext cx="725" cy="619"/>
                </a:xfrm>
                <a:custGeom>
                  <a:avLst/>
                  <a:gdLst>
                    <a:gd name="T0" fmla="*/ 0 w 2900"/>
                    <a:gd name="T1" fmla="*/ 0 h 2292"/>
                    <a:gd name="T2" fmla="*/ 0 w 2900"/>
                    <a:gd name="T3" fmla="*/ 0 h 2292"/>
                    <a:gd name="T4" fmla="*/ 0 w 2900"/>
                    <a:gd name="T5" fmla="*/ 0 h 2292"/>
                    <a:gd name="T6" fmla="*/ 0 w 2900"/>
                    <a:gd name="T7" fmla="*/ 0 h 2292"/>
                    <a:gd name="T8" fmla="*/ 0 w 2900"/>
                    <a:gd name="T9" fmla="*/ 0 h 2292"/>
                    <a:gd name="T10" fmla="*/ 0 w 2900"/>
                    <a:gd name="T11" fmla="*/ 0 h 2292"/>
                    <a:gd name="T12" fmla="*/ 0 w 2900"/>
                    <a:gd name="T13" fmla="*/ 0 h 2292"/>
                    <a:gd name="T14" fmla="*/ 0 w 2900"/>
                    <a:gd name="T15" fmla="*/ 0 h 2292"/>
                    <a:gd name="T16" fmla="*/ 0 w 2900"/>
                    <a:gd name="T17" fmla="*/ 0 h 2292"/>
                    <a:gd name="T18" fmla="*/ 0 w 2900"/>
                    <a:gd name="T19" fmla="*/ 0 h 2292"/>
                    <a:gd name="T20" fmla="*/ 0 w 2900"/>
                    <a:gd name="T21" fmla="*/ 0 h 2292"/>
                    <a:gd name="T22" fmla="*/ 0 w 2900"/>
                    <a:gd name="T23" fmla="*/ 0 h 2292"/>
                    <a:gd name="T24" fmla="*/ 0 w 2900"/>
                    <a:gd name="T25" fmla="*/ 0 h 2292"/>
                    <a:gd name="T26" fmla="*/ 0 w 2900"/>
                    <a:gd name="T27" fmla="*/ 0 h 2292"/>
                    <a:gd name="T28" fmla="*/ 0 w 2900"/>
                    <a:gd name="T29" fmla="*/ 0 h 2292"/>
                    <a:gd name="T30" fmla="*/ 0 w 2900"/>
                    <a:gd name="T31" fmla="*/ 0 h 2292"/>
                    <a:gd name="T32" fmla="*/ 0 w 2900"/>
                    <a:gd name="T33" fmla="*/ 0 h 2292"/>
                    <a:gd name="T34" fmla="*/ 0 w 2900"/>
                    <a:gd name="T35" fmla="*/ 0 h 2292"/>
                    <a:gd name="T36" fmla="*/ 0 w 2900"/>
                    <a:gd name="T37" fmla="*/ 0 h 2292"/>
                    <a:gd name="T38" fmla="*/ 0 w 2900"/>
                    <a:gd name="T39" fmla="*/ 0 h 2292"/>
                    <a:gd name="T40" fmla="*/ 0 w 2900"/>
                    <a:gd name="T41" fmla="*/ 0 h 2292"/>
                    <a:gd name="T42" fmla="*/ 0 w 2900"/>
                    <a:gd name="T43" fmla="*/ 0 h 2292"/>
                    <a:gd name="T44" fmla="*/ 0 w 2900"/>
                    <a:gd name="T45" fmla="*/ 0 h 2292"/>
                    <a:gd name="T46" fmla="*/ 0 w 2900"/>
                    <a:gd name="T47" fmla="*/ 0 h 2292"/>
                    <a:gd name="T48" fmla="*/ 0 w 2900"/>
                    <a:gd name="T49" fmla="*/ 0 h 2292"/>
                    <a:gd name="T50" fmla="*/ 0 w 2900"/>
                    <a:gd name="T51" fmla="*/ 0 h 2292"/>
                    <a:gd name="T52" fmla="*/ 0 w 2900"/>
                    <a:gd name="T53" fmla="*/ 0 h 2292"/>
                    <a:gd name="T54" fmla="*/ 0 w 2900"/>
                    <a:gd name="T55" fmla="*/ 0 h 2292"/>
                    <a:gd name="T56" fmla="*/ 0 w 2900"/>
                    <a:gd name="T57" fmla="*/ 0 h 2292"/>
                    <a:gd name="T58" fmla="*/ 0 w 2900"/>
                    <a:gd name="T59" fmla="*/ 0 h 2292"/>
                    <a:gd name="T60" fmla="*/ 0 w 2900"/>
                    <a:gd name="T61" fmla="*/ 0 h 2292"/>
                    <a:gd name="T62" fmla="*/ 0 w 2900"/>
                    <a:gd name="T63" fmla="*/ 0 h 2292"/>
                    <a:gd name="T64" fmla="*/ 0 w 2900"/>
                    <a:gd name="T65" fmla="*/ 0 h 2292"/>
                    <a:gd name="T66" fmla="*/ 0 w 2900"/>
                    <a:gd name="T67" fmla="*/ 0 h 2292"/>
                    <a:gd name="T68" fmla="*/ 0 w 2900"/>
                    <a:gd name="T69" fmla="*/ 0 h 2292"/>
                    <a:gd name="T70" fmla="*/ 0 w 2900"/>
                    <a:gd name="T71" fmla="*/ 0 h 2292"/>
                    <a:gd name="T72" fmla="*/ 0 w 2900"/>
                    <a:gd name="T73" fmla="*/ 0 h 2292"/>
                    <a:gd name="T74" fmla="*/ 0 w 2900"/>
                    <a:gd name="T75" fmla="*/ 0 h 2292"/>
                    <a:gd name="T76" fmla="*/ 0 w 2900"/>
                    <a:gd name="T77" fmla="*/ 0 h 2292"/>
                    <a:gd name="T78" fmla="*/ 0 w 2900"/>
                    <a:gd name="T79" fmla="*/ 0 h 2292"/>
                    <a:gd name="T80" fmla="*/ 0 w 2900"/>
                    <a:gd name="T81" fmla="*/ 0 h 2292"/>
                    <a:gd name="T82" fmla="*/ 0 w 2900"/>
                    <a:gd name="T83" fmla="*/ 0 h 2292"/>
                    <a:gd name="T84" fmla="*/ 0 w 2900"/>
                    <a:gd name="T85" fmla="*/ 0 h 2292"/>
                    <a:gd name="T86" fmla="*/ 0 w 2900"/>
                    <a:gd name="T87" fmla="*/ 0 h 2292"/>
                    <a:gd name="T88" fmla="*/ 0 w 2900"/>
                    <a:gd name="T89" fmla="*/ 0 h 2292"/>
                    <a:gd name="T90" fmla="*/ 0 w 2900"/>
                    <a:gd name="T91" fmla="*/ 0 h 2292"/>
                    <a:gd name="T92" fmla="*/ 0 w 2900"/>
                    <a:gd name="T93" fmla="*/ 0 h 2292"/>
                    <a:gd name="T94" fmla="*/ 0 w 2900"/>
                    <a:gd name="T95" fmla="*/ 0 h 2292"/>
                    <a:gd name="T96" fmla="*/ 0 w 2900"/>
                    <a:gd name="T97" fmla="*/ 0 h 2292"/>
                    <a:gd name="T98" fmla="*/ 0 w 2900"/>
                    <a:gd name="T99" fmla="*/ 0 h 2292"/>
                    <a:gd name="T100" fmla="*/ 0 w 2900"/>
                    <a:gd name="T101" fmla="*/ 0 h 2292"/>
                    <a:gd name="T102" fmla="*/ 0 w 2900"/>
                    <a:gd name="T103" fmla="*/ 0 h 2292"/>
                    <a:gd name="T104" fmla="*/ 0 w 2900"/>
                    <a:gd name="T105" fmla="*/ 0 h 2292"/>
                    <a:gd name="T106" fmla="*/ 0 w 2900"/>
                    <a:gd name="T107" fmla="*/ 0 h 2292"/>
                    <a:gd name="T108" fmla="*/ 0 w 2900"/>
                    <a:gd name="T109" fmla="*/ 0 h 2292"/>
                    <a:gd name="T110" fmla="*/ 0 w 2900"/>
                    <a:gd name="T111" fmla="*/ 0 h 2292"/>
                    <a:gd name="T112" fmla="*/ 0 w 2900"/>
                    <a:gd name="T113" fmla="*/ 0 h 2292"/>
                    <a:gd name="T114" fmla="*/ 0 w 2900"/>
                    <a:gd name="T115" fmla="*/ 0 h 229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900"/>
                    <a:gd name="T175" fmla="*/ 0 h 2292"/>
                    <a:gd name="T176" fmla="*/ 2900 w 2900"/>
                    <a:gd name="T177" fmla="*/ 2292 h 2292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900" h="2292">
                      <a:moveTo>
                        <a:pt x="2893" y="558"/>
                      </a:moveTo>
                      <a:lnTo>
                        <a:pt x="2900" y="582"/>
                      </a:lnTo>
                      <a:lnTo>
                        <a:pt x="2900" y="612"/>
                      </a:lnTo>
                      <a:lnTo>
                        <a:pt x="2887" y="632"/>
                      </a:lnTo>
                      <a:lnTo>
                        <a:pt x="2867" y="646"/>
                      </a:lnTo>
                      <a:lnTo>
                        <a:pt x="2850" y="659"/>
                      </a:lnTo>
                      <a:lnTo>
                        <a:pt x="2844" y="686"/>
                      </a:lnTo>
                      <a:lnTo>
                        <a:pt x="2837" y="710"/>
                      </a:lnTo>
                      <a:lnTo>
                        <a:pt x="2850" y="737"/>
                      </a:lnTo>
                      <a:lnTo>
                        <a:pt x="2857" y="757"/>
                      </a:lnTo>
                      <a:lnTo>
                        <a:pt x="2857" y="784"/>
                      </a:lnTo>
                      <a:lnTo>
                        <a:pt x="2850" y="815"/>
                      </a:lnTo>
                      <a:lnTo>
                        <a:pt x="2823" y="822"/>
                      </a:lnTo>
                      <a:lnTo>
                        <a:pt x="2806" y="835"/>
                      </a:lnTo>
                      <a:lnTo>
                        <a:pt x="2796" y="865"/>
                      </a:lnTo>
                      <a:lnTo>
                        <a:pt x="2793" y="896"/>
                      </a:lnTo>
                      <a:lnTo>
                        <a:pt x="2806" y="919"/>
                      </a:lnTo>
                      <a:lnTo>
                        <a:pt x="2813" y="939"/>
                      </a:lnTo>
                      <a:lnTo>
                        <a:pt x="2813" y="959"/>
                      </a:lnTo>
                      <a:lnTo>
                        <a:pt x="2806" y="990"/>
                      </a:lnTo>
                      <a:lnTo>
                        <a:pt x="2779" y="1010"/>
                      </a:lnTo>
                      <a:lnTo>
                        <a:pt x="2763" y="1020"/>
                      </a:lnTo>
                      <a:lnTo>
                        <a:pt x="2756" y="1044"/>
                      </a:lnTo>
                      <a:lnTo>
                        <a:pt x="2756" y="1074"/>
                      </a:lnTo>
                      <a:lnTo>
                        <a:pt x="2763" y="1094"/>
                      </a:lnTo>
                      <a:lnTo>
                        <a:pt x="2769" y="1118"/>
                      </a:lnTo>
                      <a:lnTo>
                        <a:pt x="2769" y="1145"/>
                      </a:lnTo>
                      <a:lnTo>
                        <a:pt x="2763" y="1168"/>
                      </a:lnTo>
                      <a:lnTo>
                        <a:pt x="2743" y="1181"/>
                      </a:lnTo>
                      <a:lnTo>
                        <a:pt x="2719" y="1205"/>
                      </a:lnTo>
                      <a:lnTo>
                        <a:pt x="2712" y="1219"/>
                      </a:lnTo>
                      <a:lnTo>
                        <a:pt x="2712" y="1248"/>
                      </a:lnTo>
                      <a:lnTo>
                        <a:pt x="2719" y="1279"/>
                      </a:lnTo>
                      <a:lnTo>
                        <a:pt x="2725" y="1302"/>
                      </a:lnTo>
                      <a:lnTo>
                        <a:pt x="2725" y="1326"/>
                      </a:lnTo>
                      <a:lnTo>
                        <a:pt x="2719" y="1353"/>
                      </a:lnTo>
                      <a:lnTo>
                        <a:pt x="2698" y="1367"/>
                      </a:lnTo>
                      <a:lnTo>
                        <a:pt x="2682" y="1380"/>
                      </a:lnTo>
                      <a:lnTo>
                        <a:pt x="2669" y="1404"/>
                      </a:lnTo>
                      <a:lnTo>
                        <a:pt x="2669" y="1431"/>
                      </a:lnTo>
                      <a:lnTo>
                        <a:pt x="2671" y="1451"/>
                      </a:lnTo>
                      <a:lnTo>
                        <a:pt x="2689" y="1478"/>
                      </a:lnTo>
                      <a:lnTo>
                        <a:pt x="2682" y="1505"/>
                      </a:lnTo>
                      <a:lnTo>
                        <a:pt x="2671" y="1525"/>
                      </a:lnTo>
                      <a:lnTo>
                        <a:pt x="2655" y="1542"/>
                      </a:lnTo>
                      <a:lnTo>
                        <a:pt x="2638" y="1566"/>
                      </a:lnTo>
                      <a:lnTo>
                        <a:pt x="2624" y="1586"/>
                      </a:lnTo>
                      <a:lnTo>
                        <a:pt x="2624" y="1606"/>
                      </a:lnTo>
                      <a:lnTo>
                        <a:pt x="2628" y="1629"/>
                      </a:lnTo>
                      <a:lnTo>
                        <a:pt x="2638" y="1636"/>
                      </a:lnTo>
                      <a:lnTo>
                        <a:pt x="2645" y="1667"/>
                      </a:lnTo>
                      <a:lnTo>
                        <a:pt x="2645" y="1696"/>
                      </a:lnTo>
                      <a:lnTo>
                        <a:pt x="2628" y="1720"/>
                      </a:lnTo>
                      <a:lnTo>
                        <a:pt x="2611" y="1734"/>
                      </a:lnTo>
                      <a:lnTo>
                        <a:pt x="2601" y="1750"/>
                      </a:lnTo>
                      <a:lnTo>
                        <a:pt x="2588" y="1770"/>
                      </a:lnTo>
                      <a:lnTo>
                        <a:pt x="2588" y="1801"/>
                      </a:lnTo>
                      <a:lnTo>
                        <a:pt x="2591" y="1821"/>
                      </a:lnTo>
                      <a:lnTo>
                        <a:pt x="2601" y="1844"/>
                      </a:lnTo>
                      <a:lnTo>
                        <a:pt x="2601" y="1875"/>
                      </a:lnTo>
                      <a:lnTo>
                        <a:pt x="2588" y="1895"/>
                      </a:lnTo>
                      <a:lnTo>
                        <a:pt x="2568" y="1909"/>
                      </a:lnTo>
                      <a:lnTo>
                        <a:pt x="2557" y="1922"/>
                      </a:lnTo>
                      <a:lnTo>
                        <a:pt x="2544" y="1953"/>
                      </a:lnTo>
                      <a:lnTo>
                        <a:pt x="2537" y="1973"/>
                      </a:lnTo>
                      <a:lnTo>
                        <a:pt x="2547" y="1996"/>
                      </a:lnTo>
                      <a:lnTo>
                        <a:pt x="2557" y="2020"/>
                      </a:lnTo>
                      <a:lnTo>
                        <a:pt x="2557" y="2047"/>
                      </a:lnTo>
                      <a:lnTo>
                        <a:pt x="2547" y="2077"/>
                      </a:lnTo>
                      <a:lnTo>
                        <a:pt x="2523" y="2088"/>
                      </a:lnTo>
                      <a:lnTo>
                        <a:pt x="2510" y="2097"/>
                      </a:lnTo>
                      <a:lnTo>
                        <a:pt x="2500" y="2128"/>
                      </a:lnTo>
                      <a:lnTo>
                        <a:pt x="2494" y="2158"/>
                      </a:lnTo>
                      <a:lnTo>
                        <a:pt x="2503" y="2182"/>
                      </a:lnTo>
                      <a:lnTo>
                        <a:pt x="2510" y="2202"/>
                      </a:lnTo>
                      <a:lnTo>
                        <a:pt x="2510" y="2232"/>
                      </a:lnTo>
                      <a:lnTo>
                        <a:pt x="2503" y="2252"/>
                      </a:lnTo>
                      <a:lnTo>
                        <a:pt x="2483" y="2272"/>
                      </a:lnTo>
                      <a:lnTo>
                        <a:pt x="2467" y="2283"/>
                      </a:lnTo>
                      <a:lnTo>
                        <a:pt x="2456" y="2292"/>
                      </a:lnTo>
                      <a:lnTo>
                        <a:pt x="925" y="2292"/>
                      </a:lnTo>
                      <a:lnTo>
                        <a:pt x="925" y="2276"/>
                      </a:lnTo>
                      <a:lnTo>
                        <a:pt x="925" y="2252"/>
                      </a:lnTo>
                      <a:lnTo>
                        <a:pt x="922" y="2225"/>
                      </a:lnTo>
                      <a:lnTo>
                        <a:pt x="902" y="2171"/>
                      </a:lnTo>
                      <a:lnTo>
                        <a:pt x="868" y="2121"/>
                      </a:lnTo>
                      <a:lnTo>
                        <a:pt x="824" y="2064"/>
                      </a:lnTo>
                      <a:lnTo>
                        <a:pt x="754" y="1996"/>
                      </a:lnTo>
                      <a:lnTo>
                        <a:pt x="669" y="1940"/>
                      </a:lnTo>
                      <a:lnTo>
                        <a:pt x="575" y="1879"/>
                      </a:lnTo>
                      <a:lnTo>
                        <a:pt x="488" y="1828"/>
                      </a:lnTo>
                      <a:lnTo>
                        <a:pt x="400" y="1794"/>
                      </a:lnTo>
                      <a:lnTo>
                        <a:pt x="326" y="1754"/>
                      </a:lnTo>
                      <a:lnTo>
                        <a:pt x="263" y="1734"/>
                      </a:lnTo>
                      <a:lnTo>
                        <a:pt x="209" y="1703"/>
                      </a:lnTo>
                      <a:lnTo>
                        <a:pt x="158" y="1676"/>
                      </a:lnTo>
                      <a:lnTo>
                        <a:pt x="122" y="1649"/>
                      </a:lnTo>
                      <a:lnTo>
                        <a:pt x="64" y="1586"/>
                      </a:lnTo>
                      <a:lnTo>
                        <a:pt x="27" y="1535"/>
                      </a:lnTo>
                      <a:lnTo>
                        <a:pt x="14" y="1512"/>
                      </a:lnTo>
                      <a:lnTo>
                        <a:pt x="7" y="1498"/>
                      </a:lnTo>
                      <a:lnTo>
                        <a:pt x="0" y="1481"/>
                      </a:lnTo>
                      <a:lnTo>
                        <a:pt x="0" y="1478"/>
                      </a:lnTo>
                      <a:lnTo>
                        <a:pt x="764" y="1478"/>
                      </a:lnTo>
                      <a:lnTo>
                        <a:pt x="764" y="1451"/>
                      </a:lnTo>
                      <a:lnTo>
                        <a:pt x="750" y="1427"/>
                      </a:lnTo>
                      <a:lnTo>
                        <a:pt x="737" y="1387"/>
                      </a:lnTo>
                      <a:lnTo>
                        <a:pt x="720" y="1344"/>
                      </a:lnTo>
                      <a:lnTo>
                        <a:pt x="690" y="1302"/>
                      </a:lnTo>
                      <a:lnTo>
                        <a:pt x="653" y="1248"/>
                      </a:lnTo>
                      <a:lnTo>
                        <a:pt x="602" y="1205"/>
                      </a:lnTo>
                      <a:lnTo>
                        <a:pt x="488" y="1118"/>
                      </a:lnTo>
                      <a:lnTo>
                        <a:pt x="370" y="1050"/>
                      </a:lnTo>
                      <a:lnTo>
                        <a:pt x="263" y="990"/>
                      </a:lnTo>
                      <a:lnTo>
                        <a:pt x="175" y="926"/>
                      </a:lnTo>
                      <a:lnTo>
                        <a:pt x="158" y="905"/>
                      </a:lnTo>
                      <a:lnTo>
                        <a:pt x="138" y="882"/>
                      </a:lnTo>
                      <a:lnTo>
                        <a:pt x="124" y="858"/>
                      </a:lnTo>
                      <a:lnTo>
                        <a:pt x="122" y="835"/>
                      </a:lnTo>
                      <a:lnTo>
                        <a:pt x="115" y="802"/>
                      </a:lnTo>
                      <a:lnTo>
                        <a:pt x="115" y="795"/>
                      </a:lnTo>
                      <a:lnTo>
                        <a:pt x="122" y="764"/>
                      </a:lnTo>
                      <a:lnTo>
                        <a:pt x="131" y="751"/>
                      </a:lnTo>
                      <a:lnTo>
                        <a:pt x="158" y="737"/>
                      </a:lnTo>
                      <a:lnTo>
                        <a:pt x="175" y="741"/>
                      </a:lnTo>
                      <a:lnTo>
                        <a:pt x="202" y="741"/>
                      </a:lnTo>
                      <a:lnTo>
                        <a:pt x="219" y="737"/>
                      </a:lnTo>
                      <a:lnTo>
                        <a:pt x="239" y="721"/>
                      </a:lnTo>
                      <a:lnTo>
                        <a:pt x="245" y="690"/>
                      </a:lnTo>
                      <a:lnTo>
                        <a:pt x="256" y="666"/>
                      </a:lnTo>
                      <a:lnTo>
                        <a:pt x="276" y="646"/>
                      </a:lnTo>
                      <a:lnTo>
                        <a:pt x="293" y="646"/>
                      </a:lnTo>
                      <a:lnTo>
                        <a:pt x="319" y="656"/>
                      </a:lnTo>
                      <a:lnTo>
                        <a:pt x="337" y="659"/>
                      </a:lnTo>
                      <a:lnTo>
                        <a:pt x="364" y="656"/>
                      </a:lnTo>
                      <a:lnTo>
                        <a:pt x="380" y="636"/>
                      </a:lnTo>
                      <a:lnTo>
                        <a:pt x="391" y="616"/>
                      </a:lnTo>
                      <a:lnTo>
                        <a:pt x="397" y="596"/>
                      </a:lnTo>
                      <a:lnTo>
                        <a:pt x="418" y="582"/>
                      </a:lnTo>
                      <a:lnTo>
                        <a:pt x="441" y="572"/>
                      </a:lnTo>
                      <a:lnTo>
                        <a:pt x="458" y="582"/>
                      </a:lnTo>
                      <a:lnTo>
                        <a:pt x="485" y="585"/>
                      </a:lnTo>
                      <a:lnTo>
                        <a:pt x="501" y="582"/>
                      </a:lnTo>
                      <a:lnTo>
                        <a:pt x="521" y="565"/>
                      </a:lnTo>
                      <a:lnTo>
                        <a:pt x="532" y="542"/>
                      </a:lnTo>
                      <a:lnTo>
                        <a:pt x="1945" y="542"/>
                      </a:lnTo>
                      <a:lnTo>
                        <a:pt x="1935" y="538"/>
                      </a:lnTo>
                      <a:lnTo>
                        <a:pt x="1935" y="529"/>
                      </a:lnTo>
                      <a:lnTo>
                        <a:pt x="1925" y="511"/>
                      </a:lnTo>
                      <a:lnTo>
                        <a:pt x="1908" y="488"/>
                      </a:lnTo>
                      <a:lnTo>
                        <a:pt x="1854" y="434"/>
                      </a:lnTo>
                      <a:lnTo>
                        <a:pt x="1794" y="387"/>
                      </a:lnTo>
                      <a:lnTo>
                        <a:pt x="1713" y="363"/>
                      </a:lnTo>
                      <a:lnTo>
                        <a:pt x="1632" y="343"/>
                      </a:lnTo>
                      <a:lnTo>
                        <a:pt x="1595" y="340"/>
                      </a:lnTo>
                      <a:lnTo>
                        <a:pt x="1555" y="333"/>
                      </a:lnTo>
                      <a:lnTo>
                        <a:pt x="1525" y="313"/>
                      </a:lnTo>
                      <a:lnTo>
                        <a:pt x="1501" y="293"/>
                      </a:lnTo>
                      <a:lnTo>
                        <a:pt x="1464" y="242"/>
                      </a:lnTo>
                      <a:lnTo>
                        <a:pt x="1454" y="188"/>
                      </a:lnTo>
                      <a:lnTo>
                        <a:pt x="1444" y="168"/>
                      </a:lnTo>
                      <a:lnTo>
                        <a:pt x="1436" y="155"/>
                      </a:lnTo>
                      <a:lnTo>
                        <a:pt x="1436" y="148"/>
                      </a:lnTo>
                      <a:lnTo>
                        <a:pt x="1436" y="141"/>
                      </a:lnTo>
                      <a:lnTo>
                        <a:pt x="1464" y="141"/>
                      </a:lnTo>
                      <a:lnTo>
                        <a:pt x="1481" y="148"/>
                      </a:lnTo>
                      <a:lnTo>
                        <a:pt x="1501" y="155"/>
                      </a:lnTo>
                      <a:lnTo>
                        <a:pt x="1525" y="155"/>
                      </a:lnTo>
                      <a:lnTo>
                        <a:pt x="1545" y="148"/>
                      </a:lnTo>
                      <a:lnTo>
                        <a:pt x="1555" y="125"/>
                      </a:lnTo>
                      <a:lnTo>
                        <a:pt x="1568" y="110"/>
                      </a:lnTo>
                      <a:lnTo>
                        <a:pt x="1595" y="105"/>
                      </a:lnTo>
                      <a:lnTo>
                        <a:pt x="1612" y="105"/>
                      </a:lnTo>
                      <a:lnTo>
                        <a:pt x="1639" y="110"/>
                      </a:lnTo>
                      <a:lnTo>
                        <a:pt x="1659" y="125"/>
                      </a:lnTo>
                      <a:lnTo>
                        <a:pt x="1676" y="125"/>
                      </a:lnTo>
                      <a:lnTo>
                        <a:pt x="1703" y="117"/>
                      </a:lnTo>
                      <a:lnTo>
                        <a:pt x="1720" y="105"/>
                      </a:lnTo>
                      <a:lnTo>
                        <a:pt x="1730" y="81"/>
                      </a:lnTo>
                      <a:lnTo>
                        <a:pt x="1750" y="67"/>
                      </a:lnTo>
                      <a:lnTo>
                        <a:pt x="1774" y="74"/>
                      </a:lnTo>
                      <a:lnTo>
                        <a:pt x="1794" y="90"/>
                      </a:lnTo>
                      <a:lnTo>
                        <a:pt x="1810" y="94"/>
                      </a:lnTo>
                      <a:lnTo>
                        <a:pt x="1837" y="105"/>
                      </a:lnTo>
                      <a:lnTo>
                        <a:pt x="1864" y="90"/>
                      </a:lnTo>
                      <a:lnTo>
                        <a:pt x="1875" y="67"/>
                      </a:lnTo>
                      <a:lnTo>
                        <a:pt x="1888" y="50"/>
                      </a:lnTo>
                      <a:lnTo>
                        <a:pt x="1908" y="43"/>
                      </a:lnTo>
                      <a:lnTo>
                        <a:pt x="1935" y="43"/>
                      </a:lnTo>
                      <a:lnTo>
                        <a:pt x="1952" y="60"/>
                      </a:lnTo>
                      <a:lnTo>
                        <a:pt x="1976" y="67"/>
                      </a:lnTo>
                      <a:lnTo>
                        <a:pt x="1999" y="67"/>
                      </a:lnTo>
                      <a:lnTo>
                        <a:pt x="2019" y="60"/>
                      </a:lnTo>
                      <a:lnTo>
                        <a:pt x="2032" y="43"/>
                      </a:lnTo>
                      <a:lnTo>
                        <a:pt x="2050" y="20"/>
                      </a:lnTo>
                      <a:lnTo>
                        <a:pt x="2070" y="16"/>
                      </a:lnTo>
                      <a:lnTo>
                        <a:pt x="2093" y="16"/>
                      </a:lnTo>
                      <a:lnTo>
                        <a:pt x="2113" y="20"/>
                      </a:lnTo>
                      <a:lnTo>
                        <a:pt x="2130" y="40"/>
                      </a:lnTo>
                      <a:lnTo>
                        <a:pt x="2151" y="43"/>
                      </a:lnTo>
                      <a:lnTo>
                        <a:pt x="2174" y="40"/>
                      </a:lnTo>
                      <a:lnTo>
                        <a:pt x="2191" y="20"/>
                      </a:lnTo>
                      <a:lnTo>
                        <a:pt x="2207" y="0"/>
                      </a:lnTo>
                      <a:lnTo>
                        <a:pt x="2231" y="0"/>
                      </a:lnTo>
                      <a:lnTo>
                        <a:pt x="2254" y="0"/>
                      </a:lnTo>
                      <a:lnTo>
                        <a:pt x="2274" y="20"/>
                      </a:lnTo>
                      <a:lnTo>
                        <a:pt x="2292" y="40"/>
                      </a:lnTo>
                      <a:lnTo>
                        <a:pt x="2315" y="43"/>
                      </a:lnTo>
                      <a:lnTo>
                        <a:pt x="2335" y="40"/>
                      </a:lnTo>
                      <a:lnTo>
                        <a:pt x="2352" y="20"/>
                      </a:lnTo>
                      <a:lnTo>
                        <a:pt x="2369" y="9"/>
                      </a:lnTo>
                      <a:lnTo>
                        <a:pt x="2396" y="0"/>
                      </a:lnTo>
                      <a:lnTo>
                        <a:pt x="2420" y="9"/>
                      </a:lnTo>
                      <a:lnTo>
                        <a:pt x="2433" y="20"/>
                      </a:lnTo>
                      <a:lnTo>
                        <a:pt x="2449" y="43"/>
                      </a:lnTo>
                      <a:lnTo>
                        <a:pt x="2476" y="43"/>
                      </a:lnTo>
                      <a:lnTo>
                        <a:pt x="2494" y="43"/>
                      </a:lnTo>
                      <a:lnTo>
                        <a:pt x="2510" y="20"/>
                      </a:lnTo>
                      <a:lnTo>
                        <a:pt x="2530" y="9"/>
                      </a:lnTo>
                      <a:lnTo>
                        <a:pt x="2557" y="0"/>
                      </a:lnTo>
                      <a:lnTo>
                        <a:pt x="2574" y="9"/>
                      </a:lnTo>
                      <a:lnTo>
                        <a:pt x="2591" y="20"/>
                      </a:lnTo>
                      <a:lnTo>
                        <a:pt x="2611" y="43"/>
                      </a:lnTo>
                      <a:lnTo>
                        <a:pt x="2628" y="43"/>
                      </a:lnTo>
                      <a:lnTo>
                        <a:pt x="2638" y="43"/>
                      </a:lnTo>
                      <a:lnTo>
                        <a:pt x="2662" y="43"/>
                      </a:lnTo>
                      <a:lnTo>
                        <a:pt x="2671" y="20"/>
                      </a:lnTo>
                      <a:lnTo>
                        <a:pt x="2698" y="9"/>
                      </a:lnTo>
                      <a:lnTo>
                        <a:pt x="2719" y="0"/>
                      </a:lnTo>
                      <a:lnTo>
                        <a:pt x="2743" y="9"/>
                      </a:lnTo>
                      <a:lnTo>
                        <a:pt x="2763" y="20"/>
                      </a:lnTo>
                      <a:lnTo>
                        <a:pt x="2776" y="43"/>
                      </a:lnTo>
                      <a:lnTo>
                        <a:pt x="2796" y="43"/>
                      </a:lnTo>
                      <a:lnTo>
                        <a:pt x="2893" y="558"/>
                      </a:lnTo>
                      <a:close/>
                    </a:path>
                  </a:pathLst>
                </a:custGeom>
                <a:solidFill>
                  <a:srgbClr val="A1D2E3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" name="Freeform 74" descr="Vague"/>
                <p:cNvSpPr>
                  <a:spLocks/>
                </p:cNvSpPr>
                <p:nvPr/>
              </p:nvSpPr>
              <p:spPr bwMode="auto">
                <a:xfrm>
                  <a:off x="1668" y="2979"/>
                  <a:ext cx="1636" cy="365"/>
                </a:xfrm>
                <a:custGeom>
                  <a:avLst/>
                  <a:gdLst>
                    <a:gd name="T0" fmla="*/ 0 w 6544"/>
                    <a:gd name="T1" fmla="*/ 0 h 1351"/>
                    <a:gd name="T2" fmla="*/ 0 w 6544"/>
                    <a:gd name="T3" fmla="*/ 0 h 1351"/>
                    <a:gd name="T4" fmla="*/ 0 w 6544"/>
                    <a:gd name="T5" fmla="*/ 0 h 1351"/>
                    <a:gd name="T6" fmla="*/ 0 w 6544"/>
                    <a:gd name="T7" fmla="*/ 0 h 1351"/>
                    <a:gd name="T8" fmla="*/ 0 w 6544"/>
                    <a:gd name="T9" fmla="*/ 0 h 1351"/>
                    <a:gd name="T10" fmla="*/ 0 w 6544"/>
                    <a:gd name="T11" fmla="*/ 0 h 1351"/>
                    <a:gd name="T12" fmla="*/ 0 w 6544"/>
                    <a:gd name="T13" fmla="*/ 0 h 1351"/>
                    <a:gd name="T14" fmla="*/ 0 w 6544"/>
                    <a:gd name="T15" fmla="*/ 0 h 1351"/>
                    <a:gd name="T16" fmla="*/ 0 w 6544"/>
                    <a:gd name="T17" fmla="*/ 0 h 1351"/>
                    <a:gd name="T18" fmla="*/ 0 w 6544"/>
                    <a:gd name="T19" fmla="*/ 0 h 1351"/>
                    <a:gd name="T20" fmla="*/ 0 w 6544"/>
                    <a:gd name="T21" fmla="*/ 0 h 1351"/>
                    <a:gd name="T22" fmla="*/ 0 w 6544"/>
                    <a:gd name="T23" fmla="*/ 0 h 1351"/>
                    <a:gd name="T24" fmla="*/ 0 w 6544"/>
                    <a:gd name="T25" fmla="*/ 0 h 135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544"/>
                    <a:gd name="T40" fmla="*/ 0 h 1351"/>
                    <a:gd name="T41" fmla="*/ 6544 w 6544"/>
                    <a:gd name="T42" fmla="*/ 1351 h 135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544" h="1351">
                      <a:moveTo>
                        <a:pt x="0" y="0"/>
                      </a:moveTo>
                      <a:lnTo>
                        <a:pt x="6544" y="0"/>
                      </a:lnTo>
                      <a:lnTo>
                        <a:pt x="6197" y="119"/>
                      </a:lnTo>
                      <a:lnTo>
                        <a:pt x="6295" y="148"/>
                      </a:lnTo>
                      <a:lnTo>
                        <a:pt x="5255" y="388"/>
                      </a:lnTo>
                      <a:lnTo>
                        <a:pt x="4374" y="542"/>
                      </a:lnTo>
                      <a:lnTo>
                        <a:pt x="4579" y="569"/>
                      </a:lnTo>
                      <a:lnTo>
                        <a:pt x="2776" y="1035"/>
                      </a:lnTo>
                      <a:lnTo>
                        <a:pt x="2937" y="1102"/>
                      </a:lnTo>
                      <a:lnTo>
                        <a:pt x="881" y="1301"/>
                      </a:lnTo>
                      <a:lnTo>
                        <a:pt x="935" y="1351"/>
                      </a:lnTo>
                      <a:lnTo>
                        <a:pt x="0" y="135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pattFill prst="wave">
                  <a:fgClr>
                    <a:schemeClr val="tx1"/>
                  </a:fgClr>
                  <a:bgClr>
                    <a:srgbClr val="CCFF33"/>
                  </a:bgClr>
                </a:patt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" name="Freeform 75" descr="20 %"/>
                <p:cNvSpPr>
                  <a:spLocks/>
                </p:cNvSpPr>
                <p:nvPr/>
              </p:nvSpPr>
              <p:spPr bwMode="auto">
                <a:xfrm>
                  <a:off x="1668" y="3732"/>
                  <a:ext cx="2267" cy="150"/>
                </a:xfrm>
                <a:custGeom>
                  <a:avLst/>
                  <a:gdLst>
                    <a:gd name="T0" fmla="*/ 0 w 9067"/>
                    <a:gd name="T1" fmla="*/ 0 h 555"/>
                    <a:gd name="T2" fmla="*/ 0 w 9067"/>
                    <a:gd name="T3" fmla="*/ 0 h 555"/>
                    <a:gd name="T4" fmla="*/ 0 w 9067"/>
                    <a:gd name="T5" fmla="*/ 0 h 555"/>
                    <a:gd name="T6" fmla="*/ 0 w 9067"/>
                    <a:gd name="T7" fmla="*/ 0 h 555"/>
                    <a:gd name="T8" fmla="*/ 0 w 9067"/>
                    <a:gd name="T9" fmla="*/ 0 h 555"/>
                    <a:gd name="T10" fmla="*/ 0 w 9067"/>
                    <a:gd name="T11" fmla="*/ 0 h 555"/>
                    <a:gd name="T12" fmla="*/ 0 w 9067"/>
                    <a:gd name="T13" fmla="*/ 0 h 555"/>
                    <a:gd name="T14" fmla="*/ 0 w 9067"/>
                    <a:gd name="T15" fmla="*/ 0 h 555"/>
                    <a:gd name="T16" fmla="*/ 0 w 9067"/>
                    <a:gd name="T17" fmla="*/ 0 h 555"/>
                    <a:gd name="T18" fmla="*/ 0 w 9067"/>
                    <a:gd name="T19" fmla="*/ 0 h 555"/>
                    <a:gd name="T20" fmla="*/ 0 w 9067"/>
                    <a:gd name="T21" fmla="*/ 0 h 555"/>
                    <a:gd name="T22" fmla="*/ 0 w 9067"/>
                    <a:gd name="T23" fmla="*/ 0 h 555"/>
                    <a:gd name="T24" fmla="*/ 0 w 9067"/>
                    <a:gd name="T25" fmla="*/ 0 h 555"/>
                    <a:gd name="T26" fmla="*/ 0 w 9067"/>
                    <a:gd name="T27" fmla="*/ 0 h 555"/>
                    <a:gd name="T28" fmla="*/ 0 w 9067"/>
                    <a:gd name="T29" fmla="*/ 0 h 555"/>
                    <a:gd name="T30" fmla="*/ 0 w 9067"/>
                    <a:gd name="T31" fmla="*/ 0 h 555"/>
                    <a:gd name="T32" fmla="*/ 0 w 9067"/>
                    <a:gd name="T33" fmla="*/ 0 h 555"/>
                    <a:gd name="T34" fmla="*/ 0 w 9067"/>
                    <a:gd name="T35" fmla="*/ 0 h 555"/>
                    <a:gd name="T36" fmla="*/ 0 w 9067"/>
                    <a:gd name="T37" fmla="*/ 0 h 555"/>
                    <a:gd name="T38" fmla="*/ 0 w 9067"/>
                    <a:gd name="T39" fmla="*/ 0 h 555"/>
                    <a:gd name="T40" fmla="*/ 0 w 9067"/>
                    <a:gd name="T41" fmla="*/ 0 h 555"/>
                    <a:gd name="T42" fmla="*/ 0 w 9067"/>
                    <a:gd name="T43" fmla="*/ 0 h 555"/>
                    <a:gd name="T44" fmla="*/ 0 w 9067"/>
                    <a:gd name="T45" fmla="*/ 0 h 555"/>
                    <a:gd name="T46" fmla="*/ 0 w 9067"/>
                    <a:gd name="T47" fmla="*/ 0 h 555"/>
                    <a:gd name="T48" fmla="*/ 0 w 9067"/>
                    <a:gd name="T49" fmla="*/ 0 h 555"/>
                    <a:gd name="T50" fmla="*/ 0 w 9067"/>
                    <a:gd name="T51" fmla="*/ 0 h 555"/>
                    <a:gd name="T52" fmla="*/ 0 w 9067"/>
                    <a:gd name="T53" fmla="*/ 0 h 555"/>
                    <a:gd name="T54" fmla="*/ 0 w 9067"/>
                    <a:gd name="T55" fmla="*/ 0 h 555"/>
                    <a:gd name="T56" fmla="*/ 0 w 9067"/>
                    <a:gd name="T57" fmla="*/ 0 h 555"/>
                    <a:gd name="T58" fmla="*/ 0 w 9067"/>
                    <a:gd name="T59" fmla="*/ 0 h 555"/>
                    <a:gd name="T60" fmla="*/ 0 w 9067"/>
                    <a:gd name="T61" fmla="*/ 0 h 555"/>
                    <a:gd name="T62" fmla="*/ 0 w 9067"/>
                    <a:gd name="T63" fmla="*/ 0 h 555"/>
                    <a:gd name="T64" fmla="*/ 0 w 9067"/>
                    <a:gd name="T65" fmla="*/ 0 h 555"/>
                    <a:gd name="T66" fmla="*/ 0 w 9067"/>
                    <a:gd name="T67" fmla="*/ 0 h 555"/>
                    <a:gd name="T68" fmla="*/ 0 w 9067"/>
                    <a:gd name="T69" fmla="*/ 0 h 555"/>
                    <a:gd name="T70" fmla="*/ 0 w 9067"/>
                    <a:gd name="T71" fmla="*/ 0 h 555"/>
                    <a:gd name="T72" fmla="*/ 0 w 9067"/>
                    <a:gd name="T73" fmla="*/ 0 h 555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9067"/>
                    <a:gd name="T112" fmla="*/ 0 h 555"/>
                    <a:gd name="T113" fmla="*/ 9067 w 9067"/>
                    <a:gd name="T114" fmla="*/ 555 h 555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9067" h="555">
                      <a:moveTo>
                        <a:pt x="0" y="0"/>
                      </a:moveTo>
                      <a:lnTo>
                        <a:pt x="9067" y="0"/>
                      </a:lnTo>
                      <a:lnTo>
                        <a:pt x="8630" y="30"/>
                      </a:lnTo>
                      <a:lnTo>
                        <a:pt x="8674" y="60"/>
                      </a:lnTo>
                      <a:lnTo>
                        <a:pt x="8098" y="60"/>
                      </a:lnTo>
                      <a:lnTo>
                        <a:pt x="7735" y="107"/>
                      </a:lnTo>
                      <a:lnTo>
                        <a:pt x="7352" y="134"/>
                      </a:lnTo>
                      <a:lnTo>
                        <a:pt x="7217" y="188"/>
                      </a:lnTo>
                      <a:lnTo>
                        <a:pt x="6527" y="199"/>
                      </a:lnTo>
                      <a:lnTo>
                        <a:pt x="6648" y="279"/>
                      </a:lnTo>
                      <a:lnTo>
                        <a:pt x="5773" y="293"/>
                      </a:lnTo>
                      <a:lnTo>
                        <a:pt x="5868" y="367"/>
                      </a:lnTo>
                      <a:lnTo>
                        <a:pt x="5861" y="367"/>
                      </a:lnTo>
                      <a:lnTo>
                        <a:pt x="5841" y="367"/>
                      </a:lnTo>
                      <a:lnTo>
                        <a:pt x="5824" y="367"/>
                      </a:lnTo>
                      <a:lnTo>
                        <a:pt x="5797" y="367"/>
                      </a:lnTo>
                      <a:lnTo>
                        <a:pt x="5723" y="367"/>
                      </a:lnTo>
                      <a:lnTo>
                        <a:pt x="5629" y="380"/>
                      </a:lnTo>
                      <a:lnTo>
                        <a:pt x="5531" y="387"/>
                      </a:lnTo>
                      <a:lnTo>
                        <a:pt x="5430" y="398"/>
                      </a:lnTo>
                      <a:lnTo>
                        <a:pt x="5387" y="404"/>
                      </a:lnTo>
                      <a:lnTo>
                        <a:pt x="5347" y="404"/>
                      </a:lnTo>
                      <a:lnTo>
                        <a:pt x="5309" y="411"/>
                      </a:lnTo>
                      <a:lnTo>
                        <a:pt x="5278" y="411"/>
                      </a:lnTo>
                      <a:lnTo>
                        <a:pt x="5219" y="427"/>
                      </a:lnTo>
                      <a:lnTo>
                        <a:pt x="5138" y="431"/>
                      </a:lnTo>
                      <a:lnTo>
                        <a:pt x="5051" y="431"/>
                      </a:lnTo>
                      <a:lnTo>
                        <a:pt x="4953" y="431"/>
                      </a:lnTo>
                      <a:lnTo>
                        <a:pt x="4856" y="431"/>
                      </a:lnTo>
                      <a:lnTo>
                        <a:pt x="4755" y="431"/>
                      </a:lnTo>
                      <a:lnTo>
                        <a:pt x="4659" y="431"/>
                      </a:lnTo>
                      <a:lnTo>
                        <a:pt x="4569" y="431"/>
                      </a:lnTo>
                      <a:lnTo>
                        <a:pt x="4518" y="431"/>
                      </a:lnTo>
                      <a:lnTo>
                        <a:pt x="4455" y="431"/>
                      </a:lnTo>
                      <a:lnTo>
                        <a:pt x="4377" y="431"/>
                      </a:lnTo>
                      <a:lnTo>
                        <a:pt x="4293" y="438"/>
                      </a:lnTo>
                      <a:lnTo>
                        <a:pt x="4199" y="447"/>
                      </a:lnTo>
                      <a:lnTo>
                        <a:pt x="4105" y="451"/>
                      </a:lnTo>
                      <a:lnTo>
                        <a:pt x="4000" y="468"/>
                      </a:lnTo>
                      <a:lnTo>
                        <a:pt x="3886" y="468"/>
                      </a:lnTo>
                      <a:lnTo>
                        <a:pt x="3674" y="492"/>
                      </a:lnTo>
                      <a:lnTo>
                        <a:pt x="3475" y="505"/>
                      </a:lnTo>
                      <a:lnTo>
                        <a:pt x="3372" y="512"/>
                      </a:lnTo>
                      <a:lnTo>
                        <a:pt x="3284" y="512"/>
                      </a:lnTo>
                      <a:lnTo>
                        <a:pt x="3210" y="521"/>
                      </a:lnTo>
                      <a:lnTo>
                        <a:pt x="3143" y="521"/>
                      </a:lnTo>
                      <a:lnTo>
                        <a:pt x="3112" y="521"/>
                      </a:lnTo>
                      <a:lnTo>
                        <a:pt x="3051" y="521"/>
                      </a:lnTo>
                      <a:lnTo>
                        <a:pt x="2991" y="521"/>
                      </a:lnTo>
                      <a:lnTo>
                        <a:pt x="2917" y="521"/>
                      </a:lnTo>
                      <a:lnTo>
                        <a:pt x="2829" y="521"/>
                      </a:lnTo>
                      <a:lnTo>
                        <a:pt x="2738" y="521"/>
                      </a:lnTo>
                      <a:lnTo>
                        <a:pt x="2630" y="528"/>
                      </a:lnTo>
                      <a:lnTo>
                        <a:pt x="2516" y="528"/>
                      </a:lnTo>
                      <a:lnTo>
                        <a:pt x="2399" y="528"/>
                      </a:lnTo>
                      <a:lnTo>
                        <a:pt x="2271" y="528"/>
                      </a:lnTo>
                      <a:lnTo>
                        <a:pt x="2143" y="535"/>
                      </a:lnTo>
                      <a:lnTo>
                        <a:pt x="2002" y="535"/>
                      </a:lnTo>
                      <a:lnTo>
                        <a:pt x="1729" y="535"/>
                      </a:lnTo>
                      <a:lnTo>
                        <a:pt x="1450" y="535"/>
                      </a:lnTo>
                      <a:lnTo>
                        <a:pt x="1174" y="542"/>
                      </a:lnTo>
                      <a:lnTo>
                        <a:pt x="901" y="552"/>
                      </a:lnTo>
                      <a:lnTo>
                        <a:pt x="783" y="552"/>
                      </a:lnTo>
                      <a:lnTo>
                        <a:pt x="659" y="552"/>
                      </a:lnTo>
                      <a:lnTo>
                        <a:pt x="554" y="555"/>
                      </a:lnTo>
                      <a:lnTo>
                        <a:pt x="447" y="555"/>
                      </a:lnTo>
                      <a:lnTo>
                        <a:pt x="350" y="555"/>
                      </a:lnTo>
                      <a:lnTo>
                        <a:pt x="258" y="555"/>
                      </a:lnTo>
                      <a:lnTo>
                        <a:pt x="188" y="555"/>
                      </a:lnTo>
                      <a:lnTo>
                        <a:pt x="124" y="555"/>
                      </a:lnTo>
                      <a:lnTo>
                        <a:pt x="67" y="555"/>
                      </a:lnTo>
                      <a:lnTo>
                        <a:pt x="30" y="555"/>
                      </a:lnTo>
                      <a:lnTo>
                        <a:pt x="0" y="5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pattFill prst="pct20">
                  <a:fgClr>
                    <a:schemeClr val="tx1"/>
                  </a:fgClr>
                  <a:bgClr>
                    <a:srgbClr val="FF9900"/>
                  </a:bgClr>
                </a:patt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" name="Freeform 76"/>
                <p:cNvSpPr>
                  <a:spLocks/>
                </p:cNvSpPr>
                <p:nvPr/>
              </p:nvSpPr>
              <p:spPr bwMode="auto">
                <a:xfrm>
                  <a:off x="3417" y="1645"/>
                  <a:ext cx="222" cy="177"/>
                </a:xfrm>
                <a:custGeom>
                  <a:avLst/>
                  <a:gdLst>
                    <a:gd name="T0" fmla="*/ 0 w 888"/>
                    <a:gd name="T1" fmla="*/ 0 h 656"/>
                    <a:gd name="T2" fmla="*/ 0 w 888"/>
                    <a:gd name="T3" fmla="*/ 0 h 656"/>
                    <a:gd name="T4" fmla="*/ 0 w 888"/>
                    <a:gd name="T5" fmla="*/ 0 h 656"/>
                    <a:gd name="T6" fmla="*/ 0 w 888"/>
                    <a:gd name="T7" fmla="*/ 0 h 656"/>
                    <a:gd name="T8" fmla="*/ 0 w 888"/>
                    <a:gd name="T9" fmla="*/ 0 h 656"/>
                    <a:gd name="T10" fmla="*/ 0 w 888"/>
                    <a:gd name="T11" fmla="*/ 0 h 656"/>
                    <a:gd name="T12" fmla="*/ 0 w 888"/>
                    <a:gd name="T13" fmla="*/ 0 h 656"/>
                    <a:gd name="T14" fmla="*/ 0 w 888"/>
                    <a:gd name="T15" fmla="*/ 0 h 656"/>
                    <a:gd name="T16" fmla="*/ 0 w 888"/>
                    <a:gd name="T17" fmla="*/ 0 h 656"/>
                    <a:gd name="T18" fmla="*/ 0 w 888"/>
                    <a:gd name="T19" fmla="*/ 0 h 656"/>
                    <a:gd name="T20" fmla="*/ 0 w 888"/>
                    <a:gd name="T21" fmla="*/ 0 h 656"/>
                    <a:gd name="T22" fmla="*/ 0 w 888"/>
                    <a:gd name="T23" fmla="*/ 0 h 656"/>
                    <a:gd name="T24" fmla="*/ 0 w 888"/>
                    <a:gd name="T25" fmla="*/ 0 h 656"/>
                    <a:gd name="T26" fmla="*/ 0 w 888"/>
                    <a:gd name="T27" fmla="*/ 0 h 656"/>
                    <a:gd name="T28" fmla="*/ 0 w 888"/>
                    <a:gd name="T29" fmla="*/ 0 h 656"/>
                    <a:gd name="T30" fmla="*/ 0 w 888"/>
                    <a:gd name="T31" fmla="*/ 0 h 656"/>
                    <a:gd name="T32" fmla="*/ 0 w 888"/>
                    <a:gd name="T33" fmla="*/ 0 h 656"/>
                    <a:gd name="T34" fmla="*/ 0 w 888"/>
                    <a:gd name="T35" fmla="*/ 0 h 656"/>
                    <a:gd name="T36" fmla="*/ 0 w 888"/>
                    <a:gd name="T37" fmla="*/ 0 h 656"/>
                    <a:gd name="T38" fmla="*/ 0 w 888"/>
                    <a:gd name="T39" fmla="*/ 0 h 656"/>
                    <a:gd name="T40" fmla="*/ 0 w 888"/>
                    <a:gd name="T41" fmla="*/ 0 h 656"/>
                    <a:gd name="T42" fmla="*/ 0 w 888"/>
                    <a:gd name="T43" fmla="*/ 0 h 656"/>
                    <a:gd name="T44" fmla="*/ 0 w 888"/>
                    <a:gd name="T45" fmla="*/ 0 h 656"/>
                    <a:gd name="T46" fmla="*/ 0 w 888"/>
                    <a:gd name="T47" fmla="*/ 0 h 656"/>
                    <a:gd name="T48" fmla="*/ 0 w 888"/>
                    <a:gd name="T49" fmla="*/ 0 h 656"/>
                    <a:gd name="T50" fmla="*/ 0 w 888"/>
                    <a:gd name="T51" fmla="*/ 0 h 656"/>
                    <a:gd name="T52" fmla="*/ 0 w 888"/>
                    <a:gd name="T53" fmla="*/ 0 h 656"/>
                    <a:gd name="T54" fmla="*/ 0 w 888"/>
                    <a:gd name="T55" fmla="*/ 0 h 656"/>
                    <a:gd name="T56" fmla="*/ 0 w 888"/>
                    <a:gd name="T57" fmla="*/ 0 h 656"/>
                    <a:gd name="T58" fmla="*/ 0 w 888"/>
                    <a:gd name="T59" fmla="*/ 0 h 656"/>
                    <a:gd name="T60" fmla="*/ 0 w 888"/>
                    <a:gd name="T61" fmla="*/ 0 h 656"/>
                    <a:gd name="T62" fmla="*/ 0 w 888"/>
                    <a:gd name="T63" fmla="*/ 0 h 656"/>
                    <a:gd name="T64" fmla="*/ 0 w 888"/>
                    <a:gd name="T65" fmla="*/ 0 h 656"/>
                    <a:gd name="T66" fmla="*/ 0 w 888"/>
                    <a:gd name="T67" fmla="*/ 0 h 656"/>
                    <a:gd name="T68" fmla="*/ 0 w 888"/>
                    <a:gd name="T69" fmla="*/ 0 h 656"/>
                    <a:gd name="T70" fmla="*/ 0 w 888"/>
                    <a:gd name="T71" fmla="*/ 0 h 656"/>
                    <a:gd name="T72" fmla="*/ 0 w 888"/>
                    <a:gd name="T73" fmla="*/ 0 h 656"/>
                    <a:gd name="T74" fmla="*/ 0 w 888"/>
                    <a:gd name="T75" fmla="*/ 0 h 656"/>
                    <a:gd name="T76" fmla="*/ 0 w 888"/>
                    <a:gd name="T77" fmla="*/ 0 h 656"/>
                    <a:gd name="T78" fmla="*/ 0 w 888"/>
                    <a:gd name="T79" fmla="*/ 0 h 656"/>
                    <a:gd name="T80" fmla="*/ 0 w 888"/>
                    <a:gd name="T81" fmla="*/ 0 h 65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888"/>
                    <a:gd name="T124" fmla="*/ 0 h 656"/>
                    <a:gd name="T125" fmla="*/ 888 w 888"/>
                    <a:gd name="T126" fmla="*/ 656 h 65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888" h="656">
                      <a:moveTo>
                        <a:pt x="370" y="11"/>
                      </a:moveTo>
                      <a:lnTo>
                        <a:pt x="354" y="0"/>
                      </a:lnTo>
                      <a:lnTo>
                        <a:pt x="327" y="11"/>
                      </a:lnTo>
                      <a:lnTo>
                        <a:pt x="312" y="20"/>
                      </a:lnTo>
                      <a:lnTo>
                        <a:pt x="300" y="47"/>
                      </a:lnTo>
                      <a:lnTo>
                        <a:pt x="293" y="74"/>
                      </a:lnTo>
                      <a:lnTo>
                        <a:pt x="276" y="91"/>
                      </a:lnTo>
                      <a:lnTo>
                        <a:pt x="249" y="94"/>
                      </a:lnTo>
                      <a:lnTo>
                        <a:pt x="233" y="91"/>
                      </a:lnTo>
                      <a:lnTo>
                        <a:pt x="206" y="81"/>
                      </a:lnTo>
                      <a:lnTo>
                        <a:pt x="188" y="91"/>
                      </a:lnTo>
                      <a:lnTo>
                        <a:pt x="168" y="105"/>
                      </a:lnTo>
                      <a:lnTo>
                        <a:pt x="162" y="125"/>
                      </a:lnTo>
                      <a:lnTo>
                        <a:pt x="152" y="148"/>
                      </a:lnTo>
                      <a:lnTo>
                        <a:pt x="132" y="165"/>
                      </a:lnTo>
                      <a:lnTo>
                        <a:pt x="114" y="168"/>
                      </a:lnTo>
                      <a:lnTo>
                        <a:pt x="88" y="165"/>
                      </a:lnTo>
                      <a:lnTo>
                        <a:pt x="70" y="165"/>
                      </a:lnTo>
                      <a:lnTo>
                        <a:pt x="43" y="168"/>
                      </a:lnTo>
                      <a:lnTo>
                        <a:pt x="34" y="185"/>
                      </a:lnTo>
                      <a:lnTo>
                        <a:pt x="16" y="208"/>
                      </a:lnTo>
                      <a:lnTo>
                        <a:pt x="14" y="229"/>
                      </a:lnTo>
                      <a:lnTo>
                        <a:pt x="0" y="249"/>
                      </a:lnTo>
                      <a:lnTo>
                        <a:pt x="0" y="269"/>
                      </a:lnTo>
                      <a:lnTo>
                        <a:pt x="14" y="280"/>
                      </a:lnTo>
                      <a:lnTo>
                        <a:pt x="16" y="303"/>
                      </a:lnTo>
                      <a:lnTo>
                        <a:pt x="63" y="347"/>
                      </a:lnTo>
                      <a:lnTo>
                        <a:pt x="114" y="383"/>
                      </a:lnTo>
                      <a:lnTo>
                        <a:pt x="175" y="414"/>
                      </a:lnTo>
                      <a:lnTo>
                        <a:pt x="238" y="437"/>
                      </a:lnTo>
                      <a:lnTo>
                        <a:pt x="283" y="471"/>
                      </a:lnTo>
                      <a:lnTo>
                        <a:pt x="320" y="522"/>
                      </a:lnTo>
                      <a:lnTo>
                        <a:pt x="336" y="576"/>
                      </a:lnTo>
                      <a:lnTo>
                        <a:pt x="347" y="613"/>
                      </a:lnTo>
                      <a:lnTo>
                        <a:pt x="347" y="636"/>
                      </a:lnTo>
                      <a:lnTo>
                        <a:pt x="370" y="636"/>
                      </a:lnTo>
                      <a:lnTo>
                        <a:pt x="381" y="616"/>
                      </a:lnTo>
                      <a:lnTo>
                        <a:pt x="401" y="606"/>
                      </a:lnTo>
                      <a:lnTo>
                        <a:pt x="428" y="596"/>
                      </a:lnTo>
                      <a:lnTo>
                        <a:pt x="444" y="613"/>
                      </a:lnTo>
                      <a:lnTo>
                        <a:pt x="461" y="627"/>
                      </a:lnTo>
                      <a:lnTo>
                        <a:pt x="478" y="640"/>
                      </a:lnTo>
                      <a:lnTo>
                        <a:pt x="498" y="656"/>
                      </a:lnTo>
                      <a:lnTo>
                        <a:pt x="522" y="647"/>
                      </a:lnTo>
                      <a:lnTo>
                        <a:pt x="538" y="636"/>
                      </a:lnTo>
                      <a:lnTo>
                        <a:pt x="559" y="616"/>
                      </a:lnTo>
                      <a:lnTo>
                        <a:pt x="576" y="616"/>
                      </a:lnTo>
                      <a:lnTo>
                        <a:pt x="603" y="616"/>
                      </a:lnTo>
                      <a:lnTo>
                        <a:pt x="619" y="636"/>
                      </a:lnTo>
                      <a:lnTo>
                        <a:pt x="633" y="656"/>
                      </a:lnTo>
                      <a:lnTo>
                        <a:pt x="657" y="656"/>
                      </a:lnTo>
                      <a:lnTo>
                        <a:pt x="677" y="656"/>
                      </a:lnTo>
                      <a:lnTo>
                        <a:pt x="693" y="636"/>
                      </a:lnTo>
                      <a:lnTo>
                        <a:pt x="713" y="616"/>
                      </a:lnTo>
                      <a:lnTo>
                        <a:pt x="737" y="616"/>
                      </a:lnTo>
                      <a:lnTo>
                        <a:pt x="757" y="616"/>
                      </a:lnTo>
                      <a:lnTo>
                        <a:pt x="771" y="636"/>
                      </a:lnTo>
                      <a:lnTo>
                        <a:pt x="791" y="656"/>
                      </a:lnTo>
                      <a:lnTo>
                        <a:pt x="807" y="656"/>
                      </a:lnTo>
                      <a:lnTo>
                        <a:pt x="834" y="656"/>
                      </a:lnTo>
                      <a:lnTo>
                        <a:pt x="852" y="636"/>
                      </a:lnTo>
                      <a:lnTo>
                        <a:pt x="872" y="616"/>
                      </a:lnTo>
                      <a:lnTo>
                        <a:pt x="888" y="616"/>
                      </a:lnTo>
                      <a:lnTo>
                        <a:pt x="888" y="613"/>
                      </a:lnTo>
                      <a:lnTo>
                        <a:pt x="888" y="596"/>
                      </a:lnTo>
                      <a:lnTo>
                        <a:pt x="888" y="582"/>
                      </a:lnTo>
                      <a:lnTo>
                        <a:pt x="888" y="562"/>
                      </a:lnTo>
                      <a:lnTo>
                        <a:pt x="879" y="508"/>
                      </a:lnTo>
                      <a:lnTo>
                        <a:pt x="852" y="468"/>
                      </a:lnTo>
                      <a:lnTo>
                        <a:pt x="807" y="414"/>
                      </a:lnTo>
                      <a:lnTo>
                        <a:pt x="754" y="363"/>
                      </a:lnTo>
                      <a:lnTo>
                        <a:pt x="686" y="320"/>
                      </a:lnTo>
                      <a:lnTo>
                        <a:pt x="603" y="289"/>
                      </a:lnTo>
                      <a:lnTo>
                        <a:pt x="559" y="273"/>
                      </a:lnTo>
                      <a:lnTo>
                        <a:pt x="515" y="249"/>
                      </a:lnTo>
                      <a:lnTo>
                        <a:pt x="488" y="229"/>
                      </a:lnTo>
                      <a:lnTo>
                        <a:pt x="461" y="208"/>
                      </a:lnTo>
                      <a:lnTo>
                        <a:pt x="428" y="165"/>
                      </a:lnTo>
                      <a:lnTo>
                        <a:pt x="408" y="121"/>
                      </a:lnTo>
                      <a:lnTo>
                        <a:pt x="390" y="81"/>
                      </a:lnTo>
                      <a:lnTo>
                        <a:pt x="381" y="40"/>
                      </a:lnTo>
                      <a:lnTo>
                        <a:pt x="370" y="17"/>
                      </a:lnTo>
                      <a:lnTo>
                        <a:pt x="370" y="11"/>
                      </a:lnTo>
                      <a:close/>
                    </a:path>
                  </a:pathLst>
                </a:custGeom>
                <a:solidFill>
                  <a:srgbClr val="6E8CCA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" name="Freeform 77"/>
                <p:cNvSpPr>
                  <a:spLocks/>
                </p:cNvSpPr>
                <p:nvPr/>
              </p:nvSpPr>
              <p:spPr bwMode="auto">
                <a:xfrm>
                  <a:off x="3511" y="1557"/>
                  <a:ext cx="238" cy="265"/>
                </a:xfrm>
                <a:custGeom>
                  <a:avLst/>
                  <a:gdLst>
                    <a:gd name="T0" fmla="*/ 0 w 955"/>
                    <a:gd name="T1" fmla="*/ 0 h 979"/>
                    <a:gd name="T2" fmla="*/ 0 w 955"/>
                    <a:gd name="T3" fmla="*/ 0 h 979"/>
                    <a:gd name="T4" fmla="*/ 0 w 955"/>
                    <a:gd name="T5" fmla="*/ 0 h 979"/>
                    <a:gd name="T6" fmla="*/ 0 w 955"/>
                    <a:gd name="T7" fmla="*/ 0 h 979"/>
                    <a:gd name="T8" fmla="*/ 0 w 955"/>
                    <a:gd name="T9" fmla="*/ 0 h 979"/>
                    <a:gd name="T10" fmla="*/ 0 w 955"/>
                    <a:gd name="T11" fmla="*/ 0 h 979"/>
                    <a:gd name="T12" fmla="*/ 0 w 955"/>
                    <a:gd name="T13" fmla="*/ 0 h 979"/>
                    <a:gd name="T14" fmla="*/ 0 w 955"/>
                    <a:gd name="T15" fmla="*/ 0 h 979"/>
                    <a:gd name="T16" fmla="*/ 0 w 955"/>
                    <a:gd name="T17" fmla="*/ 0 h 979"/>
                    <a:gd name="T18" fmla="*/ 0 w 955"/>
                    <a:gd name="T19" fmla="*/ 0 h 979"/>
                    <a:gd name="T20" fmla="*/ 0 w 955"/>
                    <a:gd name="T21" fmla="*/ 0 h 979"/>
                    <a:gd name="T22" fmla="*/ 0 w 955"/>
                    <a:gd name="T23" fmla="*/ 0 h 979"/>
                    <a:gd name="T24" fmla="*/ 0 w 955"/>
                    <a:gd name="T25" fmla="*/ 0 h 979"/>
                    <a:gd name="T26" fmla="*/ 0 w 955"/>
                    <a:gd name="T27" fmla="*/ 0 h 979"/>
                    <a:gd name="T28" fmla="*/ 0 w 955"/>
                    <a:gd name="T29" fmla="*/ 0 h 979"/>
                    <a:gd name="T30" fmla="*/ 0 w 955"/>
                    <a:gd name="T31" fmla="*/ 0 h 979"/>
                    <a:gd name="T32" fmla="*/ 0 w 955"/>
                    <a:gd name="T33" fmla="*/ 0 h 979"/>
                    <a:gd name="T34" fmla="*/ 0 w 955"/>
                    <a:gd name="T35" fmla="*/ 0 h 979"/>
                    <a:gd name="T36" fmla="*/ 0 w 955"/>
                    <a:gd name="T37" fmla="*/ 0 h 979"/>
                    <a:gd name="T38" fmla="*/ 0 w 955"/>
                    <a:gd name="T39" fmla="*/ 0 h 979"/>
                    <a:gd name="T40" fmla="*/ 0 w 955"/>
                    <a:gd name="T41" fmla="*/ 0 h 979"/>
                    <a:gd name="T42" fmla="*/ 0 w 955"/>
                    <a:gd name="T43" fmla="*/ 0 h 979"/>
                    <a:gd name="T44" fmla="*/ 0 w 955"/>
                    <a:gd name="T45" fmla="*/ 0 h 979"/>
                    <a:gd name="T46" fmla="*/ 0 w 955"/>
                    <a:gd name="T47" fmla="*/ 0 h 979"/>
                    <a:gd name="T48" fmla="*/ 0 w 955"/>
                    <a:gd name="T49" fmla="*/ 0 h 979"/>
                    <a:gd name="T50" fmla="*/ 0 w 955"/>
                    <a:gd name="T51" fmla="*/ 0 h 979"/>
                    <a:gd name="T52" fmla="*/ 0 w 955"/>
                    <a:gd name="T53" fmla="*/ 0 h 979"/>
                    <a:gd name="T54" fmla="*/ 0 w 955"/>
                    <a:gd name="T55" fmla="*/ 0 h 979"/>
                    <a:gd name="T56" fmla="*/ 0 w 955"/>
                    <a:gd name="T57" fmla="*/ 0 h 979"/>
                    <a:gd name="T58" fmla="*/ 0 w 955"/>
                    <a:gd name="T59" fmla="*/ 0 h 979"/>
                    <a:gd name="T60" fmla="*/ 0 w 955"/>
                    <a:gd name="T61" fmla="*/ 0 h 979"/>
                    <a:gd name="T62" fmla="*/ 0 w 955"/>
                    <a:gd name="T63" fmla="*/ 0 h 979"/>
                    <a:gd name="T64" fmla="*/ 0 w 955"/>
                    <a:gd name="T65" fmla="*/ 0 h 979"/>
                    <a:gd name="T66" fmla="*/ 0 w 955"/>
                    <a:gd name="T67" fmla="*/ 0 h 979"/>
                    <a:gd name="T68" fmla="*/ 0 w 955"/>
                    <a:gd name="T69" fmla="*/ 0 h 979"/>
                    <a:gd name="T70" fmla="*/ 0 w 955"/>
                    <a:gd name="T71" fmla="*/ 0 h 979"/>
                    <a:gd name="T72" fmla="*/ 0 w 955"/>
                    <a:gd name="T73" fmla="*/ 0 h 979"/>
                    <a:gd name="T74" fmla="*/ 0 w 955"/>
                    <a:gd name="T75" fmla="*/ 0 h 979"/>
                    <a:gd name="T76" fmla="*/ 0 w 955"/>
                    <a:gd name="T77" fmla="*/ 0 h 979"/>
                    <a:gd name="T78" fmla="*/ 0 w 955"/>
                    <a:gd name="T79" fmla="*/ 0 h 979"/>
                    <a:gd name="T80" fmla="*/ 0 w 955"/>
                    <a:gd name="T81" fmla="*/ 0 h 979"/>
                    <a:gd name="T82" fmla="*/ 0 w 955"/>
                    <a:gd name="T83" fmla="*/ 0 h 979"/>
                    <a:gd name="T84" fmla="*/ 0 w 955"/>
                    <a:gd name="T85" fmla="*/ 0 h 979"/>
                    <a:gd name="T86" fmla="*/ 0 w 955"/>
                    <a:gd name="T87" fmla="*/ 0 h 979"/>
                    <a:gd name="T88" fmla="*/ 0 w 955"/>
                    <a:gd name="T89" fmla="*/ 0 h 97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955"/>
                    <a:gd name="T136" fmla="*/ 0 h 979"/>
                    <a:gd name="T137" fmla="*/ 955 w 955"/>
                    <a:gd name="T138" fmla="*/ 979 h 979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955" h="979">
                      <a:moveTo>
                        <a:pt x="511" y="939"/>
                      </a:moveTo>
                      <a:lnTo>
                        <a:pt x="534" y="939"/>
                      </a:lnTo>
                      <a:lnTo>
                        <a:pt x="555" y="959"/>
                      </a:lnTo>
                      <a:lnTo>
                        <a:pt x="572" y="979"/>
                      </a:lnTo>
                      <a:lnTo>
                        <a:pt x="592" y="979"/>
                      </a:lnTo>
                      <a:lnTo>
                        <a:pt x="619" y="979"/>
                      </a:lnTo>
                      <a:lnTo>
                        <a:pt x="632" y="959"/>
                      </a:lnTo>
                      <a:lnTo>
                        <a:pt x="649" y="939"/>
                      </a:lnTo>
                      <a:lnTo>
                        <a:pt x="676" y="939"/>
                      </a:lnTo>
                      <a:lnTo>
                        <a:pt x="693" y="939"/>
                      </a:lnTo>
                      <a:lnTo>
                        <a:pt x="713" y="959"/>
                      </a:lnTo>
                      <a:lnTo>
                        <a:pt x="723" y="979"/>
                      </a:lnTo>
                      <a:lnTo>
                        <a:pt x="750" y="979"/>
                      </a:lnTo>
                      <a:lnTo>
                        <a:pt x="767" y="979"/>
                      </a:lnTo>
                      <a:lnTo>
                        <a:pt x="787" y="959"/>
                      </a:lnTo>
                      <a:lnTo>
                        <a:pt x="803" y="939"/>
                      </a:lnTo>
                      <a:lnTo>
                        <a:pt x="824" y="939"/>
                      </a:lnTo>
                      <a:lnTo>
                        <a:pt x="848" y="939"/>
                      </a:lnTo>
                      <a:lnTo>
                        <a:pt x="868" y="959"/>
                      </a:lnTo>
                      <a:lnTo>
                        <a:pt x="881" y="979"/>
                      </a:lnTo>
                      <a:lnTo>
                        <a:pt x="908" y="979"/>
                      </a:lnTo>
                      <a:lnTo>
                        <a:pt x="925" y="979"/>
                      </a:lnTo>
                      <a:lnTo>
                        <a:pt x="945" y="959"/>
                      </a:lnTo>
                      <a:lnTo>
                        <a:pt x="955" y="950"/>
                      </a:lnTo>
                      <a:lnTo>
                        <a:pt x="787" y="10"/>
                      </a:lnTo>
                      <a:lnTo>
                        <a:pt x="774" y="0"/>
                      </a:lnTo>
                      <a:lnTo>
                        <a:pt x="750" y="0"/>
                      </a:lnTo>
                      <a:lnTo>
                        <a:pt x="729" y="10"/>
                      </a:lnTo>
                      <a:lnTo>
                        <a:pt x="720" y="10"/>
                      </a:lnTo>
                      <a:lnTo>
                        <a:pt x="700" y="16"/>
                      </a:lnTo>
                      <a:lnTo>
                        <a:pt x="686" y="40"/>
                      </a:lnTo>
                      <a:lnTo>
                        <a:pt x="676" y="61"/>
                      </a:lnTo>
                      <a:lnTo>
                        <a:pt x="649" y="74"/>
                      </a:lnTo>
                      <a:lnTo>
                        <a:pt x="632" y="74"/>
                      </a:lnTo>
                      <a:lnTo>
                        <a:pt x="606" y="61"/>
                      </a:lnTo>
                      <a:lnTo>
                        <a:pt x="588" y="50"/>
                      </a:lnTo>
                      <a:lnTo>
                        <a:pt x="568" y="50"/>
                      </a:lnTo>
                      <a:lnTo>
                        <a:pt x="545" y="61"/>
                      </a:lnTo>
                      <a:lnTo>
                        <a:pt x="528" y="81"/>
                      </a:lnTo>
                      <a:lnTo>
                        <a:pt x="518" y="104"/>
                      </a:lnTo>
                      <a:lnTo>
                        <a:pt x="501" y="121"/>
                      </a:lnTo>
                      <a:lnTo>
                        <a:pt x="474" y="121"/>
                      </a:lnTo>
                      <a:lnTo>
                        <a:pt x="454" y="104"/>
                      </a:lnTo>
                      <a:lnTo>
                        <a:pt x="437" y="97"/>
                      </a:lnTo>
                      <a:lnTo>
                        <a:pt x="410" y="97"/>
                      </a:lnTo>
                      <a:lnTo>
                        <a:pt x="393" y="104"/>
                      </a:lnTo>
                      <a:lnTo>
                        <a:pt x="383" y="124"/>
                      </a:lnTo>
                      <a:lnTo>
                        <a:pt x="366" y="148"/>
                      </a:lnTo>
                      <a:lnTo>
                        <a:pt x="350" y="164"/>
                      </a:lnTo>
                      <a:lnTo>
                        <a:pt x="330" y="164"/>
                      </a:lnTo>
                      <a:lnTo>
                        <a:pt x="306" y="164"/>
                      </a:lnTo>
                      <a:lnTo>
                        <a:pt x="285" y="148"/>
                      </a:lnTo>
                      <a:lnTo>
                        <a:pt x="262" y="155"/>
                      </a:lnTo>
                      <a:lnTo>
                        <a:pt x="249" y="171"/>
                      </a:lnTo>
                      <a:lnTo>
                        <a:pt x="235" y="195"/>
                      </a:lnTo>
                      <a:lnTo>
                        <a:pt x="225" y="215"/>
                      </a:lnTo>
                      <a:lnTo>
                        <a:pt x="205" y="229"/>
                      </a:lnTo>
                      <a:lnTo>
                        <a:pt x="188" y="229"/>
                      </a:lnTo>
                      <a:lnTo>
                        <a:pt x="161" y="229"/>
                      </a:lnTo>
                      <a:lnTo>
                        <a:pt x="144" y="218"/>
                      </a:lnTo>
                      <a:lnTo>
                        <a:pt x="117" y="229"/>
                      </a:lnTo>
                      <a:lnTo>
                        <a:pt x="97" y="238"/>
                      </a:lnTo>
                      <a:lnTo>
                        <a:pt x="90" y="260"/>
                      </a:lnTo>
                      <a:lnTo>
                        <a:pt x="90" y="249"/>
                      </a:lnTo>
                      <a:lnTo>
                        <a:pt x="74" y="273"/>
                      </a:lnTo>
                      <a:lnTo>
                        <a:pt x="67" y="293"/>
                      </a:lnTo>
                      <a:lnTo>
                        <a:pt x="54" y="320"/>
                      </a:lnTo>
                      <a:lnTo>
                        <a:pt x="43" y="334"/>
                      </a:lnTo>
                      <a:lnTo>
                        <a:pt x="16" y="340"/>
                      </a:lnTo>
                      <a:lnTo>
                        <a:pt x="0" y="334"/>
                      </a:lnTo>
                      <a:lnTo>
                        <a:pt x="0" y="340"/>
                      </a:lnTo>
                      <a:lnTo>
                        <a:pt x="0" y="363"/>
                      </a:lnTo>
                      <a:lnTo>
                        <a:pt x="3" y="383"/>
                      </a:lnTo>
                      <a:lnTo>
                        <a:pt x="10" y="414"/>
                      </a:lnTo>
                      <a:lnTo>
                        <a:pt x="30" y="448"/>
                      </a:lnTo>
                      <a:lnTo>
                        <a:pt x="54" y="488"/>
                      </a:lnTo>
                      <a:lnTo>
                        <a:pt x="84" y="531"/>
                      </a:lnTo>
                      <a:lnTo>
                        <a:pt x="124" y="562"/>
                      </a:lnTo>
                      <a:lnTo>
                        <a:pt x="215" y="612"/>
                      </a:lnTo>
                      <a:lnTo>
                        <a:pt x="306" y="643"/>
                      </a:lnTo>
                      <a:lnTo>
                        <a:pt x="350" y="663"/>
                      </a:lnTo>
                      <a:lnTo>
                        <a:pt x="383" y="686"/>
                      </a:lnTo>
                      <a:lnTo>
                        <a:pt x="420" y="717"/>
                      </a:lnTo>
                      <a:lnTo>
                        <a:pt x="447" y="740"/>
                      </a:lnTo>
                      <a:lnTo>
                        <a:pt x="467" y="791"/>
                      </a:lnTo>
                      <a:lnTo>
                        <a:pt x="484" y="825"/>
                      </a:lnTo>
                      <a:lnTo>
                        <a:pt x="501" y="854"/>
                      </a:lnTo>
                      <a:lnTo>
                        <a:pt x="511" y="885"/>
                      </a:lnTo>
                      <a:lnTo>
                        <a:pt x="511" y="919"/>
                      </a:lnTo>
                      <a:lnTo>
                        <a:pt x="511" y="939"/>
                      </a:lnTo>
                      <a:close/>
                    </a:path>
                  </a:pathLst>
                </a:custGeom>
                <a:solidFill>
                  <a:srgbClr val="A1D2E3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4" name="Freeform 78"/>
                <p:cNvSpPr>
                  <a:spLocks/>
                </p:cNvSpPr>
                <p:nvPr/>
              </p:nvSpPr>
              <p:spPr bwMode="auto">
                <a:xfrm>
                  <a:off x="3291" y="1711"/>
                  <a:ext cx="213" cy="104"/>
                </a:xfrm>
                <a:custGeom>
                  <a:avLst/>
                  <a:gdLst>
                    <a:gd name="T0" fmla="*/ 0 w 852"/>
                    <a:gd name="T1" fmla="*/ 0 h 387"/>
                    <a:gd name="T2" fmla="*/ 0 w 852"/>
                    <a:gd name="T3" fmla="*/ 0 h 387"/>
                    <a:gd name="T4" fmla="*/ 0 w 852"/>
                    <a:gd name="T5" fmla="*/ 0 h 387"/>
                    <a:gd name="T6" fmla="*/ 0 w 852"/>
                    <a:gd name="T7" fmla="*/ 0 h 387"/>
                    <a:gd name="T8" fmla="*/ 0 w 852"/>
                    <a:gd name="T9" fmla="*/ 0 h 387"/>
                    <a:gd name="T10" fmla="*/ 0 w 852"/>
                    <a:gd name="T11" fmla="*/ 0 h 387"/>
                    <a:gd name="T12" fmla="*/ 0 w 852"/>
                    <a:gd name="T13" fmla="*/ 0 h 387"/>
                    <a:gd name="T14" fmla="*/ 0 w 852"/>
                    <a:gd name="T15" fmla="*/ 0 h 387"/>
                    <a:gd name="T16" fmla="*/ 0 w 852"/>
                    <a:gd name="T17" fmla="*/ 0 h 387"/>
                    <a:gd name="T18" fmla="*/ 0 w 852"/>
                    <a:gd name="T19" fmla="*/ 0 h 387"/>
                    <a:gd name="T20" fmla="*/ 0 w 852"/>
                    <a:gd name="T21" fmla="*/ 0 h 387"/>
                    <a:gd name="T22" fmla="*/ 0 w 852"/>
                    <a:gd name="T23" fmla="*/ 0 h 387"/>
                    <a:gd name="T24" fmla="*/ 0 w 852"/>
                    <a:gd name="T25" fmla="*/ 0 h 387"/>
                    <a:gd name="T26" fmla="*/ 0 w 852"/>
                    <a:gd name="T27" fmla="*/ 0 h 387"/>
                    <a:gd name="T28" fmla="*/ 0 w 852"/>
                    <a:gd name="T29" fmla="*/ 0 h 387"/>
                    <a:gd name="T30" fmla="*/ 0 w 852"/>
                    <a:gd name="T31" fmla="*/ 0 h 387"/>
                    <a:gd name="T32" fmla="*/ 0 w 852"/>
                    <a:gd name="T33" fmla="*/ 0 h 387"/>
                    <a:gd name="T34" fmla="*/ 0 w 852"/>
                    <a:gd name="T35" fmla="*/ 0 h 387"/>
                    <a:gd name="T36" fmla="*/ 0 w 852"/>
                    <a:gd name="T37" fmla="*/ 0 h 387"/>
                    <a:gd name="T38" fmla="*/ 0 w 852"/>
                    <a:gd name="T39" fmla="*/ 0 h 387"/>
                    <a:gd name="T40" fmla="*/ 0 w 852"/>
                    <a:gd name="T41" fmla="*/ 0 h 387"/>
                    <a:gd name="T42" fmla="*/ 0 w 852"/>
                    <a:gd name="T43" fmla="*/ 0 h 387"/>
                    <a:gd name="T44" fmla="*/ 0 w 852"/>
                    <a:gd name="T45" fmla="*/ 0 h 387"/>
                    <a:gd name="T46" fmla="*/ 0 w 852"/>
                    <a:gd name="T47" fmla="*/ 0 h 387"/>
                    <a:gd name="T48" fmla="*/ 0 w 852"/>
                    <a:gd name="T49" fmla="*/ 0 h 387"/>
                    <a:gd name="T50" fmla="*/ 0 w 852"/>
                    <a:gd name="T51" fmla="*/ 0 h 387"/>
                    <a:gd name="T52" fmla="*/ 0 w 852"/>
                    <a:gd name="T53" fmla="*/ 0 h 387"/>
                    <a:gd name="T54" fmla="*/ 0 w 852"/>
                    <a:gd name="T55" fmla="*/ 0 h 387"/>
                    <a:gd name="T56" fmla="*/ 0 w 852"/>
                    <a:gd name="T57" fmla="*/ 0 h 387"/>
                    <a:gd name="T58" fmla="*/ 0 w 852"/>
                    <a:gd name="T59" fmla="*/ 0 h 387"/>
                    <a:gd name="T60" fmla="*/ 0 w 852"/>
                    <a:gd name="T61" fmla="*/ 0 h 387"/>
                    <a:gd name="T62" fmla="*/ 0 w 852"/>
                    <a:gd name="T63" fmla="*/ 0 h 387"/>
                    <a:gd name="T64" fmla="*/ 0 w 852"/>
                    <a:gd name="T65" fmla="*/ 0 h 387"/>
                    <a:gd name="T66" fmla="*/ 0 w 852"/>
                    <a:gd name="T67" fmla="*/ 0 h 387"/>
                    <a:gd name="T68" fmla="*/ 0 w 852"/>
                    <a:gd name="T69" fmla="*/ 0 h 387"/>
                    <a:gd name="T70" fmla="*/ 0 w 852"/>
                    <a:gd name="T71" fmla="*/ 0 h 387"/>
                    <a:gd name="T72" fmla="*/ 0 w 852"/>
                    <a:gd name="T73" fmla="*/ 0 h 387"/>
                    <a:gd name="T74" fmla="*/ 0 w 852"/>
                    <a:gd name="T75" fmla="*/ 0 h 387"/>
                    <a:gd name="T76" fmla="*/ 0 w 852"/>
                    <a:gd name="T77" fmla="*/ 0 h 387"/>
                    <a:gd name="T78" fmla="*/ 0 w 852"/>
                    <a:gd name="T79" fmla="*/ 0 h 387"/>
                    <a:gd name="T80" fmla="*/ 0 w 852"/>
                    <a:gd name="T81" fmla="*/ 0 h 387"/>
                    <a:gd name="T82" fmla="*/ 0 w 852"/>
                    <a:gd name="T83" fmla="*/ 0 h 387"/>
                    <a:gd name="T84" fmla="*/ 0 w 852"/>
                    <a:gd name="T85" fmla="*/ 0 h 387"/>
                    <a:gd name="T86" fmla="*/ 0 w 852"/>
                    <a:gd name="T87" fmla="*/ 0 h 387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852"/>
                    <a:gd name="T133" fmla="*/ 0 h 387"/>
                    <a:gd name="T134" fmla="*/ 852 w 852"/>
                    <a:gd name="T135" fmla="*/ 387 h 387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852" h="387">
                      <a:moveTo>
                        <a:pt x="505" y="3"/>
                      </a:moveTo>
                      <a:lnTo>
                        <a:pt x="481" y="3"/>
                      </a:lnTo>
                      <a:lnTo>
                        <a:pt x="461" y="3"/>
                      </a:lnTo>
                      <a:lnTo>
                        <a:pt x="438" y="0"/>
                      </a:lnTo>
                      <a:lnTo>
                        <a:pt x="418" y="3"/>
                      </a:lnTo>
                      <a:lnTo>
                        <a:pt x="400" y="20"/>
                      </a:lnTo>
                      <a:lnTo>
                        <a:pt x="391" y="47"/>
                      </a:lnTo>
                      <a:lnTo>
                        <a:pt x="380" y="74"/>
                      </a:lnTo>
                      <a:lnTo>
                        <a:pt x="364" y="87"/>
                      </a:lnTo>
                      <a:lnTo>
                        <a:pt x="346" y="94"/>
                      </a:lnTo>
                      <a:lnTo>
                        <a:pt x="321" y="87"/>
                      </a:lnTo>
                      <a:lnTo>
                        <a:pt x="299" y="77"/>
                      </a:lnTo>
                      <a:lnTo>
                        <a:pt x="276" y="87"/>
                      </a:lnTo>
                      <a:lnTo>
                        <a:pt x="256" y="97"/>
                      </a:lnTo>
                      <a:lnTo>
                        <a:pt x="249" y="121"/>
                      </a:lnTo>
                      <a:lnTo>
                        <a:pt x="246" y="151"/>
                      </a:lnTo>
                      <a:lnTo>
                        <a:pt x="225" y="168"/>
                      </a:lnTo>
                      <a:lnTo>
                        <a:pt x="202" y="171"/>
                      </a:lnTo>
                      <a:lnTo>
                        <a:pt x="185" y="168"/>
                      </a:lnTo>
                      <a:lnTo>
                        <a:pt x="158" y="158"/>
                      </a:lnTo>
                      <a:lnTo>
                        <a:pt x="138" y="168"/>
                      </a:lnTo>
                      <a:lnTo>
                        <a:pt x="122" y="182"/>
                      </a:lnTo>
                      <a:lnTo>
                        <a:pt x="115" y="202"/>
                      </a:lnTo>
                      <a:lnTo>
                        <a:pt x="98" y="222"/>
                      </a:lnTo>
                      <a:lnTo>
                        <a:pt x="81" y="242"/>
                      </a:lnTo>
                      <a:lnTo>
                        <a:pt x="64" y="245"/>
                      </a:lnTo>
                      <a:lnTo>
                        <a:pt x="37" y="242"/>
                      </a:lnTo>
                      <a:lnTo>
                        <a:pt x="27" y="242"/>
                      </a:lnTo>
                      <a:lnTo>
                        <a:pt x="0" y="245"/>
                      </a:lnTo>
                      <a:lnTo>
                        <a:pt x="0" y="253"/>
                      </a:lnTo>
                      <a:lnTo>
                        <a:pt x="27" y="262"/>
                      </a:lnTo>
                      <a:lnTo>
                        <a:pt x="37" y="276"/>
                      </a:lnTo>
                      <a:lnTo>
                        <a:pt x="50" y="296"/>
                      </a:lnTo>
                      <a:lnTo>
                        <a:pt x="77" y="307"/>
                      </a:lnTo>
                      <a:lnTo>
                        <a:pt x="95" y="307"/>
                      </a:lnTo>
                      <a:lnTo>
                        <a:pt x="115" y="283"/>
                      </a:lnTo>
                      <a:lnTo>
                        <a:pt x="131" y="269"/>
                      </a:lnTo>
                      <a:lnTo>
                        <a:pt x="158" y="269"/>
                      </a:lnTo>
                      <a:lnTo>
                        <a:pt x="175" y="276"/>
                      </a:lnTo>
                      <a:lnTo>
                        <a:pt x="196" y="296"/>
                      </a:lnTo>
                      <a:lnTo>
                        <a:pt x="212" y="312"/>
                      </a:lnTo>
                      <a:lnTo>
                        <a:pt x="232" y="320"/>
                      </a:lnTo>
                      <a:lnTo>
                        <a:pt x="256" y="320"/>
                      </a:lnTo>
                      <a:lnTo>
                        <a:pt x="276" y="307"/>
                      </a:lnTo>
                      <a:lnTo>
                        <a:pt x="290" y="293"/>
                      </a:lnTo>
                      <a:lnTo>
                        <a:pt x="313" y="283"/>
                      </a:lnTo>
                      <a:lnTo>
                        <a:pt x="330" y="293"/>
                      </a:lnTo>
                      <a:lnTo>
                        <a:pt x="346" y="312"/>
                      </a:lnTo>
                      <a:lnTo>
                        <a:pt x="364" y="327"/>
                      </a:lnTo>
                      <a:lnTo>
                        <a:pt x="391" y="336"/>
                      </a:lnTo>
                      <a:lnTo>
                        <a:pt x="407" y="336"/>
                      </a:lnTo>
                      <a:lnTo>
                        <a:pt x="424" y="320"/>
                      </a:lnTo>
                      <a:lnTo>
                        <a:pt x="445" y="307"/>
                      </a:lnTo>
                      <a:lnTo>
                        <a:pt x="461" y="307"/>
                      </a:lnTo>
                      <a:lnTo>
                        <a:pt x="489" y="312"/>
                      </a:lnTo>
                      <a:lnTo>
                        <a:pt x="505" y="327"/>
                      </a:lnTo>
                      <a:lnTo>
                        <a:pt x="521" y="347"/>
                      </a:lnTo>
                      <a:lnTo>
                        <a:pt x="539" y="357"/>
                      </a:lnTo>
                      <a:lnTo>
                        <a:pt x="563" y="347"/>
                      </a:lnTo>
                      <a:lnTo>
                        <a:pt x="583" y="336"/>
                      </a:lnTo>
                      <a:lnTo>
                        <a:pt x="595" y="327"/>
                      </a:lnTo>
                      <a:lnTo>
                        <a:pt x="626" y="320"/>
                      </a:lnTo>
                      <a:lnTo>
                        <a:pt x="640" y="327"/>
                      </a:lnTo>
                      <a:lnTo>
                        <a:pt x="657" y="347"/>
                      </a:lnTo>
                      <a:lnTo>
                        <a:pt x="676" y="367"/>
                      </a:lnTo>
                      <a:lnTo>
                        <a:pt x="693" y="370"/>
                      </a:lnTo>
                      <a:lnTo>
                        <a:pt x="720" y="370"/>
                      </a:lnTo>
                      <a:lnTo>
                        <a:pt x="738" y="347"/>
                      </a:lnTo>
                      <a:lnTo>
                        <a:pt x="758" y="343"/>
                      </a:lnTo>
                      <a:lnTo>
                        <a:pt x="774" y="336"/>
                      </a:lnTo>
                      <a:lnTo>
                        <a:pt x="801" y="347"/>
                      </a:lnTo>
                      <a:lnTo>
                        <a:pt x="815" y="367"/>
                      </a:lnTo>
                      <a:lnTo>
                        <a:pt x="835" y="377"/>
                      </a:lnTo>
                      <a:lnTo>
                        <a:pt x="852" y="387"/>
                      </a:lnTo>
                      <a:lnTo>
                        <a:pt x="852" y="370"/>
                      </a:lnTo>
                      <a:lnTo>
                        <a:pt x="852" y="347"/>
                      </a:lnTo>
                      <a:lnTo>
                        <a:pt x="844" y="327"/>
                      </a:lnTo>
                      <a:lnTo>
                        <a:pt x="839" y="296"/>
                      </a:lnTo>
                      <a:lnTo>
                        <a:pt x="835" y="269"/>
                      </a:lnTo>
                      <a:lnTo>
                        <a:pt x="808" y="242"/>
                      </a:lnTo>
                      <a:lnTo>
                        <a:pt x="781" y="218"/>
                      </a:lnTo>
                      <a:lnTo>
                        <a:pt x="727" y="171"/>
                      </a:lnTo>
                      <a:lnTo>
                        <a:pt x="667" y="151"/>
                      </a:lnTo>
                      <a:lnTo>
                        <a:pt x="619" y="128"/>
                      </a:lnTo>
                      <a:lnTo>
                        <a:pt x="568" y="97"/>
                      </a:lnTo>
                      <a:lnTo>
                        <a:pt x="532" y="57"/>
                      </a:lnTo>
                      <a:lnTo>
                        <a:pt x="516" y="27"/>
                      </a:lnTo>
                      <a:lnTo>
                        <a:pt x="505" y="3"/>
                      </a:lnTo>
                      <a:close/>
                    </a:path>
                  </a:pathLst>
                </a:custGeom>
                <a:solidFill>
                  <a:srgbClr val="ADD8C3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5" name="Freeform 79"/>
                <p:cNvSpPr>
                  <a:spLocks/>
                </p:cNvSpPr>
                <p:nvPr/>
              </p:nvSpPr>
              <p:spPr bwMode="auto">
                <a:xfrm>
                  <a:off x="3433" y="1882"/>
                  <a:ext cx="308" cy="179"/>
                </a:xfrm>
                <a:custGeom>
                  <a:avLst/>
                  <a:gdLst>
                    <a:gd name="T0" fmla="*/ 0 w 1233"/>
                    <a:gd name="T1" fmla="*/ 0 h 660"/>
                    <a:gd name="T2" fmla="*/ 0 w 1233"/>
                    <a:gd name="T3" fmla="*/ 0 h 660"/>
                    <a:gd name="T4" fmla="*/ 0 w 1233"/>
                    <a:gd name="T5" fmla="*/ 0 h 660"/>
                    <a:gd name="T6" fmla="*/ 0 w 1233"/>
                    <a:gd name="T7" fmla="*/ 0 h 660"/>
                    <a:gd name="T8" fmla="*/ 0 w 1233"/>
                    <a:gd name="T9" fmla="*/ 0 h 660"/>
                    <a:gd name="T10" fmla="*/ 0 w 1233"/>
                    <a:gd name="T11" fmla="*/ 0 h 660"/>
                    <a:gd name="T12" fmla="*/ 0 w 1233"/>
                    <a:gd name="T13" fmla="*/ 0 h 660"/>
                    <a:gd name="T14" fmla="*/ 0 w 1233"/>
                    <a:gd name="T15" fmla="*/ 0 h 660"/>
                    <a:gd name="T16" fmla="*/ 0 w 1233"/>
                    <a:gd name="T17" fmla="*/ 0 h 660"/>
                    <a:gd name="T18" fmla="*/ 0 w 1233"/>
                    <a:gd name="T19" fmla="*/ 0 h 660"/>
                    <a:gd name="T20" fmla="*/ 0 w 1233"/>
                    <a:gd name="T21" fmla="*/ 0 h 660"/>
                    <a:gd name="T22" fmla="*/ 0 w 1233"/>
                    <a:gd name="T23" fmla="*/ 0 h 660"/>
                    <a:gd name="T24" fmla="*/ 0 w 1233"/>
                    <a:gd name="T25" fmla="*/ 0 h 660"/>
                    <a:gd name="T26" fmla="*/ 0 w 1233"/>
                    <a:gd name="T27" fmla="*/ 0 h 660"/>
                    <a:gd name="T28" fmla="*/ 0 w 1233"/>
                    <a:gd name="T29" fmla="*/ 0 h 660"/>
                    <a:gd name="T30" fmla="*/ 0 w 1233"/>
                    <a:gd name="T31" fmla="*/ 0 h 660"/>
                    <a:gd name="T32" fmla="*/ 0 w 1233"/>
                    <a:gd name="T33" fmla="*/ 0 h 660"/>
                    <a:gd name="T34" fmla="*/ 0 w 1233"/>
                    <a:gd name="T35" fmla="*/ 0 h 660"/>
                    <a:gd name="T36" fmla="*/ 0 w 1233"/>
                    <a:gd name="T37" fmla="*/ 0 h 660"/>
                    <a:gd name="T38" fmla="*/ 0 w 1233"/>
                    <a:gd name="T39" fmla="*/ 0 h 660"/>
                    <a:gd name="T40" fmla="*/ 0 w 1233"/>
                    <a:gd name="T41" fmla="*/ 0 h 660"/>
                    <a:gd name="T42" fmla="*/ 0 w 1233"/>
                    <a:gd name="T43" fmla="*/ 0 h 660"/>
                    <a:gd name="T44" fmla="*/ 0 w 1233"/>
                    <a:gd name="T45" fmla="*/ 0 h 660"/>
                    <a:gd name="T46" fmla="*/ 0 w 1233"/>
                    <a:gd name="T47" fmla="*/ 0 h 660"/>
                    <a:gd name="T48" fmla="*/ 0 w 1233"/>
                    <a:gd name="T49" fmla="*/ 0 h 660"/>
                    <a:gd name="T50" fmla="*/ 0 w 1233"/>
                    <a:gd name="T51" fmla="*/ 0 h 660"/>
                    <a:gd name="T52" fmla="*/ 0 w 1233"/>
                    <a:gd name="T53" fmla="*/ 0 h 66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233"/>
                    <a:gd name="T82" fmla="*/ 0 h 660"/>
                    <a:gd name="T83" fmla="*/ 1233 w 1233"/>
                    <a:gd name="T84" fmla="*/ 660 h 66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233" h="660">
                      <a:moveTo>
                        <a:pt x="513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14"/>
                      </a:lnTo>
                      <a:lnTo>
                        <a:pt x="15" y="34"/>
                      </a:lnTo>
                      <a:lnTo>
                        <a:pt x="18" y="57"/>
                      </a:lnTo>
                      <a:lnTo>
                        <a:pt x="51" y="108"/>
                      </a:lnTo>
                      <a:lnTo>
                        <a:pt x="99" y="151"/>
                      </a:lnTo>
                      <a:lnTo>
                        <a:pt x="132" y="178"/>
                      </a:lnTo>
                      <a:lnTo>
                        <a:pt x="175" y="198"/>
                      </a:lnTo>
                      <a:lnTo>
                        <a:pt x="220" y="218"/>
                      </a:lnTo>
                      <a:lnTo>
                        <a:pt x="271" y="243"/>
                      </a:lnTo>
                      <a:lnTo>
                        <a:pt x="321" y="263"/>
                      </a:lnTo>
                      <a:lnTo>
                        <a:pt x="365" y="287"/>
                      </a:lnTo>
                      <a:lnTo>
                        <a:pt x="408" y="307"/>
                      </a:lnTo>
                      <a:lnTo>
                        <a:pt x="439" y="327"/>
                      </a:lnTo>
                      <a:lnTo>
                        <a:pt x="496" y="374"/>
                      </a:lnTo>
                      <a:lnTo>
                        <a:pt x="543" y="417"/>
                      </a:lnTo>
                      <a:lnTo>
                        <a:pt x="583" y="462"/>
                      </a:lnTo>
                      <a:lnTo>
                        <a:pt x="614" y="505"/>
                      </a:lnTo>
                      <a:lnTo>
                        <a:pt x="630" y="542"/>
                      </a:lnTo>
                      <a:lnTo>
                        <a:pt x="641" y="572"/>
                      </a:lnTo>
                      <a:lnTo>
                        <a:pt x="641" y="596"/>
                      </a:lnTo>
                      <a:lnTo>
                        <a:pt x="630" y="610"/>
                      </a:lnTo>
                      <a:lnTo>
                        <a:pt x="1155" y="660"/>
                      </a:lnTo>
                      <a:lnTo>
                        <a:pt x="1233" y="249"/>
                      </a:lnTo>
                      <a:lnTo>
                        <a:pt x="513" y="0"/>
                      </a:lnTo>
                      <a:close/>
                    </a:path>
                  </a:pathLst>
                </a:custGeom>
                <a:solidFill>
                  <a:srgbClr val="6E8CCA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6" name="Freeform 80"/>
                <p:cNvSpPr>
                  <a:spLocks/>
                </p:cNvSpPr>
                <p:nvPr/>
              </p:nvSpPr>
              <p:spPr bwMode="auto">
                <a:xfrm>
                  <a:off x="3562" y="1882"/>
                  <a:ext cx="234" cy="207"/>
                </a:xfrm>
                <a:custGeom>
                  <a:avLst/>
                  <a:gdLst>
                    <a:gd name="T0" fmla="*/ 0 w 935"/>
                    <a:gd name="T1" fmla="*/ 0 h 764"/>
                    <a:gd name="T2" fmla="*/ 0 w 935"/>
                    <a:gd name="T3" fmla="*/ 0 h 764"/>
                    <a:gd name="T4" fmla="*/ 0 w 935"/>
                    <a:gd name="T5" fmla="*/ 0 h 764"/>
                    <a:gd name="T6" fmla="*/ 0 w 935"/>
                    <a:gd name="T7" fmla="*/ 0 h 764"/>
                    <a:gd name="T8" fmla="*/ 0 w 935"/>
                    <a:gd name="T9" fmla="*/ 0 h 764"/>
                    <a:gd name="T10" fmla="*/ 0 w 935"/>
                    <a:gd name="T11" fmla="*/ 0 h 764"/>
                    <a:gd name="T12" fmla="*/ 0 w 935"/>
                    <a:gd name="T13" fmla="*/ 0 h 764"/>
                    <a:gd name="T14" fmla="*/ 0 w 935"/>
                    <a:gd name="T15" fmla="*/ 0 h 764"/>
                    <a:gd name="T16" fmla="*/ 0 w 935"/>
                    <a:gd name="T17" fmla="*/ 0 h 764"/>
                    <a:gd name="T18" fmla="*/ 0 w 935"/>
                    <a:gd name="T19" fmla="*/ 0 h 764"/>
                    <a:gd name="T20" fmla="*/ 0 w 935"/>
                    <a:gd name="T21" fmla="*/ 0 h 764"/>
                    <a:gd name="T22" fmla="*/ 0 w 935"/>
                    <a:gd name="T23" fmla="*/ 0 h 764"/>
                    <a:gd name="T24" fmla="*/ 0 w 935"/>
                    <a:gd name="T25" fmla="*/ 0 h 764"/>
                    <a:gd name="T26" fmla="*/ 0 w 935"/>
                    <a:gd name="T27" fmla="*/ 0 h 764"/>
                    <a:gd name="T28" fmla="*/ 0 w 935"/>
                    <a:gd name="T29" fmla="*/ 0 h 764"/>
                    <a:gd name="T30" fmla="*/ 0 w 935"/>
                    <a:gd name="T31" fmla="*/ 0 h 764"/>
                    <a:gd name="T32" fmla="*/ 0 w 935"/>
                    <a:gd name="T33" fmla="*/ 0 h 764"/>
                    <a:gd name="T34" fmla="*/ 0 w 935"/>
                    <a:gd name="T35" fmla="*/ 0 h 764"/>
                    <a:gd name="T36" fmla="*/ 0 w 935"/>
                    <a:gd name="T37" fmla="*/ 0 h 764"/>
                    <a:gd name="T38" fmla="*/ 0 w 935"/>
                    <a:gd name="T39" fmla="*/ 0 h 764"/>
                    <a:gd name="T40" fmla="*/ 0 w 935"/>
                    <a:gd name="T41" fmla="*/ 0 h 764"/>
                    <a:gd name="T42" fmla="*/ 0 w 935"/>
                    <a:gd name="T43" fmla="*/ 0 h 764"/>
                    <a:gd name="T44" fmla="*/ 0 w 935"/>
                    <a:gd name="T45" fmla="*/ 0 h 764"/>
                    <a:gd name="T46" fmla="*/ 0 w 935"/>
                    <a:gd name="T47" fmla="*/ 0 h 764"/>
                    <a:gd name="T48" fmla="*/ 0 w 935"/>
                    <a:gd name="T49" fmla="*/ 0 h 764"/>
                    <a:gd name="T50" fmla="*/ 0 w 935"/>
                    <a:gd name="T51" fmla="*/ 0 h 764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935"/>
                    <a:gd name="T79" fmla="*/ 0 h 764"/>
                    <a:gd name="T80" fmla="*/ 935 w 935"/>
                    <a:gd name="T81" fmla="*/ 764 h 764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935" h="764">
                      <a:moveTo>
                        <a:pt x="800" y="0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20"/>
                      </a:lnTo>
                      <a:lnTo>
                        <a:pt x="0" y="44"/>
                      </a:lnTo>
                      <a:lnTo>
                        <a:pt x="10" y="74"/>
                      </a:lnTo>
                      <a:lnTo>
                        <a:pt x="17" y="94"/>
                      </a:lnTo>
                      <a:lnTo>
                        <a:pt x="37" y="128"/>
                      </a:lnTo>
                      <a:lnTo>
                        <a:pt x="64" y="158"/>
                      </a:lnTo>
                      <a:lnTo>
                        <a:pt x="98" y="182"/>
                      </a:lnTo>
                      <a:lnTo>
                        <a:pt x="175" y="229"/>
                      </a:lnTo>
                      <a:lnTo>
                        <a:pt x="239" y="256"/>
                      </a:lnTo>
                      <a:lnTo>
                        <a:pt x="276" y="273"/>
                      </a:lnTo>
                      <a:lnTo>
                        <a:pt x="313" y="293"/>
                      </a:lnTo>
                      <a:lnTo>
                        <a:pt x="363" y="317"/>
                      </a:lnTo>
                      <a:lnTo>
                        <a:pt x="410" y="350"/>
                      </a:lnTo>
                      <a:lnTo>
                        <a:pt x="488" y="397"/>
                      </a:lnTo>
                      <a:lnTo>
                        <a:pt x="542" y="431"/>
                      </a:lnTo>
                      <a:lnTo>
                        <a:pt x="578" y="471"/>
                      </a:lnTo>
                      <a:lnTo>
                        <a:pt x="598" y="505"/>
                      </a:lnTo>
                      <a:lnTo>
                        <a:pt x="605" y="525"/>
                      </a:lnTo>
                      <a:lnTo>
                        <a:pt x="612" y="549"/>
                      </a:lnTo>
                      <a:lnTo>
                        <a:pt x="612" y="565"/>
                      </a:lnTo>
                      <a:lnTo>
                        <a:pt x="612" y="576"/>
                      </a:lnTo>
                      <a:lnTo>
                        <a:pt x="935" y="764"/>
                      </a:lnTo>
                      <a:lnTo>
                        <a:pt x="800" y="0"/>
                      </a:lnTo>
                      <a:close/>
                    </a:path>
                  </a:pathLst>
                </a:custGeom>
                <a:solidFill>
                  <a:srgbClr val="A1D2E3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" name="Freeform 81"/>
                <p:cNvSpPr>
                  <a:spLocks/>
                </p:cNvSpPr>
                <p:nvPr/>
              </p:nvSpPr>
              <p:spPr bwMode="auto">
                <a:xfrm>
                  <a:off x="3442" y="2025"/>
                  <a:ext cx="390" cy="284"/>
                </a:xfrm>
                <a:custGeom>
                  <a:avLst/>
                  <a:gdLst>
                    <a:gd name="T0" fmla="*/ 0 w 1562"/>
                    <a:gd name="T1" fmla="*/ 0 h 1051"/>
                    <a:gd name="T2" fmla="*/ 0 w 1562"/>
                    <a:gd name="T3" fmla="*/ 0 h 1051"/>
                    <a:gd name="T4" fmla="*/ 0 w 1562"/>
                    <a:gd name="T5" fmla="*/ 0 h 1051"/>
                    <a:gd name="T6" fmla="*/ 0 w 1562"/>
                    <a:gd name="T7" fmla="*/ 0 h 1051"/>
                    <a:gd name="T8" fmla="*/ 0 w 1562"/>
                    <a:gd name="T9" fmla="*/ 0 h 1051"/>
                    <a:gd name="T10" fmla="*/ 0 w 1562"/>
                    <a:gd name="T11" fmla="*/ 0 h 1051"/>
                    <a:gd name="T12" fmla="*/ 0 w 1562"/>
                    <a:gd name="T13" fmla="*/ 0 h 1051"/>
                    <a:gd name="T14" fmla="*/ 0 w 1562"/>
                    <a:gd name="T15" fmla="*/ 0 h 1051"/>
                    <a:gd name="T16" fmla="*/ 0 w 1562"/>
                    <a:gd name="T17" fmla="*/ 0 h 1051"/>
                    <a:gd name="T18" fmla="*/ 0 w 1562"/>
                    <a:gd name="T19" fmla="*/ 0 h 1051"/>
                    <a:gd name="T20" fmla="*/ 0 w 1562"/>
                    <a:gd name="T21" fmla="*/ 0 h 1051"/>
                    <a:gd name="T22" fmla="*/ 0 w 1562"/>
                    <a:gd name="T23" fmla="*/ 0 h 1051"/>
                    <a:gd name="T24" fmla="*/ 0 w 1562"/>
                    <a:gd name="T25" fmla="*/ 0 h 1051"/>
                    <a:gd name="T26" fmla="*/ 0 w 1562"/>
                    <a:gd name="T27" fmla="*/ 0 h 1051"/>
                    <a:gd name="T28" fmla="*/ 0 w 1562"/>
                    <a:gd name="T29" fmla="*/ 0 h 1051"/>
                    <a:gd name="T30" fmla="*/ 0 w 1562"/>
                    <a:gd name="T31" fmla="*/ 0 h 1051"/>
                    <a:gd name="T32" fmla="*/ 0 w 1562"/>
                    <a:gd name="T33" fmla="*/ 0 h 1051"/>
                    <a:gd name="T34" fmla="*/ 0 w 1562"/>
                    <a:gd name="T35" fmla="*/ 0 h 1051"/>
                    <a:gd name="T36" fmla="*/ 0 w 1562"/>
                    <a:gd name="T37" fmla="*/ 0 h 1051"/>
                    <a:gd name="T38" fmla="*/ 0 w 1562"/>
                    <a:gd name="T39" fmla="*/ 0 h 1051"/>
                    <a:gd name="T40" fmla="*/ 0 w 1562"/>
                    <a:gd name="T41" fmla="*/ 0 h 1051"/>
                    <a:gd name="T42" fmla="*/ 0 w 1562"/>
                    <a:gd name="T43" fmla="*/ 0 h 1051"/>
                    <a:gd name="T44" fmla="*/ 0 w 1562"/>
                    <a:gd name="T45" fmla="*/ 0 h 1051"/>
                    <a:gd name="T46" fmla="*/ 0 w 1562"/>
                    <a:gd name="T47" fmla="*/ 0 h 1051"/>
                    <a:gd name="T48" fmla="*/ 0 w 1562"/>
                    <a:gd name="T49" fmla="*/ 0 h 1051"/>
                    <a:gd name="T50" fmla="*/ 0 w 1562"/>
                    <a:gd name="T51" fmla="*/ 0 h 1051"/>
                    <a:gd name="T52" fmla="*/ 0 w 1562"/>
                    <a:gd name="T53" fmla="*/ 0 h 1051"/>
                    <a:gd name="T54" fmla="*/ 0 w 1562"/>
                    <a:gd name="T55" fmla="*/ 0 h 1051"/>
                    <a:gd name="T56" fmla="*/ 0 w 1562"/>
                    <a:gd name="T57" fmla="*/ 0 h 1051"/>
                    <a:gd name="T58" fmla="*/ 0 w 1562"/>
                    <a:gd name="T59" fmla="*/ 0 h 1051"/>
                    <a:gd name="T60" fmla="*/ 0 w 1562"/>
                    <a:gd name="T61" fmla="*/ 0 h 1051"/>
                    <a:gd name="T62" fmla="*/ 0 w 1562"/>
                    <a:gd name="T63" fmla="*/ 0 h 1051"/>
                    <a:gd name="T64" fmla="*/ 0 w 1562"/>
                    <a:gd name="T65" fmla="*/ 0 h 1051"/>
                    <a:gd name="T66" fmla="*/ 0 w 1562"/>
                    <a:gd name="T67" fmla="*/ 0 h 1051"/>
                    <a:gd name="T68" fmla="*/ 0 w 1562"/>
                    <a:gd name="T69" fmla="*/ 0 h 1051"/>
                    <a:gd name="T70" fmla="*/ 0 w 1562"/>
                    <a:gd name="T71" fmla="*/ 0 h 1051"/>
                    <a:gd name="T72" fmla="*/ 0 w 1562"/>
                    <a:gd name="T73" fmla="*/ 0 h 1051"/>
                    <a:gd name="T74" fmla="*/ 0 w 1562"/>
                    <a:gd name="T75" fmla="*/ 0 h 1051"/>
                    <a:gd name="T76" fmla="*/ 0 w 1562"/>
                    <a:gd name="T77" fmla="*/ 0 h 1051"/>
                    <a:gd name="T78" fmla="*/ 0 w 1562"/>
                    <a:gd name="T79" fmla="*/ 0 h 1051"/>
                    <a:gd name="T80" fmla="*/ 0 w 1562"/>
                    <a:gd name="T81" fmla="*/ 0 h 1051"/>
                    <a:gd name="T82" fmla="*/ 0 w 1562"/>
                    <a:gd name="T83" fmla="*/ 0 h 1051"/>
                    <a:gd name="T84" fmla="*/ 0 w 1562"/>
                    <a:gd name="T85" fmla="*/ 0 h 1051"/>
                    <a:gd name="T86" fmla="*/ 0 w 1562"/>
                    <a:gd name="T87" fmla="*/ 0 h 1051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562"/>
                    <a:gd name="T133" fmla="*/ 0 h 1051"/>
                    <a:gd name="T134" fmla="*/ 1562 w 1562"/>
                    <a:gd name="T135" fmla="*/ 1051 h 1051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562" h="1051">
                      <a:moveTo>
                        <a:pt x="112" y="280"/>
                      </a:moveTo>
                      <a:lnTo>
                        <a:pt x="156" y="320"/>
                      </a:lnTo>
                      <a:lnTo>
                        <a:pt x="199" y="354"/>
                      </a:lnTo>
                      <a:lnTo>
                        <a:pt x="257" y="374"/>
                      </a:lnTo>
                      <a:lnTo>
                        <a:pt x="320" y="397"/>
                      </a:lnTo>
                      <a:lnTo>
                        <a:pt x="374" y="414"/>
                      </a:lnTo>
                      <a:lnTo>
                        <a:pt x="438" y="428"/>
                      </a:lnTo>
                      <a:lnTo>
                        <a:pt x="492" y="444"/>
                      </a:lnTo>
                      <a:lnTo>
                        <a:pt x="536" y="448"/>
                      </a:lnTo>
                      <a:lnTo>
                        <a:pt x="634" y="484"/>
                      </a:lnTo>
                      <a:lnTo>
                        <a:pt x="731" y="529"/>
                      </a:lnTo>
                      <a:lnTo>
                        <a:pt x="811" y="592"/>
                      </a:lnTo>
                      <a:lnTo>
                        <a:pt x="889" y="683"/>
                      </a:lnTo>
                      <a:lnTo>
                        <a:pt x="936" y="791"/>
                      </a:lnTo>
                      <a:lnTo>
                        <a:pt x="970" y="885"/>
                      </a:lnTo>
                      <a:lnTo>
                        <a:pt x="980" y="932"/>
                      </a:lnTo>
                      <a:lnTo>
                        <a:pt x="980" y="959"/>
                      </a:lnTo>
                      <a:lnTo>
                        <a:pt x="986" y="986"/>
                      </a:lnTo>
                      <a:lnTo>
                        <a:pt x="986" y="990"/>
                      </a:lnTo>
                      <a:lnTo>
                        <a:pt x="1004" y="1000"/>
                      </a:lnTo>
                      <a:lnTo>
                        <a:pt x="1024" y="1010"/>
                      </a:lnTo>
                      <a:lnTo>
                        <a:pt x="1040" y="1030"/>
                      </a:lnTo>
                      <a:lnTo>
                        <a:pt x="1067" y="1037"/>
                      </a:lnTo>
                      <a:lnTo>
                        <a:pt x="1084" y="1030"/>
                      </a:lnTo>
                      <a:lnTo>
                        <a:pt x="1105" y="1010"/>
                      </a:lnTo>
                      <a:lnTo>
                        <a:pt x="1121" y="1000"/>
                      </a:lnTo>
                      <a:lnTo>
                        <a:pt x="1141" y="990"/>
                      </a:lnTo>
                      <a:lnTo>
                        <a:pt x="1165" y="1000"/>
                      </a:lnTo>
                      <a:lnTo>
                        <a:pt x="1185" y="1010"/>
                      </a:lnTo>
                      <a:lnTo>
                        <a:pt x="1199" y="1030"/>
                      </a:lnTo>
                      <a:lnTo>
                        <a:pt x="1226" y="1037"/>
                      </a:lnTo>
                      <a:lnTo>
                        <a:pt x="1242" y="1030"/>
                      </a:lnTo>
                      <a:lnTo>
                        <a:pt x="1262" y="1020"/>
                      </a:lnTo>
                      <a:lnTo>
                        <a:pt x="1279" y="1006"/>
                      </a:lnTo>
                      <a:lnTo>
                        <a:pt x="1300" y="1000"/>
                      </a:lnTo>
                      <a:lnTo>
                        <a:pt x="1323" y="1006"/>
                      </a:lnTo>
                      <a:lnTo>
                        <a:pt x="1343" y="1020"/>
                      </a:lnTo>
                      <a:lnTo>
                        <a:pt x="1353" y="1037"/>
                      </a:lnTo>
                      <a:lnTo>
                        <a:pt x="1370" y="1040"/>
                      </a:lnTo>
                      <a:lnTo>
                        <a:pt x="1397" y="1037"/>
                      </a:lnTo>
                      <a:lnTo>
                        <a:pt x="1414" y="1020"/>
                      </a:lnTo>
                      <a:lnTo>
                        <a:pt x="1434" y="1006"/>
                      </a:lnTo>
                      <a:lnTo>
                        <a:pt x="1454" y="1000"/>
                      </a:lnTo>
                      <a:lnTo>
                        <a:pt x="1477" y="1006"/>
                      </a:lnTo>
                      <a:lnTo>
                        <a:pt x="1491" y="1030"/>
                      </a:lnTo>
                      <a:lnTo>
                        <a:pt x="1511" y="1040"/>
                      </a:lnTo>
                      <a:lnTo>
                        <a:pt x="1535" y="1051"/>
                      </a:lnTo>
                      <a:lnTo>
                        <a:pt x="1549" y="1051"/>
                      </a:lnTo>
                      <a:lnTo>
                        <a:pt x="1562" y="1037"/>
                      </a:lnTo>
                      <a:lnTo>
                        <a:pt x="1394" y="81"/>
                      </a:lnTo>
                      <a:lnTo>
                        <a:pt x="1387" y="81"/>
                      </a:lnTo>
                      <a:lnTo>
                        <a:pt x="1370" y="81"/>
                      </a:lnTo>
                      <a:lnTo>
                        <a:pt x="1360" y="81"/>
                      </a:lnTo>
                      <a:lnTo>
                        <a:pt x="1343" y="74"/>
                      </a:lnTo>
                      <a:lnTo>
                        <a:pt x="1323" y="60"/>
                      </a:lnTo>
                      <a:lnTo>
                        <a:pt x="1309" y="40"/>
                      </a:lnTo>
                      <a:lnTo>
                        <a:pt x="1286" y="40"/>
                      </a:lnTo>
                      <a:lnTo>
                        <a:pt x="1266" y="40"/>
                      </a:lnTo>
                      <a:lnTo>
                        <a:pt x="1246" y="50"/>
                      </a:lnTo>
                      <a:lnTo>
                        <a:pt x="1229" y="67"/>
                      </a:lnTo>
                      <a:lnTo>
                        <a:pt x="1208" y="74"/>
                      </a:lnTo>
                      <a:lnTo>
                        <a:pt x="1185" y="67"/>
                      </a:lnTo>
                      <a:lnTo>
                        <a:pt x="1165" y="50"/>
                      </a:lnTo>
                      <a:lnTo>
                        <a:pt x="1154" y="40"/>
                      </a:lnTo>
                      <a:lnTo>
                        <a:pt x="1128" y="20"/>
                      </a:lnTo>
                      <a:lnTo>
                        <a:pt x="1111" y="30"/>
                      </a:lnTo>
                      <a:lnTo>
                        <a:pt x="1094" y="47"/>
                      </a:lnTo>
                      <a:lnTo>
                        <a:pt x="1074" y="60"/>
                      </a:lnTo>
                      <a:lnTo>
                        <a:pt x="1051" y="67"/>
                      </a:lnTo>
                      <a:lnTo>
                        <a:pt x="1031" y="60"/>
                      </a:lnTo>
                      <a:lnTo>
                        <a:pt x="1017" y="40"/>
                      </a:lnTo>
                      <a:lnTo>
                        <a:pt x="997" y="20"/>
                      </a:lnTo>
                      <a:lnTo>
                        <a:pt x="980" y="16"/>
                      </a:lnTo>
                      <a:lnTo>
                        <a:pt x="953" y="20"/>
                      </a:lnTo>
                      <a:lnTo>
                        <a:pt x="936" y="40"/>
                      </a:lnTo>
                      <a:lnTo>
                        <a:pt x="916" y="50"/>
                      </a:lnTo>
                      <a:lnTo>
                        <a:pt x="899" y="60"/>
                      </a:lnTo>
                      <a:lnTo>
                        <a:pt x="872" y="50"/>
                      </a:lnTo>
                      <a:lnTo>
                        <a:pt x="862" y="40"/>
                      </a:lnTo>
                      <a:lnTo>
                        <a:pt x="845" y="16"/>
                      </a:lnTo>
                      <a:lnTo>
                        <a:pt x="818" y="16"/>
                      </a:lnTo>
                      <a:lnTo>
                        <a:pt x="798" y="16"/>
                      </a:lnTo>
                      <a:lnTo>
                        <a:pt x="782" y="30"/>
                      </a:lnTo>
                      <a:lnTo>
                        <a:pt x="758" y="47"/>
                      </a:lnTo>
                      <a:lnTo>
                        <a:pt x="741" y="50"/>
                      </a:lnTo>
                      <a:lnTo>
                        <a:pt x="717" y="47"/>
                      </a:lnTo>
                      <a:lnTo>
                        <a:pt x="704" y="30"/>
                      </a:lnTo>
                      <a:lnTo>
                        <a:pt x="687" y="10"/>
                      </a:lnTo>
                      <a:lnTo>
                        <a:pt x="667" y="0"/>
                      </a:lnTo>
                      <a:lnTo>
                        <a:pt x="660" y="0"/>
                      </a:lnTo>
                      <a:lnTo>
                        <a:pt x="643" y="10"/>
                      </a:lnTo>
                      <a:lnTo>
                        <a:pt x="623" y="20"/>
                      </a:lnTo>
                      <a:lnTo>
                        <a:pt x="607" y="40"/>
                      </a:lnTo>
                      <a:lnTo>
                        <a:pt x="580" y="47"/>
                      </a:lnTo>
                      <a:lnTo>
                        <a:pt x="562" y="40"/>
                      </a:lnTo>
                      <a:lnTo>
                        <a:pt x="542" y="20"/>
                      </a:lnTo>
                      <a:lnTo>
                        <a:pt x="526" y="10"/>
                      </a:lnTo>
                      <a:lnTo>
                        <a:pt x="506" y="0"/>
                      </a:lnTo>
                      <a:lnTo>
                        <a:pt x="482" y="10"/>
                      </a:lnTo>
                      <a:lnTo>
                        <a:pt x="462" y="20"/>
                      </a:lnTo>
                      <a:lnTo>
                        <a:pt x="448" y="40"/>
                      </a:lnTo>
                      <a:lnTo>
                        <a:pt x="428" y="47"/>
                      </a:lnTo>
                      <a:lnTo>
                        <a:pt x="405" y="40"/>
                      </a:lnTo>
                      <a:lnTo>
                        <a:pt x="394" y="20"/>
                      </a:lnTo>
                      <a:lnTo>
                        <a:pt x="374" y="10"/>
                      </a:lnTo>
                      <a:lnTo>
                        <a:pt x="347" y="0"/>
                      </a:lnTo>
                      <a:lnTo>
                        <a:pt x="331" y="10"/>
                      </a:lnTo>
                      <a:lnTo>
                        <a:pt x="313" y="20"/>
                      </a:lnTo>
                      <a:lnTo>
                        <a:pt x="293" y="40"/>
                      </a:lnTo>
                      <a:lnTo>
                        <a:pt x="277" y="47"/>
                      </a:lnTo>
                      <a:lnTo>
                        <a:pt x="250" y="40"/>
                      </a:lnTo>
                      <a:lnTo>
                        <a:pt x="233" y="20"/>
                      </a:lnTo>
                      <a:lnTo>
                        <a:pt x="215" y="10"/>
                      </a:lnTo>
                      <a:lnTo>
                        <a:pt x="192" y="0"/>
                      </a:lnTo>
                      <a:lnTo>
                        <a:pt x="168" y="10"/>
                      </a:lnTo>
                      <a:lnTo>
                        <a:pt x="156" y="20"/>
                      </a:lnTo>
                      <a:lnTo>
                        <a:pt x="141" y="40"/>
                      </a:lnTo>
                      <a:lnTo>
                        <a:pt x="118" y="47"/>
                      </a:lnTo>
                      <a:lnTo>
                        <a:pt x="98" y="40"/>
                      </a:lnTo>
                      <a:lnTo>
                        <a:pt x="82" y="16"/>
                      </a:lnTo>
                      <a:lnTo>
                        <a:pt x="65" y="10"/>
                      </a:lnTo>
                      <a:lnTo>
                        <a:pt x="38" y="0"/>
                      </a:lnTo>
                      <a:lnTo>
                        <a:pt x="17" y="10"/>
                      </a:lnTo>
                      <a:lnTo>
                        <a:pt x="0" y="16"/>
                      </a:lnTo>
                      <a:lnTo>
                        <a:pt x="0" y="20"/>
                      </a:lnTo>
                      <a:lnTo>
                        <a:pt x="0" y="40"/>
                      </a:lnTo>
                      <a:lnTo>
                        <a:pt x="4" y="67"/>
                      </a:lnTo>
                      <a:lnTo>
                        <a:pt x="11" y="94"/>
                      </a:lnTo>
                      <a:lnTo>
                        <a:pt x="27" y="135"/>
                      </a:lnTo>
                      <a:lnTo>
                        <a:pt x="38" y="175"/>
                      </a:lnTo>
                      <a:lnTo>
                        <a:pt x="67" y="229"/>
                      </a:lnTo>
                      <a:lnTo>
                        <a:pt x="112" y="280"/>
                      </a:lnTo>
                      <a:close/>
                    </a:path>
                  </a:pathLst>
                </a:custGeom>
                <a:solidFill>
                  <a:srgbClr val="EBCBE4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8" name="Freeform 82"/>
                <p:cNvSpPr>
                  <a:spLocks/>
                </p:cNvSpPr>
                <p:nvPr/>
              </p:nvSpPr>
              <p:spPr bwMode="auto">
                <a:xfrm>
                  <a:off x="2568" y="3230"/>
                  <a:ext cx="133" cy="26"/>
                </a:xfrm>
                <a:custGeom>
                  <a:avLst/>
                  <a:gdLst>
                    <a:gd name="T0" fmla="*/ 0 w 528"/>
                    <a:gd name="T1" fmla="*/ 0 h 94"/>
                    <a:gd name="T2" fmla="*/ 0 w 528"/>
                    <a:gd name="T3" fmla="*/ 0 h 94"/>
                    <a:gd name="T4" fmla="*/ 0 w 528"/>
                    <a:gd name="T5" fmla="*/ 0 h 94"/>
                    <a:gd name="T6" fmla="*/ 0 w 528"/>
                    <a:gd name="T7" fmla="*/ 0 h 94"/>
                    <a:gd name="T8" fmla="*/ 0 w 528"/>
                    <a:gd name="T9" fmla="*/ 0 h 94"/>
                    <a:gd name="T10" fmla="*/ 0 w 528"/>
                    <a:gd name="T11" fmla="*/ 0 h 94"/>
                    <a:gd name="T12" fmla="*/ 0 w 528"/>
                    <a:gd name="T13" fmla="*/ 0 h 94"/>
                    <a:gd name="T14" fmla="*/ 0 w 528"/>
                    <a:gd name="T15" fmla="*/ 0 h 94"/>
                    <a:gd name="T16" fmla="*/ 0 w 528"/>
                    <a:gd name="T17" fmla="*/ 0 h 94"/>
                    <a:gd name="T18" fmla="*/ 0 w 528"/>
                    <a:gd name="T19" fmla="*/ 0 h 94"/>
                    <a:gd name="T20" fmla="*/ 0 w 528"/>
                    <a:gd name="T21" fmla="*/ 0 h 94"/>
                    <a:gd name="T22" fmla="*/ 0 w 528"/>
                    <a:gd name="T23" fmla="*/ 0 h 94"/>
                    <a:gd name="T24" fmla="*/ 0 w 528"/>
                    <a:gd name="T25" fmla="*/ 0 h 94"/>
                    <a:gd name="T26" fmla="*/ 0 w 528"/>
                    <a:gd name="T27" fmla="*/ 0 h 94"/>
                    <a:gd name="T28" fmla="*/ 0 w 528"/>
                    <a:gd name="T29" fmla="*/ 0 h 94"/>
                    <a:gd name="T30" fmla="*/ 0 w 528"/>
                    <a:gd name="T31" fmla="*/ 0 h 94"/>
                    <a:gd name="T32" fmla="*/ 0 w 528"/>
                    <a:gd name="T33" fmla="*/ 0 h 94"/>
                    <a:gd name="T34" fmla="*/ 0 w 528"/>
                    <a:gd name="T35" fmla="*/ 0 h 94"/>
                    <a:gd name="T36" fmla="*/ 0 w 528"/>
                    <a:gd name="T37" fmla="*/ 0 h 94"/>
                    <a:gd name="T38" fmla="*/ 0 w 528"/>
                    <a:gd name="T39" fmla="*/ 0 h 9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528"/>
                    <a:gd name="T61" fmla="*/ 0 h 94"/>
                    <a:gd name="T62" fmla="*/ 528 w 528"/>
                    <a:gd name="T63" fmla="*/ 94 h 9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528" h="94">
                      <a:moveTo>
                        <a:pt x="0" y="63"/>
                      </a:moveTo>
                      <a:lnTo>
                        <a:pt x="3" y="63"/>
                      </a:lnTo>
                      <a:lnTo>
                        <a:pt x="17" y="63"/>
                      </a:lnTo>
                      <a:lnTo>
                        <a:pt x="37" y="60"/>
                      </a:lnTo>
                      <a:lnTo>
                        <a:pt x="54" y="60"/>
                      </a:lnTo>
                      <a:lnTo>
                        <a:pt x="81" y="50"/>
                      </a:lnTo>
                      <a:lnTo>
                        <a:pt x="97" y="43"/>
                      </a:lnTo>
                      <a:lnTo>
                        <a:pt x="124" y="33"/>
                      </a:lnTo>
                      <a:lnTo>
                        <a:pt x="144" y="29"/>
                      </a:lnTo>
                      <a:lnTo>
                        <a:pt x="168" y="13"/>
                      </a:lnTo>
                      <a:lnTo>
                        <a:pt x="209" y="9"/>
                      </a:lnTo>
                      <a:lnTo>
                        <a:pt x="249" y="0"/>
                      </a:lnTo>
                      <a:lnTo>
                        <a:pt x="286" y="9"/>
                      </a:lnTo>
                      <a:lnTo>
                        <a:pt x="366" y="20"/>
                      </a:lnTo>
                      <a:lnTo>
                        <a:pt x="447" y="50"/>
                      </a:lnTo>
                      <a:lnTo>
                        <a:pt x="485" y="63"/>
                      </a:lnTo>
                      <a:lnTo>
                        <a:pt x="512" y="80"/>
                      </a:lnTo>
                      <a:lnTo>
                        <a:pt x="525" y="83"/>
                      </a:lnTo>
                      <a:lnTo>
                        <a:pt x="528" y="94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F6D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9" name="Freeform 83"/>
                <p:cNvSpPr>
                  <a:spLocks/>
                </p:cNvSpPr>
                <p:nvPr/>
              </p:nvSpPr>
              <p:spPr bwMode="auto">
                <a:xfrm>
                  <a:off x="2804" y="3139"/>
                  <a:ext cx="159" cy="30"/>
                </a:xfrm>
                <a:custGeom>
                  <a:avLst/>
                  <a:gdLst>
                    <a:gd name="T0" fmla="*/ 0 w 635"/>
                    <a:gd name="T1" fmla="*/ 0 h 109"/>
                    <a:gd name="T2" fmla="*/ 0 w 635"/>
                    <a:gd name="T3" fmla="*/ 0 h 109"/>
                    <a:gd name="T4" fmla="*/ 0 w 635"/>
                    <a:gd name="T5" fmla="*/ 0 h 109"/>
                    <a:gd name="T6" fmla="*/ 0 w 635"/>
                    <a:gd name="T7" fmla="*/ 0 h 109"/>
                    <a:gd name="T8" fmla="*/ 0 w 635"/>
                    <a:gd name="T9" fmla="*/ 0 h 109"/>
                    <a:gd name="T10" fmla="*/ 0 w 635"/>
                    <a:gd name="T11" fmla="*/ 0 h 109"/>
                    <a:gd name="T12" fmla="*/ 0 w 635"/>
                    <a:gd name="T13" fmla="*/ 0 h 109"/>
                    <a:gd name="T14" fmla="*/ 0 w 635"/>
                    <a:gd name="T15" fmla="*/ 0 h 109"/>
                    <a:gd name="T16" fmla="*/ 0 w 635"/>
                    <a:gd name="T17" fmla="*/ 0 h 109"/>
                    <a:gd name="T18" fmla="*/ 0 w 635"/>
                    <a:gd name="T19" fmla="*/ 0 h 109"/>
                    <a:gd name="T20" fmla="*/ 0 w 635"/>
                    <a:gd name="T21" fmla="*/ 0 h 109"/>
                    <a:gd name="T22" fmla="*/ 0 w 635"/>
                    <a:gd name="T23" fmla="*/ 0 h 109"/>
                    <a:gd name="T24" fmla="*/ 0 w 635"/>
                    <a:gd name="T25" fmla="*/ 0 h 109"/>
                    <a:gd name="T26" fmla="*/ 0 w 635"/>
                    <a:gd name="T27" fmla="*/ 0 h 109"/>
                    <a:gd name="T28" fmla="*/ 0 w 635"/>
                    <a:gd name="T29" fmla="*/ 0 h 109"/>
                    <a:gd name="T30" fmla="*/ 0 w 635"/>
                    <a:gd name="T31" fmla="*/ 0 h 109"/>
                    <a:gd name="T32" fmla="*/ 0 w 635"/>
                    <a:gd name="T33" fmla="*/ 0 h 109"/>
                    <a:gd name="T34" fmla="*/ 0 w 635"/>
                    <a:gd name="T35" fmla="*/ 0 h 109"/>
                    <a:gd name="T36" fmla="*/ 0 w 635"/>
                    <a:gd name="T37" fmla="*/ 0 h 109"/>
                    <a:gd name="T38" fmla="*/ 0 w 635"/>
                    <a:gd name="T39" fmla="*/ 0 h 109"/>
                    <a:gd name="T40" fmla="*/ 0 w 635"/>
                    <a:gd name="T41" fmla="*/ 0 h 109"/>
                    <a:gd name="T42" fmla="*/ 0 w 635"/>
                    <a:gd name="T43" fmla="*/ 0 h 10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35"/>
                    <a:gd name="T67" fmla="*/ 0 h 109"/>
                    <a:gd name="T68" fmla="*/ 635 w 635"/>
                    <a:gd name="T69" fmla="*/ 109 h 10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35" h="109">
                      <a:moveTo>
                        <a:pt x="0" y="98"/>
                      </a:moveTo>
                      <a:lnTo>
                        <a:pt x="357" y="109"/>
                      </a:lnTo>
                      <a:lnTo>
                        <a:pt x="635" y="89"/>
                      </a:lnTo>
                      <a:lnTo>
                        <a:pt x="626" y="78"/>
                      </a:lnTo>
                      <a:lnTo>
                        <a:pt x="606" y="74"/>
                      </a:lnTo>
                      <a:lnTo>
                        <a:pt x="572" y="74"/>
                      </a:lnTo>
                      <a:lnTo>
                        <a:pt x="532" y="51"/>
                      </a:lnTo>
                      <a:lnTo>
                        <a:pt x="487" y="27"/>
                      </a:lnTo>
                      <a:lnTo>
                        <a:pt x="444" y="14"/>
                      </a:lnTo>
                      <a:lnTo>
                        <a:pt x="393" y="4"/>
                      </a:lnTo>
                      <a:lnTo>
                        <a:pt x="339" y="0"/>
                      </a:lnTo>
                      <a:lnTo>
                        <a:pt x="279" y="4"/>
                      </a:lnTo>
                      <a:lnTo>
                        <a:pt x="242" y="20"/>
                      </a:lnTo>
                      <a:lnTo>
                        <a:pt x="213" y="34"/>
                      </a:lnTo>
                      <a:lnTo>
                        <a:pt x="189" y="51"/>
                      </a:lnTo>
                      <a:lnTo>
                        <a:pt x="151" y="65"/>
                      </a:lnTo>
                      <a:lnTo>
                        <a:pt x="108" y="74"/>
                      </a:lnTo>
                      <a:lnTo>
                        <a:pt x="54" y="89"/>
                      </a:lnTo>
                      <a:lnTo>
                        <a:pt x="37" y="94"/>
                      </a:lnTo>
                      <a:lnTo>
                        <a:pt x="17" y="98"/>
                      </a:lnTo>
                      <a:lnTo>
                        <a:pt x="3" y="98"/>
                      </a:lnTo>
                      <a:lnTo>
                        <a:pt x="0" y="98"/>
                      </a:lnTo>
                      <a:close/>
                    </a:path>
                  </a:pathLst>
                </a:custGeom>
                <a:solidFill>
                  <a:srgbClr val="FFFF6D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0" name="Freeform 84"/>
                <p:cNvSpPr>
                  <a:spLocks/>
                </p:cNvSpPr>
                <p:nvPr/>
              </p:nvSpPr>
              <p:spPr bwMode="auto">
                <a:xfrm>
                  <a:off x="1774" y="2321"/>
                  <a:ext cx="549" cy="41"/>
                </a:xfrm>
                <a:custGeom>
                  <a:avLst/>
                  <a:gdLst>
                    <a:gd name="T0" fmla="*/ 0 w 2197"/>
                    <a:gd name="T1" fmla="*/ 0 h 154"/>
                    <a:gd name="T2" fmla="*/ 0 w 2197"/>
                    <a:gd name="T3" fmla="*/ 0 h 154"/>
                    <a:gd name="T4" fmla="*/ 0 w 2197"/>
                    <a:gd name="T5" fmla="*/ 0 h 154"/>
                    <a:gd name="T6" fmla="*/ 0 w 2197"/>
                    <a:gd name="T7" fmla="*/ 0 h 154"/>
                    <a:gd name="T8" fmla="*/ 0 w 2197"/>
                    <a:gd name="T9" fmla="*/ 0 h 154"/>
                    <a:gd name="T10" fmla="*/ 0 w 2197"/>
                    <a:gd name="T11" fmla="*/ 0 h 154"/>
                    <a:gd name="T12" fmla="*/ 0 w 2197"/>
                    <a:gd name="T13" fmla="*/ 0 h 154"/>
                    <a:gd name="T14" fmla="*/ 0 w 2197"/>
                    <a:gd name="T15" fmla="*/ 0 h 154"/>
                    <a:gd name="T16" fmla="*/ 0 w 2197"/>
                    <a:gd name="T17" fmla="*/ 0 h 154"/>
                    <a:gd name="T18" fmla="*/ 0 w 2197"/>
                    <a:gd name="T19" fmla="*/ 0 h 154"/>
                    <a:gd name="T20" fmla="*/ 0 w 2197"/>
                    <a:gd name="T21" fmla="*/ 0 h 154"/>
                    <a:gd name="T22" fmla="*/ 0 w 2197"/>
                    <a:gd name="T23" fmla="*/ 0 h 154"/>
                    <a:gd name="T24" fmla="*/ 0 w 2197"/>
                    <a:gd name="T25" fmla="*/ 0 h 154"/>
                    <a:gd name="T26" fmla="*/ 0 w 2197"/>
                    <a:gd name="T27" fmla="*/ 0 h 154"/>
                    <a:gd name="T28" fmla="*/ 0 w 2197"/>
                    <a:gd name="T29" fmla="*/ 0 h 154"/>
                    <a:gd name="T30" fmla="*/ 0 w 2197"/>
                    <a:gd name="T31" fmla="*/ 0 h 154"/>
                    <a:gd name="T32" fmla="*/ 0 w 2197"/>
                    <a:gd name="T33" fmla="*/ 0 h 154"/>
                    <a:gd name="T34" fmla="*/ 0 w 2197"/>
                    <a:gd name="T35" fmla="*/ 0 h 154"/>
                    <a:gd name="T36" fmla="*/ 0 w 2197"/>
                    <a:gd name="T37" fmla="*/ 0 h 154"/>
                    <a:gd name="T38" fmla="*/ 0 w 2197"/>
                    <a:gd name="T39" fmla="*/ 0 h 154"/>
                    <a:gd name="T40" fmla="*/ 0 w 2197"/>
                    <a:gd name="T41" fmla="*/ 0 h 154"/>
                    <a:gd name="T42" fmla="*/ 0 w 2197"/>
                    <a:gd name="T43" fmla="*/ 0 h 154"/>
                    <a:gd name="T44" fmla="*/ 0 w 2197"/>
                    <a:gd name="T45" fmla="*/ 0 h 154"/>
                    <a:gd name="T46" fmla="*/ 0 w 2197"/>
                    <a:gd name="T47" fmla="*/ 0 h 154"/>
                    <a:gd name="T48" fmla="*/ 0 w 2197"/>
                    <a:gd name="T49" fmla="*/ 0 h 154"/>
                    <a:gd name="T50" fmla="*/ 0 w 2197"/>
                    <a:gd name="T51" fmla="*/ 0 h 154"/>
                    <a:gd name="T52" fmla="*/ 0 w 2197"/>
                    <a:gd name="T53" fmla="*/ 0 h 154"/>
                    <a:gd name="T54" fmla="*/ 0 w 2197"/>
                    <a:gd name="T55" fmla="*/ 0 h 154"/>
                    <a:gd name="T56" fmla="*/ 0 w 2197"/>
                    <a:gd name="T57" fmla="*/ 0 h 154"/>
                    <a:gd name="T58" fmla="*/ 0 w 2197"/>
                    <a:gd name="T59" fmla="*/ 0 h 154"/>
                    <a:gd name="T60" fmla="*/ 0 w 2197"/>
                    <a:gd name="T61" fmla="*/ 0 h 154"/>
                    <a:gd name="T62" fmla="*/ 0 w 2197"/>
                    <a:gd name="T63" fmla="*/ 0 h 154"/>
                    <a:gd name="T64" fmla="*/ 0 w 2197"/>
                    <a:gd name="T65" fmla="*/ 0 h 154"/>
                    <a:gd name="T66" fmla="*/ 0 w 2197"/>
                    <a:gd name="T67" fmla="*/ 0 h 154"/>
                    <a:gd name="T68" fmla="*/ 0 w 2197"/>
                    <a:gd name="T69" fmla="*/ 0 h 154"/>
                    <a:gd name="T70" fmla="*/ 0 w 2197"/>
                    <a:gd name="T71" fmla="*/ 0 h 154"/>
                    <a:gd name="T72" fmla="*/ 0 w 2197"/>
                    <a:gd name="T73" fmla="*/ 0 h 154"/>
                    <a:gd name="T74" fmla="*/ 0 w 2197"/>
                    <a:gd name="T75" fmla="*/ 0 h 154"/>
                    <a:gd name="T76" fmla="*/ 0 w 2197"/>
                    <a:gd name="T77" fmla="*/ 0 h 154"/>
                    <a:gd name="T78" fmla="*/ 0 w 2197"/>
                    <a:gd name="T79" fmla="*/ 0 h 154"/>
                    <a:gd name="T80" fmla="*/ 0 w 2197"/>
                    <a:gd name="T81" fmla="*/ 0 h 154"/>
                    <a:gd name="T82" fmla="*/ 0 w 2197"/>
                    <a:gd name="T83" fmla="*/ 0 h 154"/>
                    <a:gd name="T84" fmla="*/ 0 w 2197"/>
                    <a:gd name="T85" fmla="*/ 0 h 154"/>
                    <a:gd name="T86" fmla="*/ 0 w 2197"/>
                    <a:gd name="T87" fmla="*/ 0 h 154"/>
                    <a:gd name="T88" fmla="*/ 0 w 2197"/>
                    <a:gd name="T89" fmla="*/ 0 h 154"/>
                    <a:gd name="T90" fmla="*/ 0 w 2197"/>
                    <a:gd name="T91" fmla="*/ 0 h 154"/>
                    <a:gd name="T92" fmla="*/ 0 w 2197"/>
                    <a:gd name="T93" fmla="*/ 0 h 154"/>
                    <a:gd name="T94" fmla="*/ 0 w 2197"/>
                    <a:gd name="T95" fmla="*/ 0 h 154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2197"/>
                    <a:gd name="T145" fmla="*/ 0 h 154"/>
                    <a:gd name="T146" fmla="*/ 2197 w 2197"/>
                    <a:gd name="T147" fmla="*/ 154 h 154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2197" h="154">
                      <a:moveTo>
                        <a:pt x="2197" y="94"/>
                      </a:moveTo>
                      <a:lnTo>
                        <a:pt x="2170" y="105"/>
                      </a:lnTo>
                      <a:lnTo>
                        <a:pt x="2160" y="114"/>
                      </a:lnTo>
                      <a:lnTo>
                        <a:pt x="2150" y="134"/>
                      </a:lnTo>
                      <a:lnTo>
                        <a:pt x="2123" y="138"/>
                      </a:lnTo>
                      <a:lnTo>
                        <a:pt x="2100" y="134"/>
                      </a:lnTo>
                      <a:lnTo>
                        <a:pt x="2086" y="114"/>
                      </a:lnTo>
                      <a:lnTo>
                        <a:pt x="2066" y="105"/>
                      </a:lnTo>
                      <a:lnTo>
                        <a:pt x="2042" y="94"/>
                      </a:lnTo>
                      <a:lnTo>
                        <a:pt x="2015" y="105"/>
                      </a:lnTo>
                      <a:lnTo>
                        <a:pt x="2002" y="125"/>
                      </a:lnTo>
                      <a:lnTo>
                        <a:pt x="1986" y="138"/>
                      </a:lnTo>
                      <a:lnTo>
                        <a:pt x="1965" y="145"/>
                      </a:lnTo>
                      <a:lnTo>
                        <a:pt x="1941" y="145"/>
                      </a:lnTo>
                      <a:lnTo>
                        <a:pt x="1921" y="125"/>
                      </a:lnTo>
                      <a:lnTo>
                        <a:pt x="1912" y="111"/>
                      </a:lnTo>
                      <a:lnTo>
                        <a:pt x="1885" y="105"/>
                      </a:lnTo>
                      <a:lnTo>
                        <a:pt x="1867" y="114"/>
                      </a:lnTo>
                      <a:lnTo>
                        <a:pt x="1851" y="134"/>
                      </a:lnTo>
                      <a:lnTo>
                        <a:pt x="1834" y="145"/>
                      </a:lnTo>
                      <a:lnTo>
                        <a:pt x="1811" y="154"/>
                      </a:lnTo>
                      <a:lnTo>
                        <a:pt x="1790" y="145"/>
                      </a:lnTo>
                      <a:lnTo>
                        <a:pt x="1770" y="134"/>
                      </a:lnTo>
                      <a:lnTo>
                        <a:pt x="1753" y="114"/>
                      </a:lnTo>
                      <a:lnTo>
                        <a:pt x="1733" y="111"/>
                      </a:lnTo>
                      <a:lnTo>
                        <a:pt x="1710" y="125"/>
                      </a:lnTo>
                      <a:lnTo>
                        <a:pt x="1689" y="138"/>
                      </a:lnTo>
                      <a:lnTo>
                        <a:pt x="1672" y="154"/>
                      </a:lnTo>
                      <a:lnTo>
                        <a:pt x="1652" y="154"/>
                      </a:lnTo>
                      <a:lnTo>
                        <a:pt x="1629" y="145"/>
                      </a:lnTo>
                      <a:lnTo>
                        <a:pt x="1615" y="134"/>
                      </a:lnTo>
                      <a:lnTo>
                        <a:pt x="1598" y="114"/>
                      </a:lnTo>
                      <a:lnTo>
                        <a:pt x="1571" y="105"/>
                      </a:lnTo>
                      <a:lnTo>
                        <a:pt x="1555" y="111"/>
                      </a:lnTo>
                      <a:lnTo>
                        <a:pt x="1535" y="125"/>
                      </a:lnTo>
                      <a:lnTo>
                        <a:pt x="1517" y="145"/>
                      </a:lnTo>
                      <a:lnTo>
                        <a:pt x="1494" y="145"/>
                      </a:lnTo>
                      <a:lnTo>
                        <a:pt x="1474" y="138"/>
                      </a:lnTo>
                      <a:lnTo>
                        <a:pt x="1461" y="125"/>
                      </a:lnTo>
                      <a:lnTo>
                        <a:pt x="1441" y="105"/>
                      </a:lnTo>
                      <a:lnTo>
                        <a:pt x="1423" y="105"/>
                      </a:lnTo>
                      <a:lnTo>
                        <a:pt x="1396" y="105"/>
                      </a:lnTo>
                      <a:lnTo>
                        <a:pt x="1376" y="114"/>
                      </a:lnTo>
                      <a:lnTo>
                        <a:pt x="1367" y="134"/>
                      </a:lnTo>
                      <a:lnTo>
                        <a:pt x="1342" y="138"/>
                      </a:lnTo>
                      <a:lnTo>
                        <a:pt x="1322" y="125"/>
                      </a:lnTo>
                      <a:lnTo>
                        <a:pt x="1306" y="111"/>
                      </a:lnTo>
                      <a:lnTo>
                        <a:pt x="1282" y="94"/>
                      </a:lnTo>
                      <a:lnTo>
                        <a:pt x="1266" y="91"/>
                      </a:lnTo>
                      <a:lnTo>
                        <a:pt x="1242" y="94"/>
                      </a:lnTo>
                      <a:lnTo>
                        <a:pt x="1228" y="111"/>
                      </a:lnTo>
                      <a:lnTo>
                        <a:pt x="1208" y="125"/>
                      </a:lnTo>
                      <a:lnTo>
                        <a:pt x="1192" y="134"/>
                      </a:lnTo>
                      <a:lnTo>
                        <a:pt x="1165" y="125"/>
                      </a:lnTo>
                      <a:lnTo>
                        <a:pt x="1147" y="111"/>
                      </a:lnTo>
                      <a:lnTo>
                        <a:pt x="1127" y="94"/>
                      </a:lnTo>
                      <a:lnTo>
                        <a:pt x="1111" y="91"/>
                      </a:lnTo>
                      <a:lnTo>
                        <a:pt x="1084" y="94"/>
                      </a:lnTo>
                      <a:lnTo>
                        <a:pt x="1073" y="111"/>
                      </a:lnTo>
                      <a:lnTo>
                        <a:pt x="1050" y="125"/>
                      </a:lnTo>
                      <a:lnTo>
                        <a:pt x="1030" y="134"/>
                      </a:lnTo>
                      <a:lnTo>
                        <a:pt x="1010" y="125"/>
                      </a:lnTo>
                      <a:lnTo>
                        <a:pt x="990" y="114"/>
                      </a:lnTo>
                      <a:lnTo>
                        <a:pt x="970" y="105"/>
                      </a:lnTo>
                      <a:lnTo>
                        <a:pt x="952" y="94"/>
                      </a:lnTo>
                      <a:lnTo>
                        <a:pt x="925" y="105"/>
                      </a:lnTo>
                      <a:lnTo>
                        <a:pt x="916" y="114"/>
                      </a:lnTo>
                      <a:lnTo>
                        <a:pt x="896" y="134"/>
                      </a:lnTo>
                      <a:lnTo>
                        <a:pt x="878" y="138"/>
                      </a:lnTo>
                      <a:lnTo>
                        <a:pt x="851" y="134"/>
                      </a:lnTo>
                      <a:lnTo>
                        <a:pt x="842" y="114"/>
                      </a:lnTo>
                      <a:lnTo>
                        <a:pt x="822" y="105"/>
                      </a:lnTo>
                      <a:lnTo>
                        <a:pt x="798" y="94"/>
                      </a:lnTo>
                      <a:lnTo>
                        <a:pt x="777" y="105"/>
                      </a:lnTo>
                      <a:lnTo>
                        <a:pt x="757" y="114"/>
                      </a:lnTo>
                      <a:lnTo>
                        <a:pt x="737" y="134"/>
                      </a:lnTo>
                      <a:lnTo>
                        <a:pt x="721" y="145"/>
                      </a:lnTo>
                      <a:lnTo>
                        <a:pt x="694" y="138"/>
                      </a:lnTo>
                      <a:lnTo>
                        <a:pt x="676" y="125"/>
                      </a:lnTo>
                      <a:lnTo>
                        <a:pt x="656" y="105"/>
                      </a:lnTo>
                      <a:lnTo>
                        <a:pt x="640" y="105"/>
                      </a:lnTo>
                      <a:lnTo>
                        <a:pt x="613" y="105"/>
                      </a:lnTo>
                      <a:lnTo>
                        <a:pt x="602" y="125"/>
                      </a:lnTo>
                      <a:lnTo>
                        <a:pt x="589" y="138"/>
                      </a:lnTo>
                      <a:lnTo>
                        <a:pt x="566" y="145"/>
                      </a:lnTo>
                      <a:lnTo>
                        <a:pt x="549" y="138"/>
                      </a:lnTo>
                      <a:lnTo>
                        <a:pt x="526" y="125"/>
                      </a:lnTo>
                      <a:lnTo>
                        <a:pt x="508" y="105"/>
                      </a:lnTo>
                      <a:lnTo>
                        <a:pt x="481" y="105"/>
                      </a:lnTo>
                      <a:lnTo>
                        <a:pt x="465" y="111"/>
                      </a:lnTo>
                      <a:lnTo>
                        <a:pt x="445" y="125"/>
                      </a:lnTo>
                      <a:lnTo>
                        <a:pt x="427" y="145"/>
                      </a:lnTo>
                      <a:lnTo>
                        <a:pt x="407" y="145"/>
                      </a:lnTo>
                      <a:lnTo>
                        <a:pt x="383" y="145"/>
                      </a:lnTo>
                      <a:lnTo>
                        <a:pt x="363" y="125"/>
                      </a:lnTo>
                      <a:lnTo>
                        <a:pt x="356" y="114"/>
                      </a:lnTo>
                      <a:lnTo>
                        <a:pt x="347" y="111"/>
                      </a:lnTo>
                      <a:lnTo>
                        <a:pt x="327" y="111"/>
                      </a:lnTo>
                      <a:lnTo>
                        <a:pt x="313" y="105"/>
                      </a:lnTo>
                      <a:lnTo>
                        <a:pt x="293" y="114"/>
                      </a:lnTo>
                      <a:lnTo>
                        <a:pt x="277" y="134"/>
                      </a:lnTo>
                      <a:lnTo>
                        <a:pt x="255" y="145"/>
                      </a:lnTo>
                      <a:lnTo>
                        <a:pt x="232" y="154"/>
                      </a:lnTo>
                      <a:lnTo>
                        <a:pt x="212" y="145"/>
                      </a:lnTo>
                      <a:lnTo>
                        <a:pt x="195" y="134"/>
                      </a:lnTo>
                      <a:lnTo>
                        <a:pt x="175" y="114"/>
                      </a:lnTo>
                      <a:lnTo>
                        <a:pt x="158" y="111"/>
                      </a:lnTo>
                      <a:lnTo>
                        <a:pt x="131" y="114"/>
                      </a:lnTo>
                      <a:lnTo>
                        <a:pt x="114" y="134"/>
                      </a:lnTo>
                      <a:lnTo>
                        <a:pt x="105" y="145"/>
                      </a:lnTo>
                      <a:lnTo>
                        <a:pt x="80" y="154"/>
                      </a:lnTo>
                      <a:lnTo>
                        <a:pt x="57" y="145"/>
                      </a:lnTo>
                      <a:lnTo>
                        <a:pt x="44" y="134"/>
                      </a:lnTo>
                      <a:lnTo>
                        <a:pt x="27" y="114"/>
                      </a:lnTo>
                      <a:lnTo>
                        <a:pt x="0" y="114"/>
                      </a:lnTo>
                      <a:lnTo>
                        <a:pt x="6" y="111"/>
                      </a:lnTo>
                      <a:lnTo>
                        <a:pt x="13" y="111"/>
                      </a:lnTo>
                      <a:lnTo>
                        <a:pt x="33" y="105"/>
                      </a:lnTo>
                      <a:lnTo>
                        <a:pt x="57" y="105"/>
                      </a:lnTo>
                      <a:lnTo>
                        <a:pt x="125" y="91"/>
                      </a:lnTo>
                      <a:lnTo>
                        <a:pt x="203" y="74"/>
                      </a:lnTo>
                      <a:lnTo>
                        <a:pt x="293" y="60"/>
                      </a:lnTo>
                      <a:lnTo>
                        <a:pt x="383" y="44"/>
                      </a:lnTo>
                      <a:lnTo>
                        <a:pt x="472" y="37"/>
                      </a:lnTo>
                      <a:lnTo>
                        <a:pt x="549" y="31"/>
                      </a:lnTo>
                      <a:lnTo>
                        <a:pt x="690" y="17"/>
                      </a:lnTo>
                      <a:lnTo>
                        <a:pt x="851" y="17"/>
                      </a:lnTo>
                      <a:lnTo>
                        <a:pt x="1013" y="0"/>
                      </a:lnTo>
                      <a:lnTo>
                        <a:pt x="1185" y="0"/>
                      </a:lnTo>
                      <a:lnTo>
                        <a:pt x="1266" y="10"/>
                      </a:lnTo>
                      <a:lnTo>
                        <a:pt x="1360" y="17"/>
                      </a:lnTo>
                      <a:lnTo>
                        <a:pt x="1450" y="17"/>
                      </a:lnTo>
                      <a:lnTo>
                        <a:pt x="1541" y="20"/>
                      </a:lnTo>
                      <a:lnTo>
                        <a:pt x="1636" y="31"/>
                      </a:lnTo>
                      <a:lnTo>
                        <a:pt x="1723" y="37"/>
                      </a:lnTo>
                      <a:lnTo>
                        <a:pt x="1804" y="44"/>
                      </a:lnTo>
                      <a:lnTo>
                        <a:pt x="1874" y="60"/>
                      </a:lnTo>
                      <a:lnTo>
                        <a:pt x="1941" y="60"/>
                      </a:lnTo>
                      <a:lnTo>
                        <a:pt x="1999" y="64"/>
                      </a:lnTo>
                      <a:lnTo>
                        <a:pt x="2053" y="74"/>
                      </a:lnTo>
                      <a:lnTo>
                        <a:pt x="2107" y="80"/>
                      </a:lnTo>
                      <a:lnTo>
                        <a:pt x="2143" y="80"/>
                      </a:lnTo>
                      <a:lnTo>
                        <a:pt x="2170" y="91"/>
                      </a:lnTo>
                      <a:lnTo>
                        <a:pt x="2190" y="91"/>
                      </a:lnTo>
                      <a:lnTo>
                        <a:pt x="2197" y="94"/>
                      </a:lnTo>
                      <a:close/>
                    </a:path>
                  </a:pathLst>
                </a:custGeom>
                <a:solidFill>
                  <a:srgbClr val="FFFF6D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1" name="Freeform 85"/>
                <p:cNvSpPr>
                  <a:spLocks/>
                </p:cNvSpPr>
                <p:nvPr/>
              </p:nvSpPr>
              <p:spPr bwMode="auto">
                <a:xfrm>
                  <a:off x="3101" y="2001"/>
                  <a:ext cx="388" cy="40"/>
                </a:xfrm>
                <a:custGeom>
                  <a:avLst/>
                  <a:gdLst>
                    <a:gd name="T0" fmla="*/ 0 w 1554"/>
                    <a:gd name="T1" fmla="*/ 0 h 148"/>
                    <a:gd name="T2" fmla="*/ 0 w 1554"/>
                    <a:gd name="T3" fmla="*/ 0 h 148"/>
                    <a:gd name="T4" fmla="*/ 0 w 1554"/>
                    <a:gd name="T5" fmla="*/ 0 h 148"/>
                    <a:gd name="T6" fmla="*/ 0 w 1554"/>
                    <a:gd name="T7" fmla="*/ 0 h 148"/>
                    <a:gd name="T8" fmla="*/ 0 w 1554"/>
                    <a:gd name="T9" fmla="*/ 0 h 148"/>
                    <a:gd name="T10" fmla="*/ 0 w 1554"/>
                    <a:gd name="T11" fmla="*/ 0 h 148"/>
                    <a:gd name="T12" fmla="*/ 0 w 1554"/>
                    <a:gd name="T13" fmla="*/ 0 h 148"/>
                    <a:gd name="T14" fmla="*/ 0 w 1554"/>
                    <a:gd name="T15" fmla="*/ 0 h 148"/>
                    <a:gd name="T16" fmla="*/ 0 w 1554"/>
                    <a:gd name="T17" fmla="*/ 0 h 148"/>
                    <a:gd name="T18" fmla="*/ 0 w 1554"/>
                    <a:gd name="T19" fmla="*/ 0 h 148"/>
                    <a:gd name="T20" fmla="*/ 0 w 1554"/>
                    <a:gd name="T21" fmla="*/ 0 h 148"/>
                    <a:gd name="T22" fmla="*/ 0 w 1554"/>
                    <a:gd name="T23" fmla="*/ 0 h 148"/>
                    <a:gd name="T24" fmla="*/ 0 w 1554"/>
                    <a:gd name="T25" fmla="*/ 0 h 148"/>
                    <a:gd name="T26" fmla="*/ 0 w 1554"/>
                    <a:gd name="T27" fmla="*/ 0 h 148"/>
                    <a:gd name="T28" fmla="*/ 0 w 1554"/>
                    <a:gd name="T29" fmla="*/ 0 h 148"/>
                    <a:gd name="T30" fmla="*/ 0 w 1554"/>
                    <a:gd name="T31" fmla="*/ 0 h 148"/>
                    <a:gd name="T32" fmla="*/ 0 w 1554"/>
                    <a:gd name="T33" fmla="*/ 0 h 148"/>
                    <a:gd name="T34" fmla="*/ 0 w 1554"/>
                    <a:gd name="T35" fmla="*/ 0 h 148"/>
                    <a:gd name="T36" fmla="*/ 0 w 1554"/>
                    <a:gd name="T37" fmla="*/ 0 h 148"/>
                    <a:gd name="T38" fmla="*/ 0 w 1554"/>
                    <a:gd name="T39" fmla="*/ 0 h 148"/>
                    <a:gd name="T40" fmla="*/ 0 w 1554"/>
                    <a:gd name="T41" fmla="*/ 0 h 148"/>
                    <a:gd name="T42" fmla="*/ 0 w 1554"/>
                    <a:gd name="T43" fmla="*/ 0 h 148"/>
                    <a:gd name="T44" fmla="*/ 0 w 1554"/>
                    <a:gd name="T45" fmla="*/ 0 h 148"/>
                    <a:gd name="T46" fmla="*/ 0 w 1554"/>
                    <a:gd name="T47" fmla="*/ 0 h 148"/>
                    <a:gd name="T48" fmla="*/ 0 w 1554"/>
                    <a:gd name="T49" fmla="*/ 0 h 148"/>
                    <a:gd name="T50" fmla="*/ 0 w 1554"/>
                    <a:gd name="T51" fmla="*/ 0 h 148"/>
                    <a:gd name="T52" fmla="*/ 0 w 1554"/>
                    <a:gd name="T53" fmla="*/ 0 h 148"/>
                    <a:gd name="T54" fmla="*/ 0 w 1554"/>
                    <a:gd name="T55" fmla="*/ 0 h 148"/>
                    <a:gd name="T56" fmla="*/ 0 w 1554"/>
                    <a:gd name="T57" fmla="*/ 0 h 148"/>
                    <a:gd name="T58" fmla="*/ 0 w 1554"/>
                    <a:gd name="T59" fmla="*/ 0 h 148"/>
                    <a:gd name="T60" fmla="*/ 0 w 1554"/>
                    <a:gd name="T61" fmla="*/ 0 h 148"/>
                    <a:gd name="T62" fmla="*/ 0 w 1554"/>
                    <a:gd name="T63" fmla="*/ 0 h 148"/>
                    <a:gd name="T64" fmla="*/ 0 w 1554"/>
                    <a:gd name="T65" fmla="*/ 0 h 148"/>
                    <a:gd name="T66" fmla="*/ 0 w 1554"/>
                    <a:gd name="T67" fmla="*/ 0 h 148"/>
                    <a:gd name="T68" fmla="*/ 0 w 1554"/>
                    <a:gd name="T69" fmla="*/ 0 h 148"/>
                    <a:gd name="T70" fmla="*/ 0 w 1554"/>
                    <a:gd name="T71" fmla="*/ 0 h 148"/>
                    <a:gd name="T72" fmla="*/ 0 w 1554"/>
                    <a:gd name="T73" fmla="*/ 0 h 148"/>
                    <a:gd name="T74" fmla="*/ 0 w 1554"/>
                    <a:gd name="T75" fmla="*/ 0 h 148"/>
                    <a:gd name="T76" fmla="*/ 0 w 1554"/>
                    <a:gd name="T77" fmla="*/ 0 h 148"/>
                    <a:gd name="T78" fmla="*/ 0 w 1554"/>
                    <a:gd name="T79" fmla="*/ 0 h 148"/>
                    <a:gd name="T80" fmla="*/ 0 w 1554"/>
                    <a:gd name="T81" fmla="*/ 0 h 148"/>
                    <a:gd name="T82" fmla="*/ 0 w 1554"/>
                    <a:gd name="T83" fmla="*/ 0 h 148"/>
                    <a:gd name="T84" fmla="*/ 0 w 1554"/>
                    <a:gd name="T85" fmla="*/ 0 h 148"/>
                    <a:gd name="T86" fmla="*/ 0 w 1554"/>
                    <a:gd name="T87" fmla="*/ 0 h 148"/>
                    <a:gd name="T88" fmla="*/ 0 w 1554"/>
                    <a:gd name="T89" fmla="*/ 0 h 148"/>
                    <a:gd name="T90" fmla="*/ 0 w 1554"/>
                    <a:gd name="T91" fmla="*/ 0 h 148"/>
                    <a:gd name="T92" fmla="*/ 0 w 1554"/>
                    <a:gd name="T93" fmla="*/ 0 h 148"/>
                    <a:gd name="T94" fmla="*/ 0 w 1554"/>
                    <a:gd name="T95" fmla="*/ 0 h 148"/>
                    <a:gd name="T96" fmla="*/ 0 w 1554"/>
                    <a:gd name="T97" fmla="*/ 0 h 148"/>
                    <a:gd name="T98" fmla="*/ 0 w 1554"/>
                    <a:gd name="T99" fmla="*/ 0 h 148"/>
                    <a:gd name="T100" fmla="*/ 0 w 1554"/>
                    <a:gd name="T101" fmla="*/ 0 h 148"/>
                    <a:gd name="T102" fmla="*/ 0 w 1554"/>
                    <a:gd name="T103" fmla="*/ 0 h 148"/>
                    <a:gd name="T104" fmla="*/ 0 w 1554"/>
                    <a:gd name="T105" fmla="*/ 0 h 14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554"/>
                    <a:gd name="T160" fmla="*/ 0 h 148"/>
                    <a:gd name="T161" fmla="*/ 1554 w 1554"/>
                    <a:gd name="T162" fmla="*/ 148 h 148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554" h="148">
                      <a:moveTo>
                        <a:pt x="1554" y="88"/>
                      </a:moveTo>
                      <a:lnTo>
                        <a:pt x="1530" y="95"/>
                      </a:lnTo>
                      <a:lnTo>
                        <a:pt x="1518" y="108"/>
                      </a:lnTo>
                      <a:lnTo>
                        <a:pt x="1507" y="128"/>
                      </a:lnTo>
                      <a:lnTo>
                        <a:pt x="1480" y="135"/>
                      </a:lnTo>
                      <a:lnTo>
                        <a:pt x="1464" y="128"/>
                      </a:lnTo>
                      <a:lnTo>
                        <a:pt x="1444" y="104"/>
                      </a:lnTo>
                      <a:lnTo>
                        <a:pt x="1427" y="95"/>
                      </a:lnTo>
                      <a:lnTo>
                        <a:pt x="1400" y="88"/>
                      </a:lnTo>
                      <a:lnTo>
                        <a:pt x="1382" y="95"/>
                      </a:lnTo>
                      <a:lnTo>
                        <a:pt x="1362" y="104"/>
                      </a:lnTo>
                      <a:lnTo>
                        <a:pt x="1346" y="128"/>
                      </a:lnTo>
                      <a:lnTo>
                        <a:pt x="1323" y="128"/>
                      </a:lnTo>
                      <a:lnTo>
                        <a:pt x="1303" y="128"/>
                      </a:lnTo>
                      <a:lnTo>
                        <a:pt x="1285" y="104"/>
                      </a:lnTo>
                      <a:lnTo>
                        <a:pt x="1268" y="88"/>
                      </a:lnTo>
                      <a:lnTo>
                        <a:pt x="1241" y="88"/>
                      </a:lnTo>
                      <a:lnTo>
                        <a:pt x="1225" y="88"/>
                      </a:lnTo>
                      <a:lnTo>
                        <a:pt x="1205" y="104"/>
                      </a:lnTo>
                      <a:lnTo>
                        <a:pt x="1194" y="128"/>
                      </a:lnTo>
                      <a:lnTo>
                        <a:pt x="1171" y="128"/>
                      </a:lnTo>
                      <a:lnTo>
                        <a:pt x="1151" y="128"/>
                      </a:lnTo>
                      <a:lnTo>
                        <a:pt x="1133" y="104"/>
                      </a:lnTo>
                      <a:lnTo>
                        <a:pt x="1113" y="88"/>
                      </a:lnTo>
                      <a:lnTo>
                        <a:pt x="1093" y="88"/>
                      </a:lnTo>
                      <a:lnTo>
                        <a:pt x="1070" y="88"/>
                      </a:lnTo>
                      <a:lnTo>
                        <a:pt x="1053" y="104"/>
                      </a:lnTo>
                      <a:lnTo>
                        <a:pt x="1036" y="128"/>
                      </a:lnTo>
                      <a:lnTo>
                        <a:pt x="1012" y="128"/>
                      </a:lnTo>
                      <a:lnTo>
                        <a:pt x="992" y="128"/>
                      </a:lnTo>
                      <a:lnTo>
                        <a:pt x="976" y="104"/>
                      </a:lnTo>
                      <a:lnTo>
                        <a:pt x="956" y="88"/>
                      </a:lnTo>
                      <a:lnTo>
                        <a:pt x="932" y="88"/>
                      </a:lnTo>
                      <a:lnTo>
                        <a:pt x="911" y="88"/>
                      </a:lnTo>
                      <a:lnTo>
                        <a:pt x="895" y="104"/>
                      </a:lnTo>
                      <a:lnTo>
                        <a:pt x="884" y="128"/>
                      </a:lnTo>
                      <a:lnTo>
                        <a:pt x="858" y="128"/>
                      </a:lnTo>
                      <a:lnTo>
                        <a:pt x="841" y="128"/>
                      </a:lnTo>
                      <a:lnTo>
                        <a:pt x="821" y="104"/>
                      </a:lnTo>
                      <a:lnTo>
                        <a:pt x="801" y="88"/>
                      </a:lnTo>
                      <a:lnTo>
                        <a:pt x="781" y="88"/>
                      </a:lnTo>
                      <a:lnTo>
                        <a:pt x="754" y="88"/>
                      </a:lnTo>
                      <a:lnTo>
                        <a:pt x="743" y="104"/>
                      </a:lnTo>
                      <a:lnTo>
                        <a:pt x="727" y="128"/>
                      </a:lnTo>
                      <a:lnTo>
                        <a:pt x="700" y="128"/>
                      </a:lnTo>
                      <a:lnTo>
                        <a:pt x="683" y="128"/>
                      </a:lnTo>
                      <a:lnTo>
                        <a:pt x="662" y="104"/>
                      </a:lnTo>
                      <a:lnTo>
                        <a:pt x="646" y="88"/>
                      </a:lnTo>
                      <a:lnTo>
                        <a:pt x="626" y="88"/>
                      </a:lnTo>
                      <a:lnTo>
                        <a:pt x="602" y="88"/>
                      </a:lnTo>
                      <a:lnTo>
                        <a:pt x="582" y="104"/>
                      </a:lnTo>
                      <a:lnTo>
                        <a:pt x="568" y="128"/>
                      </a:lnTo>
                      <a:lnTo>
                        <a:pt x="548" y="128"/>
                      </a:lnTo>
                      <a:lnTo>
                        <a:pt x="525" y="128"/>
                      </a:lnTo>
                      <a:lnTo>
                        <a:pt x="505" y="104"/>
                      </a:lnTo>
                      <a:lnTo>
                        <a:pt x="494" y="88"/>
                      </a:lnTo>
                      <a:lnTo>
                        <a:pt x="467" y="88"/>
                      </a:lnTo>
                      <a:lnTo>
                        <a:pt x="451" y="88"/>
                      </a:lnTo>
                      <a:lnTo>
                        <a:pt x="434" y="104"/>
                      </a:lnTo>
                      <a:lnTo>
                        <a:pt x="413" y="118"/>
                      </a:lnTo>
                      <a:lnTo>
                        <a:pt x="387" y="128"/>
                      </a:lnTo>
                      <a:lnTo>
                        <a:pt x="370" y="118"/>
                      </a:lnTo>
                      <a:lnTo>
                        <a:pt x="353" y="104"/>
                      </a:lnTo>
                      <a:lnTo>
                        <a:pt x="333" y="88"/>
                      </a:lnTo>
                      <a:lnTo>
                        <a:pt x="316" y="84"/>
                      </a:lnTo>
                      <a:lnTo>
                        <a:pt x="290" y="88"/>
                      </a:lnTo>
                      <a:lnTo>
                        <a:pt x="272" y="104"/>
                      </a:lnTo>
                      <a:lnTo>
                        <a:pt x="256" y="128"/>
                      </a:lnTo>
                      <a:lnTo>
                        <a:pt x="239" y="128"/>
                      </a:lnTo>
                      <a:lnTo>
                        <a:pt x="212" y="128"/>
                      </a:lnTo>
                      <a:lnTo>
                        <a:pt x="202" y="108"/>
                      </a:lnTo>
                      <a:lnTo>
                        <a:pt x="182" y="95"/>
                      </a:lnTo>
                      <a:lnTo>
                        <a:pt x="158" y="95"/>
                      </a:lnTo>
                      <a:lnTo>
                        <a:pt x="138" y="104"/>
                      </a:lnTo>
                      <a:lnTo>
                        <a:pt x="121" y="118"/>
                      </a:lnTo>
                      <a:lnTo>
                        <a:pt x="104" y="138"/>
                      </a:lnTo>
                      <a:lnTo>
                        <a:pt x="84" y="148"/>
                      </a:lnTo>
                      <a:lnTo>
                        <a:pt x="57" y="138"/>
                      </a:lnTo>
                      <a:lnTo>
                        <a:pt x="41" y="128"/>
                      </a:lnTo>
                      <a:lnTo>
                        <a:pt x="17" y="108"/>
                      </a:lnTo>
                      <a:lnTo>
                        <a:pt x="0" y="108"/>
                      </a:lnTo>
                      <a:lnTo>
                        <a:pt x="14" y="104"/>
                      </a:lnTo>
                      <a:lnTo>
                        <a:pt x="43" y="104"/>
                      </a:lnTo>
                      <a:lnTo>
                        <a:pt x="94" y="88"/>
                      </a:lnTo>
                      <a:lnTo>
                        <a:pt x="158" y="74"/>
                      </a:lnTo>
                      <a:lnTo>
                        <a:pt x="229" y="61"/>
                      </a:lnTo>
                      <a:lnTo>
                        <a:pt x="292" y="44"/>
                      </a:lnTo>
                      <a:lnTo>
                        <a:pt x="370" y="30"/>
                      </a:lnTo>
                      <a:lnTo>
                        <a:pt x="444" y="21"/>
                      </a:lnTo>
                      <a:lnTo>
                        <a:pt x="521" y="14"/>
                      </a:lnTo>
                      <a:lnTo>
                        <a:pt x="602" y="10"/>
                      </a:lnTo>
                      <a:lnTo>
                        <a:pt x="683" y="0"/>
                      </a:lnTo>
                      <a:lnTo>
                        <a:pt x="777" y="0"/>
                      </a:lnTo>
                      <a:lnTo>
                        <a:pt x="858" y="0"/>
                      </a:lnTo>
                      <a:lnTo>
                        <a:pt x="945" y="0"/>
                      </a:lnTo>
                      <a:lnTo>
                        <a:pt x="1019" y="0"/>
                      </a:lnTo>
                      <a:lnTo>
                        <a:pt x="1081" y="0"/>
                      </a:lnTo>
                      <a:lnTo>
                        <a:pt x="1137" y="10"/>
                      </a:lnTo>
                      <a:lnTo>
                        <a:pt x="1214" y="21"/>
                      </a:lnTo>
                      <a:lnTo>
                        <a:pt x="1296" y="34"/>
                      </a:lnTo>
                      <a:lnTo>
                        <a:pt x="1377" y="44"/>
                      </a:lnTo>
                      <a:lnTo>
                        <a:pt x="1444" y="64"/>
                      </a:lnTo>
                      <a:lnTo>
                        <a:pt x="1507" y="74"/>
                      </a:lnTo>
                      <a:lnTo>
                        <a:pt x="1525" y="84"/>
                      </a:lnTo>
                      <a:lnTo>
                        <a:pt x="1545" y="88"/>
                      </a:lnTo>
                      <a:lnTo>
                        <a:pt x="1552" y="88"/>
                      </a:lnTo>
                      <a:lnTo>
                        <a:pt x="1554" y="88"/>
                      </a:lnTo>
                      <a:close/>
                    </a:path>
                  </a:pathLst>
                </a:custGeom>
                <a:solidFill>
                  <a:srgbClr val="FFFF6D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2" name="Freeform 86"/>
                <p:cNvSpPr>
                  <a:spLocks/>
                </p:cNvSpPr>
                <p:nvPr/>
              </p:nvSpPr>
              <p:spPr bwMode="auto">
                <a:xfrm>
                  <a:off x="2204" y="1779"/>
                  <a:ext cx="486" cy="43"/>
                </a:xfrm>
                <a:custGeom>
                  <a:avLst/>
                  <a:gdLst>
                    <a:gd name="T0" fmla="*/ 0 w 1942"/>
                    <a:gd name="T1" fmla="*/ 0 h 157"/>
                    <a:gd name="T2" fmla="*/ 0 w 1942"/>
                    <a:gd name="T3" fmla="*/ 0 h 157"/>
                    <a:gd name="T4" fmla="*/ 0 w 1942"/>
                    <a:gd name="T5" fmla="*/ 0 h 157"/>
                    <a:gd name="T6" fmla="*/ 0 w 1942"/>
                    <a:gd name="T7" fmla="*/ 0 h 157"/>
                    <a:gd name="T8" fmla="*/ 0 w 1942"/>
                    <a:gd name="T9" fmla="*/ 0 h 157"/>
                    <a:gd name="T10" fmla="*/ 0 w 1942"/>
                    <a:gd name="T11" fmla="*/ 0 h 157"/>
                    <a:gd name="T12" fmla="*/ 0 w 1942"/>
                    <a:gd name="T13" fmla="*/ 0 h 157"/>
                    <a:gd name="T14" fmla="*/ 0 w 1942"/>
                    <a:gd name="T15" fmla="*/ 0 h 157"/>
                    <a:gd name="T16" fmla="*/ 0 w 1942"/>
                    <a:gd name="T17" fmla="*/ 0 h 157"/>
                    <a:gd name="T18" fmla="*/ 0 w 1942"/>
                    <a:gd name="T19" fmla="*/ 0 h 157"/>
                    <a:gd name="T20" fmla="*/ 0 w 1942"/>
                    <a:gd name="T21" fmla="*/ 0 h 157"/>
                    <a:gd name="T22" fmla="*/ 0 w 1942"/>
                    <a:gd name="T23" fmla="*/ 0 h 157"/>
                    <a:gd name="T24" fmla="*/ 0 w 1942"/>
                    <a:gd name="T25" fmla="*/ 0 h 157"/>
                    <a:gd name="T26" fmla="*/ 0 w 1942"/>
                    <a:gd name="T27" fmla="*/ 0 h 157"/>
                    <a:gd name="T28" fmla="*/ 0 w 1942"/>
                    <a:gd name="T29" fmla="*/ 0 h 157"/>
                    <a:gd name="T30" fmla="*/ 0 w 1942"/>
                    <a:gd name="T31" fmla="*/ 0 h 157"/>
                    <a:gd name="T32" fmla="*/ 0 w 1942"/>
                    <a:gd name="T33" fmla="*/ 0 h 157"/>
                    <a:gd name="T34" fmla="*/ 0 w 1942"/>
                    <a:gd name="T35" fmla="*/ 0 h 157"/>
                    <a:gd name="T36" fmla="*/ 0 w 1942"/>
                    <a:gd name="T37" fmla="*/ 0 h 157"/>
                    <a:gd name="T38" fmla="*/ 0 w 1942"/>
                    <a:gd name="T39" fmla="*/ 0 h 157"/>
                    <a:gd name="T40" fmla="*/ 0 w 1942"/>
                    <a:gd name="T41" fmla="*/ 0 h 157"/>
                    <a:gd name="T42" fmla="*/ 0 w 1942"/>
                    <a:gd name="T43" fmla="*/ 0 h 157"/>
                    <a:gd name="T44" fmla="*/ 0 w 1942"/>
                    <a:gd name="T45" fmla="*/ 0 h 157"/>
                    <a:gd name="T46" fmla="*/ 0 w 1942"/>
                    <a:gd name="T47" fmla="*/ 0 h 157"/>
                    <a:gd name="T48" fmla="*/ 0 w 1942"/>
                    <a:gd name="T49" fmla="*/ 0 h 157"/>
                    <a:gd name="T50" fmla="*/ 0 w 1942"/>
                    <a:gd name="T51" fmla="*/ 0 h 157"/>
                    <a:gd name="T52" fmla="*/ 0 w 1942"/>
                    <a:gd name="T53" fmla="*/ 0 h 157"/>
                    <a:gd name="T54" fmla="*/ 0 w 1942"/>
                    <a:gd name="T55" fmla="*/ 0 h 157"/>
                    <a:gd name="T56" fmla="*/ 0 w 1942"/>
                    <a:gd name="T57" fmla="*/ 0 h 157"/>
                    <a:gd name="T58" fmla="*/ 0 w 1942"/>
                    <a:gd name="T59" fmla="*/ 0 h 157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1942"/>
                    <a:gd name="T91" fmla="*/ 0 h 157"/>
                    <a:gd name="T92" fmla="*/ 1942 w 1942"/>
                    <a:gd name="T93" fmla="*/ 157 h 157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1942" h="157">
                      <a:moveTo>
                        <a:pt x="1942" y="157"/>
                      </a:moveTo>
                      <a:lnTo>
                        <a:pt x="0" y="157"/>
                      </a:lnTo>
                      <a:lnTo>
                        <a:pt x="10" y="157"/>
                      </a:lnTo>
                      <a:lnTo>
                        <a:pt x="43" y="141"/>
                      </a:lnTo>
                      <a:lnTo>
                        <a:pt x="88" y="128"/>
                      </a:lnTo>
                      <a:lnTo>
                        <a:pt x="144" y="104"/>
                      </a:lnTo>
                      <a:lnTo>
                        <a:pt x="205" y="83"/>
                      </a:lnTo>
                      <a:lnTo>
                        <a:pt x="276" y="59"/>
                      </a:lnTo>
                      <a:lnTo>
                        <a:pt x="350" y="43"/>
                      </a:lnTo>
                      <a:lnTo>
                        <a:pt x="427" y="30"/>
                      </a:lnTo>
                      <a:lnTo>
                        <a:pt x="498" y="16"/>
                      </a:lnTo>
                      <a:lnTo>
                        <a:pt x="599" y="9"/>
                      </a:lnTo>
                      <a:lnTo>
                        <a:pt x="696" y="9"/>
                      </a:lnTo>
                      <a:lnTo>
                        <a:pt x="817" y="0"/>
                      </a:lnTo>
                      <a:lnTo>
                        <a:pt x="935" y="0"/>
                      </a:lnTo>
                      <a:lnTo>
                        <a:pt x="1056" y="9"/>
                      </a:lnTo>
                      <a:lnTo>
                        <a:pt x="1168" y="9"/>
                      </a:lnTo>
                      <a:lnTo>
                        <a:pt x="1262" y="9"/>
                      </a:lnTo>
                      <a:lnTo>
                        <a:pt x="1352" y="23"/>
                      </a:lnTo>
                      <a:lnTo>
                        <a:pt x="1444" y="30"/>
                      </a:lnTo>
                      <a:lnTo>
                        <a:pt x="1525" y="40"/>
                      </a:lnTo>
                      <a:lnTo>
                        <a:pt x="1605" y="54"/>
                      </a:lnTo>
                      <a:lnTo>
                        <a:pt x="1666" y="67"/>
                      </a:lnTo>
                      <a:lnTo>
                        <a:pt x="1733" y="74"/>
                      </a:lnTo>
                      <a:lnTo>
                        <a:pt x="1780" y="97"/>
                      </a:lnTo>
                      <a:lnTo>
                        <a:pt x="1817" y="97"/>
                      </a:lnTo>
                      <a:lnTo>
                        <a:pt x="1868" y="117"/>
                      </a:lnTo>
                      <a:lnTo>
                        <a:pt x="1904" y="134"/>
                      </a:lnTo>
                      <a:lnTo>
                        <a:pt x="1938" y="157"/>
                      </a:lnTo>
                      <a:lnTo>
                        <a:pt x="1942" y="157"/>
                      </a:lnTo>
                      <a:close/>
                    </a:path>
                  </a:pathLst>
                </a:custGeom>
                <a:solidFill>
                  <a:srgbClr val="FFFF6D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3" name="Freeform 87"/>
                <p:cNvSpPr>
                  <a:spLocks/>
                </p:cNvSpPr>
                <p:nvPr/>
              </p:nvSpPr>
              <p:spPr bwMode="auto">
                <a:xfrm>
                  <a:off x="1758" y="1728"/>
                  <a:ext cx="439" cy="42"/>
                </a:xfrm>
                <a:custGeom>
                  <a:avLst/>
                  <a:gdLst>
                    <a:gd name="T0" fmla="*/ 0 w 1757"/>
                    <a:gd name="T1" fmla="*/ 0 h 155"/>
                    <a:gd name="T2" fmla="*/ 0 w 1757"/>
                    <a:gd name="T3" fmla="*/ 0 h 155"/>
                    <a:gd name="T4" fmla="*/ 0 w 1757"/>
                    <a:gd name="T5" fmla="*/ 0 h 155"/>
                    <a:gd name="T6" fmla="*/ 0 w 1757"/>
                    <a:gd name="T7" fmla="*/ 0 h 155"/>
                    <a:gd name="T8" fmla="*/ 0 w 1757"/>
                    <a:gd name="T9" fmla="*/ 0 h 155"/>
                    <a:gd name="T10" fmla="*/ 0 w 1757"/>
                    <a:gd name="T11" fmla="*/ 0 h 155"/>
                    <a:gd name="T12" fmla="*/ 0 w 1757"/>
                    <a:gd name="T13" fmla="*/ 0 h 155"/>
                    <a:gd name="T14" fmla="*/ 0 w 1757"/>
                    <a:gd name="T15" fmla="*/ 0 h 155"/>
                    <a:gd name="T16" fmla="*/ 0 w 1757"/>
                    <a:gd name="T17" fmla="*/ 0 h 155"/>
                    <a:gd name="T18" fmla="*/ 0 w 1757"/>
                    <a:gd name="T19" fmla="*/ 0 h 155"/>
                    <a:gd name="T20" fmla="*/ 0 w 1757"/>
                    <a:gd name="T21" fmla="*/ 0 h 155"/>
                    <a:gd name="T22" fmla="*/ 0 w 1757"/>
                    <a:gd name="T23" fmla="*/ 0 h 155"/>
                    <a:gd name="T24" fmla="*/ 0 w 1757"/>
                    <a:gd name="T25" fmla="*/ 0 h 155"/>
                    <a:gd name="T26" fmla="*/ 0 w 1757"/>
                    <a:gd name="T27" fmla="*/ 0 h 155"/>
                    <a:gd name="T28" fmla="*/ 0 w 1757"/>
                    <a:gd name="T29" fmla="*/ 0 h 155"/>
                    <a:gd name="T30" fmla="*/ 0 w 1757"/>
                    <a:gd name="T31" fmla="*/ 0 h 155"/>
                    <a:gd name="T32" fmla="*/ 0 w 1757"/>
                    <a:gd name="T33" fmla="*/ 0 h 155"/>
                    <a:gd name="T34" fmla="*/ 0 w 1757"/>
                    <a:gd name="T35" fmla="*/ 0 h 155"/>
                    <a:gd name="T36" fmla="*/ 0 w 1757"/>
                    <a:gd name="T37" fmla="*/ 0 h 155"/>
                    <a:gd name="T38" fmla="*/ 0 w 1757"/>
                    <a:gd name="T39" fmla="*/ 0 h 155"/>
                    <a:gd name="T40" fmla="*/ 0 w 1757"/>
                    <a:gd name="T41" fmla="*/ 0 h 155"/>
                    <a:gd name="T42" fmla="*/ 0 w 1757"/>
                    <a:gd name="T43" fmla="*/ 0 h 155"/>
                    <a:gd name="T44" fmla="*/ 0 w 1757"/>
                    <a:gd name="T45" fmla="*/ 0 h 155"/>
                    <a:gd name="T46" fmla="*/ 0 w 1757"/>
                    <a:gd name="T47" fmla="*/ 0 h 155"/>
                    <a:gd name="T48" fmla="*/ 0 w 1757"/>
                    <a:gd name="T49" fmla="*/ 0 h 155"/>
                    <a:gd name="T50" fmla="*/ 0 w 1757"/>
                    <a:gd name="T51" fmla="*/ 0 h 155"/>
                    <a:gd name="T52" fmla="*/ 0 w 1757"/>
                    <a:gd name="T53" fmla="*/ 0 h 155"/>
                    <a:gd name="T54" fmla="*/ 0 w 1757"/>
                    <a:gd name="T55" fmla="*/ 0 h 155"/>
                    <a:gd name="T56" fmla="*/ 0 w 1757"/>
                    <a:gd name="T57" fmla="*/ 0 h 155"/>
                    <a:gd name="T58" fmla="*/ 0 w 1757"/>
                    <a:gd name="T59" fmla="*/ 0 h 155"/>
                    <a:gd name="T60" fmla="*/ 0 w 1757"/>
                    <a:gd name="T61" fmla="*/ 0 h 155"/>
                    <a:gd name="T62" fmla="*/ 0 w 1757"/>
                    <a:gd name="T63" fmla="*/ 0 h 155"/>
                    <a:gd name="T64" fmla="*/ 0 w 1757"/>
                    <a:gd name="T65" fmla="*/ 0 h 155"/>
                    <a:gd name="T66" fmla="*/ 0 w 1757"/>
                    <a:gd name="T67" fmla="*/ 0 h 155"/>
                    <a:gd name="T68" fmla="*/ 0 w 1757"/>
                    <a:gd name="T69" fmla="*/ 0 h 155"/>
                    <a:gd name="T70" fmla="*/ 0 w 1757"/>
                    <a:gd name="T71" fmla="*/ 0 h 155"/>
                    <a:gd name="T72" fmla="*/ 0 w 1757"/>
                    <a:gd name="T73" fmla="*/ 0 h 155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757"/>
                    <a:gd name="T112" fmla="*/ 0 h 155"/>
                    <a:gd name="T113" fmla="*/ 1757 w 1757"/>
                    <a:gd name="T114" fmla="*/ 155 h 155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757" h="155">
                      <a:moveTo>
                        <a:pt x="0" y="155"/>
                      </a:moveTo>
                      <a:lnTo>
                        <a:pt x="14" y="155"/>
                      </a:lnTo>
                      <a:lnTo>
                        <a:pt x="27" y="155"/>
                      </a:lnTo>
                      <a:lnTo>
                        <a:pt x="44" y="155"/>
                      </a:lnTo>
                      <a:lnTo>
                        <a:pt x="94" y="155"/>
                      </a:lnTo>
                      <a:lnTo>
                        <a:pt x="159" y="155"/>
                      </a:lnTo>
                      <a:lnTo>
                        <a:pt x="229" y="155"/>
                      </a:lnTo>
                      <a:lnTo>
                        <a:pt x="293" y="155"/>
                      </a:lnTo>
                      <a:lnTo>
                        <a:pt x="370" y="155"/>
                      </a:lnTo>
                      <a:lnTo>
                        <a:pt x="424" y="155"/>
                      </a:lnTo>
                      <a:lnTo>
                        <a:pt x="488" y="146"/>
                      </a:lnTo>
                      <a:lnTo>
                        <a:pt x="565" y="146"/>
                      </a:lnTo>
                      <a:lnTo>
                        <a:pt x="650" y="139"/>
                      </a:lnTo>
                      <a:lnTo>
                        <a:pt x="744" y="139"/>
                      </a:lnTo>
                      <a:lnTo>
                        <a:pt x="842" y="135"/>
                      </a:lnTo>
                      <a:lnTo>
                        <a:pt x="926" y="135"/>
                      </a:lnTo>
                      <a:lnTo>
                        <a:pt x="1004" y="135"/>
                      </a:lnTo>
                      <a:lnTo>
                        <a:pt x="1071" y="135"/>
                      </a:lnTo>
                      <a:lnTo>
                        <a:pt x="1101" y="135"/>
                      </a:lnTo>
                      <a:lnTo>
                        <a:pt x="1138" y="135"/>
                      </a:lnTo>
                      <a:lnTo>
                        <a:pt x="1188" y="135"/>
                      </a:lnTo>
                      <a:lnTo>
                        <a:pt x="1239" y="135"/>
                      </a:lnTo>
                      <a:lnTo>
                        <a:pt x="1350" y="125"/>
                      </a:lnTo>
                      <a:lnTo>
                        <a:pt x="1471" y="125"/>
                      </a:lnTo>
                      <a:lnTo>
                        <a:pt x="1525" y="125"/>
                      </a:lnTo>
                      <a:lnTo>
                        <a:pt x="1578" y="115"/>
                      </a:lnTo>
                      <a:lnTo>
                        <a:pt x="1626" y="115"/>
                      </a:lnTo>
                      <a:lnTo>
                        <a:pt x="1670" y="115"/>
                      </a:lnTo>
                      <a:lnTo>
                        <a:pt x="1706" y="115"/>
                      </a:lnTo>
                      <a:lnTo>
                        <a:pt x="1730" y="115"/>
                      </a:lnTo>
                      <a:lnTo>
                        <a:pt x="1750" y="115"/>
                      </a:lnTo>
                      <a:lnTo>
                        <a:pt x="1757" y="115"/>
                      </a:lnTo>
                      <a:lnTo>
                        <a:pt x="1750" y="108"/>
                      </a:lnTo>
                      <a:lnTo>
                        <a:pt x="1740" y="108"/>
                      </a:lnTo>
                      <a:lnTo>
                        <a:pt x="1720" y="108"/>
                      </a:lnTo>
                      <a:lnTo>
                        <a:pt x="1693" y="108"/>
                      </a:lnTo>
                      <a:lnTo>
                        <a:pt x="1632" y="105"/>
                      </a:lnTo>
                      <a:lnTo>
                        <a:pt x="1555" y="88"/>
                      </a:lnTo>
                      <a:lnTo>
                        <a:pt x="1471" y="81"/>
                      </a:lnTo>
                      <a:lnTo>
                        <a:pt x="1383" y="65"/>
                      </a:lnTo>
                      <a:lnTo>
                        <a:pt x="1306" y="58"/>
                      </a:lnTo>
                      <a:lnTo>
                        <a:pt x="1242" y="45"/>
                      </a:lnTo>
                      <a:lnTo>
                        <a:pt x="1134" y="31"/>
                      </a:lnTo>
                      <a:lnTo>
                        <a:pt x="1027" y="21"/>
                      </a:lnTo>
                      <a:lnTo>
                        <a:pt x="970" y="11"/>
                      </a:lnTo>
                      <a:lnTo>
                        <a:pt x="933" y="11"/>
                      </a:lnTo>
                      <a:lnTo>
                        <a:pt x="903" y="0"/>
                      </a:lnTo>
                      <a:lnTo>
                        <a:pt x="883" y="0"/>
                      </a:lnTo>
                      <a:lnTo>
                        <a:pt x="852" y="0"/>
                      </a:lnTo>
                      <a:lnTo>
                        <a:pt x="825" y="11"/>
                      </a:lnTo>
                      <a:lnTo>
                        <a:pt x="795" y="11"/>
                      </a:lnTo>
                      <a:lnTo>
                        <a:pt x="771" y="11"/>
                      </a:lnTo>
                      <a:lnTo>
                        <a:pt x="737" y="11"/>
                      </a:lnTo>
                      <a:lnTo>
                        <a:pt x="694" y="11"/>
                      </a:lnTo>
                      <a:lnTo>
                        <a:pt x="663" y="0"/>
                      </a:lnTo>
                      <a:lnTo>
                        <a:pt x="639" y="11"/>
                      </a:lnTo>
                      <a:lnTo>
                        <a:pt x="612" y="11"/>
                      </a:lnTo>
                      <a:lnTo>
                        <a:pt x="583" y="14"/>
                      </a:lnTo>
                      <a:lnTo>
                        <a:pt x="549" y="14"/>
                      </a:lnTo>
                      <a:lnTo>
                        <a:pt x="533" y="11"/>
                      </a:lnTo>
                      <a:lnTo>
                        <a:pt x="515" y="0"/>
                      </a:lnTo>
                      <a:lnTo>
                        <a:pt x="502" y="0"/>
                      </a:lnTo>
                      <a:lnTo>
                        <a:pt x="482" y="0"/>
                      </a:lnTo>
                      <a:lnTo>
                        <a:pt x="459" y="11"/>
                      </a:lnTo>
                      <a:lnTo>
                        <a:pt x="397" y="14"/>
                      </a:lnTo>
                      <a:lnTo>
                        <a:pt x="327" y="34"/>
                      </a:lnTo>
                      <a:lnTo>
                        <a:pt x="289" y="45"/>
                      </a:lnTo>
                      <a:lnTo>
                        <a:pt x="240" y="65"/>
                      </a:lnTo>
                      <a:lnTo>
                        <a:pt x="189" y="88"/>
                      </a:lnTo>
                      <a:lnTo>
                        <a:pt x="132" y="105"/>
                      </a:lnTo>
                      <a:lnTo>
                        <a:pt x="81" y="115"/>
                      </a:lnTo>
                      <a:lnTo>
                        <a:pt x="41" y="135"/>
                      </a:lnTo>
                      <a:lnTo>
                        <a:pt x="14" y="146"/>
                      </a:lnTo>
                      <a:lnTo>
                        <a:pt x="0" y="155"/>
                      </a:lnTo>
                      <a:close/>
                    </a:path>
                  </a:pathLst>
                </a:custGeom>
                <a:solidFill>
                  <a:srgbClr val="FFFF6D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4" name="Freeform 88"/>
                <p:cNvSpPr>
                  <a:spLocks/>
                </p:cNvSpPr>
                <p:nvPr/>
              </p:nvSpPr>
              <p:spPr bwMode="auto">
                <a:xfrm>
                  <a:off x="1958" y="1104"/>
                  <a:ext cx="985" cy="71"/>
                </a:xfrm>
                <a:custGeom>
                  <a:avLst/>
                  <a:gdLst>
                    <a:gd name="T0" fmla="*/ 0 w 3941"/>
                    <a:gd name="T1" fmla="*/ 0 h 266"/>
                    <a:gd name="T2" fmla="*/ 0 w 3941"/>
                    <a:gd name="T3" fmla="*/ 0 h 266"/>
                    <a:gd name="T4" fmla="*/ 0 w 3941"/>
                    <a:gd name="T5" fmla="*/ 0 h 266"/>
                    <a:gd name="T6" fmla="*/ 0 w 3941"/>
                    <a:gd name="T7" fmla="*/ 0 h 266"/>
                    <a:gd name="T8" fmla="*/ 0 w 3941"/>
                    <a:gd name="T9" fmla="*/ 0 h 266"/>
                    <a:gd name="T10" fmla="*/ 0 w 3941"/>
                    <a:gd name="T11" fmla="*/ 0 h 266"/>
                    <a:gd name="T12" fmla="*/ 0 w 3941"/>
                    <a:gd name="T13" fmla="*/ 0 h 266"/>
                    <a:gd name="T14" fmla="*/ 0 w 3941"/>
                    <a:gd name="T15" fmla="*/ 0 h 266"/>
                    <a:gd name="T16" fmla="*/ 0 w 3941"/>
                    <a:gd name="T17" fmla="*/ 0 h 266"/>
                    <a:gd name="T18" fmla="*/ 0 w 3941"/>
                    <a:gd name="T19" fmla="*/ 0 h 266"/>
                    <a:gd name="T20" fmla="*/ 0 w 3941"/>
                    <a:gd name="T21" fmla="*/ 0 h 266"/>
                    <a:gd name="T22" fmla="*/ 0 w 3941"/>
                    <a:gd name="T23" fmla="*/ 0 h 266"/>
                    <a:gd name="T24" fmla="*/ 0 w 3941"/>
                    <a:gd name="T25" fmla="*/ 0 h 266"/>
                    <a:gd name="T26" fmla="*/ 0 w 3941"/>
                    <a:gd name="T27" fmla="*/ 0 h 266"/>
                    <a:gd name="T28" fmla="*/ 0 w 3941"/>
                    <a:gd name="T29" fmla="*/ 0 h 266"/>
                    <a:gd name="T30" fmla="*/ 0 w 3941"/>
                    <a:gd name="T31" fmla="*/ 0 h 266"/>
                    <a:gd name="T32" fmla="*/ 0 w 3941"/>
                    <a:gd name="T33" fmla="*/ 0 h 266"/>
                    <a:gd name="T34" fmla="*/ 0 w 3941"/>
                    <a:gd name="T35" fmla="*/ 0 h 266"/>
                    <a:gd name="T36" fmla="*/ 0 w 3941"/>
                    <a:gd name="T37" fmla="*/ 0 h 266"/>
                    <a:gd name="T38" fmla="*/ 0 w 3941"/>
                    <a:gd name="T39" fmla="*/ 0 h 266"/>
                    <a:gd name="T40" fmla="*/ 0 w 3941"/>
                    <a:gd name="T41" fmla="*/ 0 h 266"/>
                    <a:gd name="T42" fmla="*/ 0 w 3941"/>
                    <a:gd name="T43" fmla="*/ 0 h 266"/>
                    <a:gd name="T44" fmla="*/ 0 w 3941"/>
                    <a:gd name="T45" fmla="*/ 0 h 266"/>
                    <a:gd name="T46" fmla="*/ 0 w 3941"/>
                    <a:gd name="T47" fmla="*/ 0 h 266"/>
                    <a:gd name="T48" fmla="*/ 0 w 3941"/>
                    <a:gd name="T49" fmla="*/ 0 h 266"/>
                    <a:gd name="T50" fmla="*/ 0 w 3941"/>
                    <a:gd name="T51" fmla="*/ 0 h 266"/>
                    <a:gd name="T52" fmla="*/ 0 w 3941"/>
                    <a:gd name="T53" fmla="*/ 0 h 266"/>
                    <a:gd name="T54" fmla="*/ 0 w 3941"/>
                    <a:gd name="T55" fmla="*/ 0 h 266"/>
                    <a:gd name="T56" fmla="*/ 0 w 3941"/>
                    <a:gd name="T57" fmla="*/ 0 h 266"/>
                    <a:gd name="T58" fmla="*/ 0 w 3941"/>
                    <a:gd name="T59" fmla="*/ 0 h 266"/>
                    <a:gd name="T60" fmla="*/ 0 w 3941"/>
                    <a:gd name="T61" fmla="*/ 0 h 266"/>
                    <a:gd name="T62" fmla="*/ 0 w 3941"/>
                    <a:gd name="T63" fmla="*/ 0 h 266"/>
                    <a:gd name="T64" fmla="*/ 0 w 3941"/>
                    <a:gd name="T65" fmla="*/ 0 h 266"/>
                    <a:gd name="T66" fmla="*/ 0 w 3941"/>
                    <a:gd name="T67" fmla="*/ 0 h 266"/>
                    <a:gd name="T68" fmla="*/ 0 w 3941"/>
                    <a:gd name="T69" fmla="*/ 0 h 266"/>
                    <a:gd name="T70" fmla="*/ 0 w 3941"/>
                    <a:gd name="T71" fmla="*/ 0 h 266"/>
                    <a:gd name="T72" fmla="*/ 0 w 3941"/>
                    <a:gd name="T73" fmla="*/ 0 h 266"/>
                    <a:gd name="T74" fmla="*/ 0 w 3941"/>
                    <a:gd name="T75" fmla="*/ 0 h 266"/>
                    <a:gd name="T76" fmla="*/ 0 w 3941"/>
                    <a:gd name="T77" fmla="*/ 0 h 266"/>
                    <a:gd name="T78" fmla="*/ 0 w 3941"/>
                    <a:gd name="T79" fmla="*/ 0 h 266"/>
                    <a:gd name="T80" fmla="*/ 0 w 3941"/>
                    <a:gd name="T81" fmla="*/ 0 h 266"/>
                    <a:gd name="T82" fmla="*/ 0 w 3941"/>
                    <a:gd name="T83" fmla="*/ 0 h 266"/>
                    <a:gd name="T84" fmla="*/ 0 w 3941"/>
                    <a:gd name="T85" fmla="*/ 0 h 266"/>
                    <a:gd name="T86" fmla="*/ 0 w 3941"/>
                    <a:gd name="T87" fmla="*/ 0 h 266"/>
                    <a:gd name="T88" fmla="*/ 0 w 3941"/>
                    <a:gd name="T89" fmla="*/ 0 h 266"/>
                    <a:gd name="T90" fmla="*/ 0 w 3941"/>
                    <a:gd name="T91" fmla="*/ 0 h 266"/>
                    <a:gd name="T92" fmla="*/ 0 w 3941"/>
                    <a:gd name="T93" fmla="*/ 0 h 266"/>
                    <a:gd name="T94" fmla="*/ 0 w 3941"/>
                    <a:gd name="T95" fmla="*/ 0 h 266"/>
                    <a:gd name="T96" fmla="*/ 0 w 3941"/>
                    <a:gd name="T97" fmla="*/ 0 h 266"/>
                    <a:gd name="T98" fmla="*/ 0 w 3941"/>
                    <a:gd name="T99" fmla="*/ 0 h 266"/>
                    <a:gd name="T100" fmla="*/ 0 w 3941"/>
                    <a:gd name="T101" fmla="*/ 0 h 266"/>
                    <a:gd name="T102" fmla="*/ 0 w 3941"/>
                    <a:gd name="T103" fmla="*/ 0 h 266"/>
                    <a:gd name="T104" fmla="*/ 0 w 3941"/>
                    <a:gd name="T105" fmla="*/ 0 h 266"/>
                    <a:gd name="T106" fmla="*/ 0 w 3941"/>
                    <a:gd name="T107" fmla="*/ 0 h 26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3941"/>
                    <a:gd name="T163" fmla="*/ 0 h 266"/>
                    <a:gd name="T164" fmla="*/ 3941 w 3941"/>
                    <a:gd name="T165" fmla="*/ 266 h 26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3941" h="266">
                      <a:moveTo>
                        <a:pt x="693" y="206"/>
                      </a:moveTo>
                      <a:lnTo>
                        <a:pt x="704" y="206"/>
                      </a:lnTo>
                      <a:lnTo>
                        <a:pt x="724" y="219"/>
                      </a:lnTo>
                      <a:lnTo>
                        <a:pt x="740" y="235"/>
                      </a:lnTo>
                      <a:lnTo>
                        <a:pt x="760" y="235"/>
                      </a:lnTo>
                      <a:lnTo>
                        <a:pt x="784" y="229"/>
                      </a:lnTo>
                      <a:lnTo>
                        <a:pt x="804" y="215"/>
                      </a:lnTo>
                      <a:lnTo>
                        <a:pt x="818" y="191"/>
                      </a:lnTo>
                      <a:lnTo>
                        <a:pt x="838" y="191"/>
                      </a:lnTo>
                      <a:lnTo>
                        <a:pt x="861" y="191"/>
                      </a:lnTo>
                      <a:lnTo>
                        <a:pt x="881" y="206"/>
                      </a:lnTo>
                      <a:lnTo>
                        <a:pt x="892" y="219"/>
                      </a:lnTo>
                      <a:lnTo>
                        <a:pt x="919" y="229"/>
                      </a:lnTo>
                      <a:lnTo>
                        <a:pt x="935" y="219"/>
                      </a:lnTo>
                      <a:lnTo>
                        <a:pt x="952" y="206"/>
                      </a:lnTo>
                      <a:lnTo>
                        <a:pt x="973" y="191"/>
                      </a:lnTo>
                      <a:lnTo>
                        <a:pt x="1000" y="184"/>
                      </a:lnTo>
                      <a:lnTo>
                        <a:pt x="1016" y="191"/>
                      </a:lnTo>
                      <a:lnTo>
                        <a:pt x="1033" y="199"/>
                      </a:lnTo>
                      <a:lnTo>
                        <a:pt x="1053" y="215"/>
                      </a:lnTo>
                      <a:lnTo>
                        <a:pt x="1074" y="219"/>
                      </a:lnTo>
                      <a:lnTo>
                        <a:pt x="1097" y="215"/>
                      </a:lnTo>
                      <a:lnTo>
                        <a:pt x="1114" y="199"/>
                      </a:lnTo>
                      <a:lnTo>
                        <a:pt x="1130" y="184"/>
                      </a:lnTo>
                      <a:lnTo>
                        <a:pt x="1148" y="175"/>
                      </a:lnTo>
                      <a:lnTo>
                        <a:pt x="1175" y="184"/>
                      </a:lnTo>
                      <a:lnTo>
                        <a:pt x="1184" y="199"/>
                      </a:lnTo>
                      <a:lnTo>
                        <a:pt x="1204" y="215"/>
                      </a:lnTo>
                      <a:lnTo>
                        <a:pt x="1228" y="215"/>
                      </a:lnTo>
                      <a:lnTo>
                        <a:pt x="1249" y="215"/>
                      </a:lnTo>
                      <a:lnTo>
                        <a:pt x="1265" y="191"/>
                      </a:lnTo>
                      <a:lnTo>
                        <a:pt x="1285" y="175"/>
                      </a:lnTo>
                      <a:lnTo>
                        <a:pt x="1305" y="175"/>
                      </a:lnTo>
                      <a:lnTo>
                        <a:pt x="1329" y="175"/>
                      </a:lnTo>
                      <a:lnTo>
                        <a:pt x="1349" y="191"/>
                      </a:lnTo>
                      <a:lnTo>
                        <a:pt x="1370" y="215"/>
                      </a:lnTo>
                      <a:lnTo>
                        <a:pt x="1386" y="215"/>
                      </a:lnTo>
                      <a:lnTo>
                        <a:pt x="1413" y="206"/>
                      </a:lnTo>
                      <a:lnTo>
                        <a:pt x="1423" y="191"/>
                      </a:lnTo>
                      <a:lnTo>
                        <a:pt x="1433" y="175"/>
                      </a:lnTo>
                      <a:lnTo>
                        <a:pt x="1460" y="168"/>
                      </a:lnTo>
                      <a:lnTo>
                        <a:pt x="1477" y="175"/>
                      </a:lnTo>
                      <a:lnTo>
                        <a:pt x="1497" y="191"/>
                      </a:lnTo>
                      <a:lnTo>
                        <a:pt x="1518" y="206"/>
                      </a:lnTo>
                      <a:lnTo>
                        <a:pt x="1541" y="215"/>
                      </a:lnTo>
                      <a:lnTo>
                        <a:pt x="1558" y="199"/>
                      </a:lnTo>
                      <a:lnTo>
                        <a:pt x="1581" y="184"/>
                      </a:lnTo>
                      <a:lnTo>
                        <a:pt x="1598" y="168"/>
                      </a:lnTo>
                      <a:lnTo>
                        <a:pt x="1619" y="161"/>
                      </a:lnTo>
                      <a:lnTo>
                        <a:pt x="1643" y="168"/>
                      </a:lnTo>
                      <a:lnTo>
                        <a:pt x="1655" y="184"/>
                      </a:lnTo>
                      <a:lnTo>
                        <a:pt x="1672" y="206"/>
                      </a:lnTo>
                      <a:lnTo>
                        <a:pt x="1693" y="215"/>
                      </a:lnTo>
                      <a:lnTo>
                        <a:pt x="1717" y="206"/>
                      </a:lnTo>
                      <a:lnTo>
                        <a:pt x="1729" y="191"/>
                      </a:lnTo>
                      <a:lnTo>
                        <a:pt x="1749" y="175"/>
                      </a:lnTo>
                      <a:lnTo>
                        <a:pt x="1773" y="168"/>
                      </a:lnTo>
                      <a:lnTo>
                        <a:pt x="1791" y="175"/>
                      </a:lnTo>
                      <a:lnTo>
                        <a:pt x="1814" y="191"/>
                      </a:lnTo>
                      <a:lnTo>
                        <a:pt x="1831" y="215"/>
                      </a:lnTo>
                      <a:lnTo>
                        <a:pt x="1850" y="215"/>
                      </a:lnTo>
                      <a:lnTo>
                        <a:pt x="1874" y="215"/>
                      </a:lnTo>
                      <a:lnTo>
                        <a:pt x="1894" y="191"/>
                      </a:lnTo>
                      <a:lnTo>
                        <a:pt x="1905" y="175"/>
                      </a:lnTo>
                      <a:lnTo>
                        <a:pt x="1932" y="175"/>
                      </a:lnTo>
                      <a:lnTo>
                        <a:pt x="1955" y="184"/>
                      </a:lnTo>
                      <a:lnTo>
                        <a:pt x="1966" y="199"/>
                      </a:lnTo>
                      <a:lnTo>
                        <a:pt x="1982" y="215"/>
                      </a:lnTo>
                      <a:lnTo>
                        <a:pt x="2002" y="219"/>
                      </a:lnTo>
                      <a:lnTo>
                        <a:pt x="2022" y="215"/>
                      </a:lnTo>
                      <a:lnTo>
                        <a:pt x="2042" y="199"/>
                      </a:lnTo>
                      <a:lnTo>
                        <a:pt x="2063" y="191"/>
                      </a:lnTo>
                      <a:lnTo>
                        <a:pt x="2083" y="184"/>
                      </a:lnTo>
                      <a:lnTo>
                        <a:pt x="2107" y="191"/>
                      </a:lnTo>
                      <a:lnTo>
                        <a:pt x="2123" y="206"/>
                      </a:lnTo>
                      <a:lnTo>
                        <a:pt x="2143" y="219"/>
                      </a:lnTo>
                      <a:lnTo>
                        <a:pt x="2161" y="229"/>
                      </a:lnTo>
                      <a:lnTo>
                        <a:pt x="2188" y="219"/>
                      </a:lnTo>
                      <a:lnTo>
                        <a:pt x="2197" y="206"/>
                      </a:lnTo>
                      <a:lnTo>
                        <a:pt x="2217" y="191"/>
                      </a:lnTo>
                      <a:lnTo>
                        <a:pt x="2241" y="191"/>
                      </a:lnTo>
                      <a:lnTo>
                        <a:pt x="2262" y="191"/>
                      </a:lnTo>
                      <a:lnTo>
                        <a:pt x="2275" y="215"/>
                      </a:lnTo>
                      <a:lnTo>
                        <a:pt x="2291" y="229"/>
                      </a:lnTo>
                      <a:lnTo>
                        <a:pt x="2318" y="235"/>
                      </a:lnTo>
                      <a:lnTo>
                        <a:pt x="2338" y="229"/>
                      </a:lnTo>
                      <a:lnTo>
                        <a:pt x="2356" y="215"/>
                      </a:lnTo>
                      <a:lnTo>
                        <a:pt x="2372" y="199"/>
                      </a:lnTo>
                      <a:lnTo>
                        <a:pt x="2392" y="191"/>
                      </a:lnTo>
                      <a:lnTo>
                        <a:pt x="2419" y="199"/>
                      </a:lnTo>
                      <a:lnTo>
                        <a:pt x="2437" y="215"/>
                      </a:lnTo>
                      <a:lnTo>
                        <a:pt x="2446" y="235"/>
                      </a:lnTo>
                      <a:lnTo>
                        <a:pt x="2466" y="235"/>
                      </a:lnTo>
                      <a:lnTo>
                        <a:pt x="2500" y="235"/>
                      </a:lnTo>
                      <a:lnTo>
                        <a:pt x="2511" y="219"/>
                      </a:lnTo>
                      <a:lnTo>
                        <a:pt x="2524" y="206"/>
                      </a:lnTo>
                      <a:lnTo>
                        <a:pt x="2551" y="199"/>
                      </a:lnTo>
                      <a:lnTo>
                        <a:pt x="2554" y="199"/>
                      </a:lnTo>
                      <a:lnTo>
                        <a:pt x="2571" y="206"/>
                      </a:lnTo>
                      <a:lnTo>
                        <a:pt x="2591" y="219"/>
                      </a:lnTo>
                      <a:lnTo>
                        <a:pt x="2611" y="235"/>
                      </a:lnTo>
                      <a:lnTo>
                        <a:pt x="2632" y="235"/>
                      </a:lnTo>
                      <a:lnTo>
                        <a:pt x="2652" y="235"/>
                      </a:lnTo>
                      <a:lnTo>
                        <a:pt x="2675" y="215"/>
                      </a:lnTo>
                      <a:lnTo>
                        <a:pt x="2685" y="199"/>
                      </a:lnTo>
                      <a:lnTo>
                        <a:pt x="2706" y="191"/>
                      </a:lnTo>
                      <a:lnTo>
                        <a:pt x="2729" y="191"/>
                      </a:lnTo>
                      <a:lnTo>
                        <a:pt x="2739" y="215"/>
                      </a:lnTo>
                      <a:lnTo>
                        <a:pt x="2759" y="229"/>
                      </a:lnTo>
                      <a:lnTo>
                        <a:pt x="2786" y="229"/>
                      </a:lnTo>
                      <a:lnTo>
                        <a:pt x="2803" y="219"/>
                      </a:lnTo>
                      <a:lnTo>
                        <a:pt x="2820" y="206"/>
                      </a:lnTo>
                      <a:lnTo>
                        <a:pt x="2843" y="191"/>
                      </a:lnTo>
                      <a:lnTo>
                        <a:pt x="2860" y="184"/>
                      </a:lnTo>
                      <a:lnTo>
                        <a:pt x="2887" y="191"/>
                      </a:lnTo>
                      <a:lnTo>
                        <a:pt x="2907" y="206"/>
                      </a:lnTo>
                      <a:lnTo>
                        <a:pt x="2924" y="219"/>
                      </a:lnTo>
                      <a:lnTo>
                        <a:pt x="2941" y="235"/>
                      </a:lnTo>
                      <a:lnTo>
                        <a:pt x="2968" y="229"/>
                      </a:lnTo>
                      <a:lnTo>
                        <a:pt x="2978" y="215"/>
                      </a:lnTo>
                      <a:lnTo>
                        <a:pt x="2998" y="191"/>
                      </a:lnTo>
                      <a:lnTo>
                        <a:pt x="3022" y="191"/>
                      </a:lnTo>
                      <a:lnTo>
                        <a:pt x="3042" y="191"/>
                      </a:lnTo>
                      <a:lnTo>
                        <a:pt x="3052" y="215"/>
                      </a:lnTo>
                      <a:lnTo>
                        <a:pt x="3076" y="229"/>
                      </a:lnTo>
                      <a:lnTo>
                        <a:pt x="3096" y="235"/>
                      </a:lnTo>
                      <a:lnTo>
                        <a:pt x="3119" y="235"/>
                      </a:lnTo>
                      <a:lnTo>
                        <a:pt x="3136" y="215"/>
                      </a:lnTo>
                      <a:lnTo>
                        <a:pt x="3156" y="199"/>
                      </a:lnTo>
                      <a:lnTo>
                        <a:pt x="3173" y="191"/>
                      </a:lnTo>
                      <a:lnTo>
                        <a:pt x="3200" y="199"/>
                      </a:lnTo>
                      <a:lnTo>
                        <a:pt x="3217" y="215"/>
                      </a:lnTo>
                      <a:lnTo>
                        <a:pt x="3227" y="235"/>
                      </a:lnTo>
                      <a:lnTo>
                        <a:pt x="3253" y="246"/>
                      </a:lnTo>
                      <a:lnTo>
                        <a:pt x="3274" y="235"/>
                      </a:lnTo>
                      <a:lnTo>
                        <a:pt x="3287" y="219"/>
                      </a:lnTo>
                      <a:lnTo>
                        <a:pt x="3304" y="206"/>
                      </a:lnTo>
                      <a:lnTo>
                        <a:pt x="3327" y="199"/>
                      </a:lnTo>
                      <a:lnTo>
                        <a:pt x="3348" y="215"/>
                      </a:lnTo>
                      <a:lnTo>
                        <a:pt x="3368" y="229"/>
                      </a:lnTo>
                      <a:lnTo>
                        <a:pt x="3385" y="246"/>
                      </a:lnTo>
                      <a:lnTo>
                        <a:pt x="3405" y="249"/>
                      </a:lnTo>
                      <a:lnTo>
                        <a:pt x="3428" y="246"/>
                      </a:lnTo>
                      <a:lnTo>
                        <a:pt x="3449" y="229"/>
                      </a:lnTo>
                      <a:lnTo>
                        <a:pt x="3466" y="215"/>
                      </a:lnTo>
                      <a:lnTo>
                        <a:pt x="3486" y="206"/>
                      </a:lnTo>
                      <a:lnTo>
                        <a:pt x="3509" y="215"/>
                      </a:lnTo>
                      <a:lnTo>
                        <a:pt x="3523" y="235"/>
                      </a:lnTo>
                      <a:lnTo>
                        <a:pt x="3540" y="249"/>
                      </a:lnTo>
                      <a:lnTo>
                        <a:pt x="3560" y="256"/>
                      </a:lnTo>
                      <a:lnTo>
                        <a:pt x="3583" y="249"/>
                      </a:lnTo>
                      <a:lnTo>
                        <a:pt x="3600" y="235"/>
                      </a:lnTo>
                      <a:lnTo>
                        <a:pt x="3617" y="219"/>
                      </a:lnTo>
                      <a:lnTo>
                        <a:pt x="3644" y="215"/>
                      </a:lnTo>
                      <a:lnTo>
                        <a:pt x="3661" y="219"/>
                      </a:lnTo>
                      <a:lnTo>
                        <a:pt x="3681" y="235"/>
                      </a:lnTo>
                      <a:lnTo>
                        <a:pt x="3699" y="256"/>
                      </a:lnTo>
                      <a:lnTo>
                        <a:pt x="3715" y="256"/>
                      </a:lnTo>
                      <a:lnTo>
                        <a:pt x="3742" y="256"/>
                      </a:lnTo>
                      <a:lnTo>
                        <a:pt x="3762" y="235"/>
                      </a:lnTo>
                      <a:lnTo>
                        <a:pt x="3773" y="229"/>
                      </a:lnTo>
                      <a:lnTo>
                        <a:pt x="3796" y="219"/>
                      </a:lnTo>
                      <a:lnTo>
                        <a:pt x="3816" y="229"/>
                      </a:lnTo>
                      <a:lnTo>
                        <a:pt x="3832" y="246"/>
                      </a:lnTo>
                      <a:lnTo>
                        <a:pt x="3856" y="256"/>
                      </a:lnTo>
                      <a:lnTo>
                        <a:pt x="3872" y="266"/>
                      </a:lnTo>
                      <a:lnTo>
                        <a:pt x="3894" y="256"/>
                      </a:lnTo>
                      <a:lnTo>
                        <a:pt x="3910" y="235"/>
                      </a:lnTo>
                      <a:lnTo>
                        <a:pt x="3923" y="219"/>
                      </a:lnTo>
                      <a:lnTo>
                        <a:pt x="3941" y="215"/>
                      </a:lnTo>
                      <a:lnTo>
                        <a:pt x="3937" y="215"/>
                      </a:lnTo>
                      <a:lnTo>
                        <a:pt x="3917" y="215"/>
                      </a:lnTo>
                      <a:lnTo>
                        <a:pt x="3872" y="206"/>
                      </a:lnTo>
                      <a:lnTo>
                        <a:pt x="3829" y="199"/>
                      </a:lnTo>
                      <a:lnTo>
                        <a:pt x="3773" y="199"/>
                      </a:lnTo>
                      <a:lnTo>
                        <a:pt x="3704" y="191"/>
                      </a:lnTo>
                      <a:lnTo>
                        <a:pt x="3637" y="184"/>
                      </a:lnTo>
                      <a:lnTo>
                        <a:pt x="3556" y="175"/>
                      </a:lnTo>
                      <a:lnTo>
                        <a:pt x="3405" y="161"/>
                      </a:lnTo>
                      <a:lnTo>
                        <a:pt x="3253" y="155"/>
                      </a:lnTo>
                      <a:lnTo>
                        <a:pt x="3183" y="141"/>
                      </a:lnTo>
                      <a:lnTo>
                        <a:pt x="3130" y="132"/>
                      </a:lnTo>
                      <a:lnTo>
                        <a:pt x="3079" y="132"/>
                      </a:lnTo>
                      <a:lnTo>
                        <a:pt x="3035" y="132"/>
                      </a:lnTo>
                      <a:lnTo>
                        <a:pt x="2961" y="121"/>
                      </a:lnTo>
                      <a:lnTo>
                        <a:pt x="2867" y="110"/>
                      </a:lnTo>
                      <a:lnTo>
                        <a:pt x="2759" y="90"/>
                      </a:lnTo>
                      <a:lnTo>
                        <a:pt x="2641" y="81"/>
                      </a:lnTo>
                      <a:lnTo>
                        <a:pt x="2524" y="67"/>
                      </a:lnTo>
                      <a:lnTo>
                        <a:pt x="2410" y="50"/>
                      </a:lnTo>
                      <a:lnTo>
                        <a:pt x="2305" y="47"/>
                      </a:lnTo>
                      <a:lnTo>
                        <a:pt x="2211" y="47"/>
                      </a:lnTo>
                      <a:lnTo>
                        <a:pt x="2123" y="36"/>
                      </a:lnTo>
                      <a:lnTo>
                        <a:pt x="2029" y="30"/>
                      </a:lnTo>
                      <a:lnTo>
                        <a:pt x="1939" y="20"/>
                      </a:lnTo>
                      <a:lnTo>
                        <a:pt x="1850" y="16"/>
                      </a:lnTo>
                      <a:lnTo>
                        <a:pt x="1753" y="9"/>
                      </a:lnTo>
                      <a:lnTo>
                        <a:pt x="1672" y="0"/>
                      </a:lnTo>
                      <a:lnTo>
                        <a:pt x="1585" y="0"/>
                      </a:lnTo>
                      <a:lnTo>
                        <a:pt x="1522" y="0"/>
                      </a:lnTo>
                      <a:lnTo>
                        <a:pt x="1477" y="0"/>
                      </a:lnTo>
                      <a:lnTo>
                        <a:pt x="1433" y="9"/>
                      </a:lnTo>
                      <a:lnTo>
                        <a:pt x="1386" y="9"/>
                      </a:lnTo>
                      <a:lnTo>
                        <a:pt x="1325" y="9"/>
                      </a:lnTo>
                      <a:lnTo>
                        <a:pt x="1191" y="16"/>
                      </a:lnTo>
                      <a:lnTo>
                        <a:pt x="1050" y="16"/>
                      </a:lnTo>
                      <a:lnTo>
                        <a:pt x="892" y="20"/>
                      </a:lnTo>
                      <a:lnTo>
                        <a:pt x="747" y="20"/>
                      </a:lnTo>
                      <a:lnTo>
                        <a:pt x="686" y="30"/>
                      </a:lnTo>
                      <a:lnTo>
                        <a:pt x="616" y="36"/>
                      </a:lnTo>
                      <a:lnTo>
                        <a:pt x="562" y="47"/>
                      </a:lnTo>
                      <a:lnTo>
                        <a:pt x="511" y="47"/>
                      </a:lnTo>
                      <a:lnTo>
                        <a:pt x="383" y="67"/>
                      </a:lnTo>
                      <a:lnTo>
                        <a:pt x="249" y="90"/>
                      </a:lnTo>
                      <a:lnTo>
                        <a:pt x="91" y="121"/>
                      </a:lnTo>
                      <a:lnTo>
                        <a:pt x="0" y="132"/>
                      </a:lnTo>
                      <a:lnTo>
                        <a:pt x="693" y="206"/>
                      </a:lnTo>
                      <a:close/>
                    </a:path>
                  </a:pathLst>
                </a:custGeom>
                <a:solidFill>
                  <a:srgbClr val="FFFF6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5" name="Freeform 89"/>
                <p:cNvSpPr>
                  <a:spLocks/>
                </p:cNvSpPr>
                <p:nvPr/>
              </p:nvSpPr>
              <p:spPr bwMode="auto">
                <a:xfrm>
                  <a:off x="1958" y="1104"/>
                  <a:ext cx="985" cy="71"/>
                </a:xfrm>
                <a:custGeom>
                  <a:avLst/>
                  <a:gdLst>
                    <a:gd name="T0" fmla="*/ 0 w 3941"/>
                    <a:gd name="T1" fmla="*/ 0 h 266"/>
                    <a:gd name="T2" fmla="*/ 0 w 3941"/>
                    <a:gd name="T3" fmla="*/ 0 h 266"/>
                    <a:gd name="T4" fmla="*/ 0 w 3941"/>
                    <a:gd name="T5" fmla="*/ 0 h 266"/>
                    <a:gd name="T6" fmla="*/ 0 w 3941"/>
                    <a:gd name="T7" fmla="*/ 0 h 266"/>
                    <a:gd name="T8" fmla="*/ 0 w 3941"/>
                    <a:gd name="T9" fmla="*/ 0 h 266"/>
                    <a:gd name="T10" fmla="*/ 0 w 3941"/>
                    <a:gd name="T11" fmla="*/ 0 h 266"/>
                    <a:gd name="T12" fmla="*/ 0 w 3941"/>
                    <a:gd name="T13" fmla="*/ 0 h 266"/>
                    <a:gd name="T14" fmla="*/ 0 w 3941"/>
                    <a:gd name="T15" fmla="*/ 0 h 266"/>
                    <a:gd name="T16" fmla="*/ 0 w 3941"/>
                    <a:gd name="T17" fmla="*/ 0 h 266"/>
                    <a:gd name="T18" fmla="*/ 0 w 3941"/>
                    <a:gd name="T19" fmla="*/ 0 h 266"/>
                    <a:gd name="T20" fmla="*/ 0 w 3941"/>
                    <a:gd name="T21" fmla="*/ 0 h 266"/>
                    <a:gd name="T22" fmla="*/ 0 w 3941"/>
                    <a:gd name="T23" fmla="*/ 0 h 266"/>
                    <a:gd name="T24" fmla="*/ 0 w 3941"/>
                    <a:gd name="T25" fmla="*/ 0 h 266"/>
                    <a:gd name="T26" fmla="*/ 0 w 3941"/>
                    <a:gd name="T27" fmla="*/ 0 h 266"/>
                    <a:gd name="T28" fmla="*/ 0 w 3941"/>
                    <a:gd name="T29" fmla="*/ 0 h 266"/>
                    <a:gd name="T30" fmla="*/ 0 w 3941"/>
                    <a:gd name="T31" fmla="*/ 0 h 266"/>
                    <a:gd name="T32" fmla="*/ 0 w 3941"/>
                    <a:gd name="T33" fmla="*/ 0 h 266"/>
                    <a:gd name="T34" fmla="*/ 0 w 3941"/>
                    <a:gd name="T35" fmla="*/ 0 h 266"/>
                    <a:gd name="T36" fmla="*/ 0 w 3941"/>
                    <a:gd name="T37" fmla="*/ 0 h 266"/>
                    <a:gd name="T38" fmla="*/ 0 w 3941"/>
                    <a:gd name="T39" fmla="*/ 0 h 266"/>
                    <a:gd name="T40" fmla="*/ 0 w 3941"/>
                    <a:gd name="T41" fmla="*/ 0 h 266"/>
                    <a:gd name="T42" fmla="*/ 0 w 3941"/>
                    <a:gd name="T43" fmla="*/ 0 h 266"/>
                    <a:gd name="T44" fmla="*/ 0 w 3941"/>
                    <a:gd name="T45" fmla="*/ 0 h 266"/>
                    <a:gd name="T46" fmla="*/ 0 w 3941"/>
                    <a:gd name="T47" fmla="*/ 0 h 266"/>
                    <a:gd name="T48" fmla="*/ 0 w 3941"/>
                    <a:gd name="T49" fmla="*/ 0 h 266"/>
                    <a:gd name="T50" fmla="*/ 0 w 3941"/>
                    <a:gd name="T51" fmla="*/ 0 h 266"/>
                    <a:gd name="T52" fmla="*/ 0 w 3941"/>
                    <a:gd name="T53" fmla="*/ 0 h 266"/>
                    <a:gd name="T54" fmla="*/ 0 w 3941"/>
                    <a:gd name="T55" fmla="*/ 0 h 266"/>
                    <a:gd name="T56" fmla="*/ 0 w 3941"/>
                    <a:gd name="T57" fmla="*/ 0 h 266"/>
                    <a:gd name="T58" fmla="*/ 0 w 3941"/>
                    <a:gd name="T59" fmla="*/ 0 h 266"/>
                    <a:gd name="T60" fmla="*/ 0 w 3941"/>
                    <a:gd name="T61" fmla="*/ 0 h 266"/>
                    <a:gd name="T62" fmla="*/ 0 w 3941"/>
                    <a:gd name="T63" fmla="*/ 0 h 266"/>
                    <a:gd name="T64" fmla="*/ 0 w 3941"/>
                    <a:gd name="T65" fmla="*/ 0 h 266"/>
                    <a:gd name="T66" fmla="*/ 0 w 3941"/>
                    <a:gd name="T67" fmla="*/ 0 h 266"/>
                    <a:gd name="T68" fmla="*/ 0 w 3941"/>
                    <a:gd name="T69" fmla="*/ 0 h 266"/>
                    <a:gd name="T70" fmla="*/ 0 w 3941"/>
                    <a:gd name="T71" fmla="*/ 0 h 266"/>
                    <a:gd name="T72" fmla="*/ 0 w 3941"/>
                    <a:gd name="T73" fmla="*/ 0 h 266"/>
                    <a:gd name="T74" fmla="*/ 0 w 3941"/>
                    <a:gd name="T75" fmla="*/ 0 h 266"/>
                    <a:gd name="T76" fmla="*/ 0 w 3941"/>
                    <a:gd name="T77" fmla="*/ 0 h 266"/>
                    <a:gd name="T78" fmla="*/ 0 w 3941"/>
                    <a:gd name="T79" fmla="*/ 0 h 266"/>
                    <a:gd name="T80" fmla="*/ 0 w 3941"/>
                    <a:gd name="T81" fmla="*/ 0 h 266"/>
                    <a:gd name="T82" fmla="*/ 0 w 3941"/>
                    <a:gd name="T83" fmla="*/ 0 h 266"/>
                    <a:gd name="T84" fmla="*/ 0 w 3941"/>
                    <a:gd name="T85" fmla="*/ 0 h 266"/>
                    <a:gd name="T86" fmla="*/ 0 w 3941"/>
                    <a:gd name="T87" fmla="*/ 0 h 266"/>
                    <a:gd name="T88" fmla="*/ 0 w 3941"/>
                    <a:gd name="T89" fmla="*/ 0 h 266"/>
                    <a:gd name="T90" fmla="*/ 0 w 3941"/>
                    <a:gd name="T91" fmla="*/ 0 h 266"/>
                    <a:gd name="T92" fmla="*/ 0 w 3941"/>
                    <a:gd name="T93" fmla="*/ 0 h 266"/>
                    <a:gd name="T94" fmla="*/ 0 w 3941"/>
                    <a:gd name="T95" fmla="*/ 0 h 266"/>
                    <a:gd name="T96" fmla="*/ 0 w 3941"/>
                    <a:gd name="T97" fmla="*/ 0 h 266"/>
                    <a:gd name="T98" fmla="*/ 0 w 3941"/>
                    <a:gd name="T99" fmla="*/ 0 h 266"/>
                    <a:gd name="T100" fmla="*/ 0 w 3941"/>
                    <a:gd name="T101" fmla="*/ 0 h 266"/>
                    <a:gd name="T102" fmla="*/ 0 w 3941"/>
                    <a:gd name="T103" fmla="*/ 0 h 266"/>
                    <a:gd name="T104" fmla="*/ 0 w 3941"/>
                    <a:gd name="T105" fmla="*/ 0 h 266"/>
                    <a:gd name="T106" fmla="*/ 0 w 3941"/>
                    <a:gd name="T107" fmla="*/ 0 h 26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3941"/>
                    <a:gd name="T163" fmla="*/ 0 h 266"/>
                    <a:gd name="T164" fmla="*/ 3941 w 3941"/>
                    <a:gd name="T165" fmla="*/ 266 h 26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3941" h="266">
                      <a:moveTo>
                        <a:pt x="693" y="206"/>
                      </a:moveTo>
                      <a:lnTo>
                        <a:pt x="704" y="206"/>
                      </a:lnTo>
                      <a:lnTo>
                        <a:pt x="724" y="219"/>
                      </a:lnTo>
                      <a:lnTo>
                        <a:pt x="740" y="235"/>
                      </a:lnTo>
                      <a:lnTo>
                        <a:pt x="760" y="235"/>
                      </a:lnTo>
                      <a:lnTo>
                        <a:pt x="784" y="229"/>
                      </a:lnTo>
                      <a:lnTo>
                        <a:pt x="804" y="215"/>
                      </a:lnTo>
                      <a:lnTo>
                        <a:pt x="818" y="191"/>
                      </a:lnTo>
                      <a:lnTo>
                        <a:pt x="838" y="191"/>
                      </a:lnTo>
                      <a:lnTo>
                        <a:pt x="861" y="191"/>
                      </a:lnTo>
                      <a:lnTo>
                        <a:pt x="881" y="206"/>
                      </a:lnTo>
                      <a:lnTo>
                        <a:pt x="892" y="219"/>
                      </a:lnTo>
                      <a:lnTo>
                        <a:pt x="919" y="229"/>
                      </a:lnTo>
                      <a:lnTo>
                        <a:pt x="935" y="219"/>
                      </a:lnTo>
                      <a:lnTo>
                        <a:pt x="952" y="206"/>
                      </a:lnTo>
                      <a:lnTo>
                        <a:pt x="973" y="191"/>
                      </a:lnTo>
                      <a:lnTo>
                        <a:pt x="1000" y="184"/>
                      </a:lnTo>
                      <a:lnTo>
                        <a:pt x="1016" y="191"/>
                      </a:lnTo>
                      <a:lnTo>
                        <a:pt x="1033" y="199"/>
                      </a:lnTo>
                      <a:lnTo>
                        <a:pt x="1053" y="215"/>
                      </a:lnTo>
                      <a:lnTo>
                        <a:pt x="1074" y="219"/>
                      </a:lnTo>
                      <a:lnTo>
                        <a:pt x="1097" y="215"/>
                      </a:lnTo>
                      <a:lnTo>
                        <a:pt x="1114" y="199"/>
                      </a:lnTo>
                      <a:lnTo>
                        <a:pt x="1130" y="184"/>
                      </a:lnTo>
                      <a:lnTo>
                        <a:pt x="1148" y="175"/>
                      </a:lnTo>
                      <a:lnTo>
                        <a:pt x="1175" y="184"/>
                      </a:lnTo>
                      <a:lnTo>
                        <a:pt x="1184" y="199"/>
                      </a:lnTo>
                      <a:lnTo>
                        <a:pt x="1204" y="215"/>
                      </a:lnTo>
                      <a:lnTo>
                        <a:pt x="1228" y="215"/>
                      </a:lnTo>
                      <a:lnTo>
                        <a:pt x="1249" y="215"/>
                      </a:lnTo>
                      <a:lnTo>
                        <a:pt x="1265" y="191"/>
                      </a:lnTo>
                      <a:lnTo>
                        <a:pt x="1285" y="175"/>
                      </a:lnTo>
                      <a:lnTo>
                        <a:pt x="1305" y="175"/>
                      </a:lnTo>
                      <a:lnTo>
                        <a:pt x="1329" y="175"/>
                      </a:lnTo>
                      <a:lnTo>
                        <a:pt x="1349" y="191"/>
                      </a:lnTo>
                      <a:lnTo>
                        <a:pt x="1370" y="215"/>
                      </a:lnTo>
                      <a:lnTo>
                        <a:pt x="1386" y="215"/>
                      </a:lnTo>
                      <a:lnTo>
                        <a:pt x="1413" y="206"/>
                      </a:lnTo>
                      <a:lnTo>
                        <a:pt x="1423" y="191"/>
                      </a:lnTo>
                      <a:lnTo>
                        <a:pt x="1433" y="175"/>
                      </a:lnTo>
                      <a:lnTo>
                        <a:pt x="1460" y="168"/>
                      </a:lnTo>
                      <a:lnTo>
                        <a:pt x="1477" y="175"/>
                      </a:lnTo>
                      <a:lnTo>
                        <a:pt x="1497" y="191"/>
                      </a:lnTo>
                      <a:lnTo>
                        <a:pt x="1518" y="206"/>
                      </a:lnTo>
                      <a:lnTo>
                        <a:pt x="1541" y="215"/>
                      </a:lnTo>
                      <a:lnTo>
                        <a:pt x="1558" y="199"/>
                      </a:lnTo>
                      <a:lnTo>
                        <a:pt x="1581" y="184"/>
                      </a:lnTo>
                      <a:lnTo>
                        <a:pt x="1598" y="168"/>
                      </a:lnTo>
                      <a:lnTo>
                        <a:pt x="1619" y="161"/>
                      </a:lnTo>
                      <a:lnTo>
                        <a:pt x="1643" y="168"/>
                      </a:lnTo>
                      <a:lnTo>
                        <a:pt x="1655" y="184"/>
                      </a:lnTo>
                      <a:lnTo>
                        <a:pt x="1672" y="206"/>
                      </a:lnTo>
                      <a:lnTo>
                        <a:pt x="1693" y="215"/>
                      </a:lnTo>
                      <a:lnTo>
                        <a:pt x="1717" y="206"/>
                      </a:lnTo>
                      <a:lnTo>
                        <a:pt x="1729" y="191"/>
                      </a:lnTo>
                      <a:lnTo>
                        <a:pt x="1749" y="175"/>
                      </a:lnTo>
                      <a:lnTo>
                        <a:pt x="1773" y="168"/>
                      </a:lnTo>
                      <a:lnTo>
                        <a:pt x="1791" y="175"/>
                      </a:lnTo>
                      <a:lnTo>
                        <a:pt x="1814" y="191"/>
                      </a:lnTo>
                      <a:lnTo>
                        <a:pt x="1831" y="215"/>
                      </a:lnTo>
                      <a:lnTo>
                        <a:pt x="1850" y="215"/>
                      </a:lnTo>
                      <a:lnTo>
                        <a:pt x="1874" y="215"/>
                      </a:lnTo>
                      <a:lnTo>
                        <a:pt x="1894" y="191"/>
                      </a:lnTo>
                      <a:lnTo>
                        <a:pt x="1905" y="175"/>
                      </a:lnTo>
                      <a:lnTo>
                        <a:pt x="1932" y="175"/>
                      </a:lnTo>
                      <a:lnTo>
                        <a:pt x="1955" y="184"/>
                      </a:lnTo>
                      <a:lnTo>
                        <a:pt x="1966" y="199"/>
                      </a:lnTo>
                      <a:lnTo>
                        <a:pt x="1982" y="215"/>
                      </a:lnTo>
                      <a:lnTo>
                        <a:pt x="2002" y="219"/>
                      </a:lnTo>
                      <a:lnTo>
                        <a:pt x="2022" y="215"/>
                      </a:lnTo>
                      <a:lnTo>
                        <a:pt x="2042" y="199"/>
                      </a:lnTo>
                      <a:lnTo>
                        <a:pt x="2063" y="191"/>
                      </a:lnTo>
                      <a:lnTo>
                        <a:pt x="2083" y="184"/>
                      </a:lnTo>
                      <a:lnTo>
                        <a:pt x="2107" y="191"/>
                      </a:lnTo>
                      <a:lnTo>
                        <a:pt x="2123" y="206"/>
                      </a:lnTo>
                      <a:lnTo>
                        <a:pt x="2143" y="219"/>
                      </a:lnTo>
                      <a:lnTo>
                        <a:pt x="2161" y="229"/>
                      </a:lnTo>
                      <a:lnTo>
                        <a:pt x="2188" y="219"/>
                      </a:lnTo>
                      <a:lnTo>
                        <a:pt x="2197" y="206"/>
                      </a:lnTo>
                      <a:lnTo>
                        <a:pt x="2217" y="191"/>
                      </a:lnTo>
                      <a:lnTo>
                        <a:pt x="2241" y="191"/>
                      </a:lnTo>
                      <a:lnTo>
                        <a:pt x="2262" y="191"/>
                      </a:lnTo>
                      <a:lnTo>
                        <a:pt x="2275" y="215"/>
                      </a:lnTo>
                      <a:lnTo>
                        <a:pt x="2291" y="229"/>
                      </a:lnTo>
                      <a:lnTo>
                        <a:pt x="2318" y="235"/>
                      </a:lnTo>
                      <a:lnTo>
                        <a:pt x="2338" y="229"/>
                      </a:lnTo>
                      <a:lnTo>
                        <a:pt x="2356" y="215"/>
                      </a:lnTo>
                      <a:lnTo>
                        <a:pt x="2372" y="199"/>
                      </a:lnTo>
                      <a:lnTo>
                        <a:pt x="2392" y="191"/>
                      </a:lnTo>
                      <a:lnTo>
                        <a:pt x="2419" y="199"/>
                      </a:lnTo>
                      <a:lnTo>
                        <a:pt x="2437" y="215"/>
                      </a:lnTo>
                      <a:lnTo>
                        <a:pt x="2446" y="235"/>
                      </a:lnTo>
                      <a:lnTo>
                        <a:pt x="2466" y="235"/>
                      </a:lnTo>
                      <a:lnTo>
                        <a:pt x="2500" y="235"/>
                      </a:lnTo>
                      <a:lnTo>
                        <a:pt x="2511" y="219"/>
                      </a:lnTo>
                      <a:lnTo>
                        <a:pt x="2524" y="206"/>
                      </a:lnTo>
                      <a:lnTo>
                        <a:pt x="2551" y="199"/>
                      </a:lnTo>
                      <a:lnTo>
                        <a:pt x="2554" y="199"/>
                      </a:lnTo>
                      <a:lnTo>
                        <a:pt x="2571" y="206"/>
                      </a:lnTo>
                      <a:lnTo>
                        <a:pt x="2591" y="219"/>
                      </a:lnTo>
                      <a:lnTo>
                        <a:pt x="2611" y="235"/>
                      </a:lnTo>
                      <a:lnTo>
                        <a:pt x="2632" y="235"/>
                      </a:lnTo>
                      <a:lnTo>
                        <a:pt x="2652" y="235"/>
                      </a:lnTo>
                      <a:lnTo>
                        <a:pt x="2675" y="215"/>
                      </a:lnTo>
                      <a:lnTo>
                        <a:pt x="2685" y="199"/>
                      </a:lnTo>
                      <a:lnTo>
                        <a:pt x="2706" y="191"/>
                      </a:lnTo>
                      <a:lnTo>
                        <a:pt x="2729" y="191"/>
                      </a:lnTo>
                      <a:lnTo>
                        <a:pt x="2739" y="215"/>
                      </a:lnTo>
                      <a:lnTo>
                        <a:pt x="2759" y="229"/>
                      </a:lnTo>
                      <a:lnTo>
                        <a:pt x="2786" y="229"/>
                      </a:lnTo>
                      <a:lnTo>
                        <a:pt x="2803" y="219"/>
                      </a:lnTo>
                      <a:lnTo>
                        <a:pt x="2820" y="206"/>
                      </a:lnTo>
                      <a:lnTo>
                        <a:pt x="2843" y="191"/>
                      </a:lnTo>
                      <a:lnTo>
                        <a:pt x="2860" y="184"/>
                      </a:lnTo>
                      <a:lnTo>
                        <a:pt x="2887" y="191"/>
                      </a:lnTo>
                      <a:lnTo>
                        <a:pt x="2907" y="206"/>
                      </a:lnTo>
                      <a:lnTo>
                        <a:pt x="2924" y="219"/>
                      </a:lnTo>
                      <a:lnTo>
                        <a:pt x="2941" y="235"/>
                      </a:lnTo>
                      <a:lnTo>
                        <a:pt x="2968" y="229"/>
                      </a:lnTo>
                      <a:lnTo>
                        <a:pt x="2978" y="215"/>
                      </a:lnTo>
                      <a:lnTo>
                        <a:pt x="2998" y="191"/>
                      </a:lnTo>
                      <a:lnTo>
                        <a:pt x="3022" y="191"/>
                      </a:lnTo>
                      <a:lnTo>
                        <a:pt x="3042" y="191"/>
                      </a:lnTo>
                      <a:lnTo>
                        <a:pt x="3052" y="215"/>
                      </a:lnTo>
                      <a:lnTo>
                        <a:pt x="3076" y="229"/>
                      </a:lnTo>
                      <a:lnTo>
                        <a:pt x="3096" y="235"/>
                      </a:lnTo>
                      <a:lnTo>
                        <a:pt x="3119" y="235"/>
                      </a:lnTo>
                      <a:lnTo>
                        <a:pt x="3136" y="215"/>
                      </a:lnTo>
                      <a:lnTo>
                        <a:pt x="3156" y="199"/>
                      </a:lnTo>
                      <a:lnTo>
                        <a:pt x="3173" y="191"/>
                      </a:lnTo>
                      <a:lnTo>
                        <a:pt x="3200" y="199"/>
                      </a:lnTo>
                      <a:lnTo>
                        <a:pt x="3217" y="215"/>
                      </a:lnTo>
                      <a:lnTo>
                        <a:pt x="3227" y="235"/>
                      </a:lnTo>
                      <a:lnTo>
                        <a:pt x="3253" y="246"/>
                      </a:lnTo>
                      <a:lnTo>
                        <a:pt x="3274" y="235"/>
                      </a:lnTo>
                      <a:lnTo>
                        <a:pt x="3287" y="219"/>
                      </a:lnTo>
                      <a:lnTo>
                        <a:pt x="3304" y="206"/>
                      </a:lnTo>
                      <a:lnTo>
                        <a:pt x="3327" y="199"/>
                      </a:lnTo>
                      <a:lnTo>
                        <a:pt x="3348" y="215"/>
                      </a:lnTo>
                      <a:lnTo>
                        <a:pt x="3368" y="229"/>
                      </a:lnTo>
                      <a:lnTo>
                        <a:pt x="3385" y="246"/>
                      </a:lnTo>
                      <a:lnTo>
                        <a:pt x="3405" y="249"/>
                      </a:lnTo>
                      <a:lnTo>
                        <a:pt x="3428" y="246"/>
                      </a:lnTo>
                      <a:lnTo>
                        <a:pt x="3449" y="229"/>
                      </a:lnTo>
                      <a:lnTo>
                        <a:pt x="3466" y="215"/>
                      </a:lnTo>
                      <a:lnTo>
                        <a:pt x="3486" y="206"/>
                      </a:lnTo>
                      <a:lnTo>
                        <a:pt x="3509" y="215"/>
                      </a:lnTo>
                      <a:lnTo>
                        <a:pt x="3523" y="235"/>
                      </a:lnTo>
                      <a:lnTo>
                        <a:pt x="3540" y="249"/>
                      </a:lnTo>
                      <a:lnTo>
                        <a:pt x="3560" y="256"/>
                      </a:lnTo>
                      <a:lnTo>
                        <a:pt x="3583" y="249"/>
                      </a:lnTo>
                      <a:lnTo>
                        <a:pt x="3600" y="235"/>
                      </a:lnTo>
                      <a:lnTo>
                        <a:pt x="3617" y="219"/>
                      </a:lnTo>
                      <a:lnTo>
                        <a:pt x="3644" y="215"/>
                      </a:lnTo>
                      <a:lnTo>
                        <a:pt x="3661" y="219"/>
                      </a:lnTo>
                      <a:lnTo>
                        <a:pt x="3681" y="235"/>
                      </a:lnTo>
                      <a:lnTo>
                        <a:pt x="3699" y="256"/>
                      </a:lnTo>
                      <a:lnTo>
                        <a:pt x="3715" y="256"/>
                      </a:lnTo>
                      <a:lnTo>
                        <a:pt x="3742" y="256"/>
                      </a:lnTo>
                      <a:lnTo>
                        <a:pt x="3762" y="235"/>
                      </a:lnTo>
                      <a:lnTo>
                        <a:pt x="3773" y="229"/>
                      </a:lnTo>
                      <a:lnTo>
                        <a:pt x="3796" y="219"/>
                      </a:lnTo>
                      <a:lnTo>
                        <a:pt x="3816" y="229"/>
                      </a:lnTo>
                      <a:lnTo>
                        <a:pt x="3832" y="246"/>
                      </a:lnTo>
                      <a:lnTo>
                        <a:pt x="3856" y="256"/>
                      </a:lnTo>
                      <a:lnTo>
                        <a:pt x="3872" y="266"/>
                      </a:lnTo>
                      <a:lnTo>
                        <a:pt x="3894" y="256"/>
                      </a:lnTo>
                      <a:lnTo>
                        <a:pt x="3910" y="235"/>
                      </a:lnTo>
                      <a:lnTo>
                        <a:pt x="3923" y="219"/>
                      </a:lnTo>
                      <a:lnTo>
                        <a:pt x="3941" y="215"/>
                      </a:lnTo>
                      <a:lnTo>
                        <a:pt x="3937" y="215"/>
                      </a:lnTo>
                      <a:lnTo>
                        <a:pt x="3917" y="215"/>
                      </a:lnTo>
                      <a:lnTo>
                        <a:pt x="3872" y="206"/>
                      </a:lnTo>
                      <a:lnTo>
                        <a:pt x="3829" y="199"/>
                      </a:lnTo>
                      <a:lnTo>
                        <a:pt x="3773" y="199"/>
                      </a:lnTo>
                      <a:lnTo>
                        <a:pt x="3704" y="191"/>
                      </a:lnTo>
                      <a:lnTo>
                        <a:pt x="3637" y="184"/>
                      </a:lnTo>
                      <a:lnTo>
                        <a:pt x="3556" y="175"/>
                      </a:lnTo>
                      <a:lnTo>
                        <a:pt x="3405" y="161"/>
                      </a:lnTo>
                      <a:lnTo>
                        <a:pt x="3253" y="155"/>
                      </a:lnTo>
                      <a:lnTo>
                        <a:pt x="3183" y="141"/>
                      </a:lnTo>
                      <a:lnTo>
                        <a:pt x="3130" y="132"/>
                      </a:lnTo>
                      <a:lnTo>
                        <a:pt x="3079" y="132"/>
                      </a:lnTo>
                      <a:lnTo>
                        <a:pt x="3035" y="132"/>
                      </a:lnTo>
                      <a:lnTo>
                        <a:pt x="2961" y="121"/>
                      </a:lnTo>
                      <a:lnTo>
                        <a:pt x="2867" y="110"/>
                      </a:lnTo>
                      <a:lnTo>
                        <a:pt x="2759" y="90"/>
                      </a:lnTo>
                      <a:lnTo>
                        <a:pt x="2641" y="81"/>
                      </a:lnTo>
                      <a:lnTo>
                        <a:pt x="2524" y="67"/>
                      </a:lnTo>
                      <a:lnTo>
                        <a:pt x="2410" y="50"/>
                      </a:lnTo>
                      <a:lnTo>
                        <a:pt x="2305" y="47"/>
                      </a:lnTo>
                      <a:lnTo>
                        <a:pt x="2211" y="47"/>
                      </a:lnTo>
                      <a:lnTo>
                        <a:pt x="2123" y="36"/>
                      </a:lnTo>
                      <a:lnTo>
                        <a:pt x="2029" y="30"/>
                      </a:lnTo>
                      <a:lnTo>
                        <a:pt x="1939" y="20"/>
                      </a:lnTo>
                      <a:lnTo>
                        <a:pt x="1850" y="16"/>
                      </a:lnTo>
                      <a:lnTo>
                        <a:pt x="1753" y="9"/>
                      </a:lnTo>
                      <a:lnTo>
                        <a:pt x="1672" y="0"/>
                      </a:lnTo>
                      <a:lnTo>
                        <a:pt x="1585" y="0"/>
                      </a:lnTo>
                      <a:lnTo>
                        <a:pt x="1522" y="0"/>
                      </a:lnTo>
                      <a:lnTo>
                        <a:pt x="1477" y="0"/>
                      </a:lnTo>
                      <a:lnTo>
                        <a:pt x="1433" y="9"/>
                      </a:lnTo>
                      <a:lnTo>
                        <a:pt x="1386" y="9"/>
                      </a:lnTo>
                      <a:lnTo>
                        <a:pt x="1325" y="9"/>
                      </a:lnTo>
                      <a:lnTo>
                        <a:pt x="1191" y="16"/>
                      </a:lnTo>
                      <a:lnTo>
                        <a:pt x="1050" y="16"/>
                      </a:lnTo>
                      <a:lnTo>
                        <a:pt x="892" y="20"/>
                      </a:lnTo>
                      <a:lnTo>
                        <a:pt x="747" y="20"/>
                      </a:lnTo>
                      <a:lnTo>
                        <a:pt x="686" y="30"/>
                      </a:lnTo>
                      <a:lnTo>
                        <a:pt x="616" y="36"/>
                      </a:lnTo>
                      <a:lnTo>
                        <a:pt x="562" y="47"/>
                      </a:lnTo>
                      <a:lnTo>
                        <a:pt x="511" y="47"/>
                      </a:lnTo>
                      <a:lnTo>
                        <a:pt x="383" y="67"/>
                      </a:lnTo>
                      <a:lnTo>
                        <a:pt x="249" y="90"/>
                      </a:lnTo>
                      <a:lnTo>
                        <a:pt x="91" y="121"/>
                      </a:lnTo>
                      <a:lnTo>
                        <a:pt x="0" y="132"/>
                      </a:lnTo>
                      <a:lnTo>
                        <a:pt x="693" y="206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6" name="Freeform 90"/>
                <p:cNvSpPr>
                  <a:spLocks/>
                </p:cNvSpPr>
                <p:nvPr/>
              </p:nvSpPr>
              <p:spPr bwMode="auto">
                <a:xfrm>
                  <a:off x="1824" y="1537"/>
                  <a:ext cx="763" cy="48"/>
                </a:xfrm>
                <a:custGeom>
                  <a:avLst/>
                  <a:gdLst>
                    <a:gd name="T0" fmla="*/ 0 w 3051"/>
                    <a:gd name="T1" fmla="*/ 0 h 178"/>
                    <a:gd name="T2" fmla="*/ 0 w 3051"/>
                    <a:gd name="T3" fmla="*/ 0 h 178"/>
                    <a:gd name="T4" fmla="*/ 0 w 3051"/>
                    <a:gd name="T5" fmla="*/ 0 h 178"/>
                    <a:gd name="T6" fmla="*/ 0 w 3051"/>
                    <a:gd name="T7" fmla="*/ 0 h 178"/>
                    <a:gd name="T8" fmla="*/ 0 w 3051"/>
                    <a:gd name="T9" fmla="*/ 0 h 178"/>
                    <a:gd name="T10" fmla="*/ 0 w 3051"/>
                    <a:gd name="T11" fmla="*/ 0 h 178"/>
                    <a:gd name="T12" fmla="*/ 0 w 3051"/>
                    <a:gd name="T13" fmla="*/ 0 h 178"/>
                    <a:gd name="T14" fmla="*/ 0 w 3051"/>
                    <a:gd name="T15" fmla="*/ 0 h 178"/>
                    <a:gd name="T16" fmla="*/ 0 w 3051"/>
                    <a:gd name="T17" fmla="*/ 0 h 178"/>
                    <a:gd name="T18" fmla="*/ 0 w 3051"/>
                    <a:gd name="T19" fmla="*/ 0 h 178"/>
                    <a:gd name="T20" fmla="*/ 0 w 3051"/>
                    <a:gd name="T21" fmla="*/ 0 h 178"/>
                    <a:gd name="T22" fmla="*/ 0 w 3051"/>
                    <a:gd name="T23" fmla="*/ 0 h 178"/>
                    <a:gd name="T24" fmla="*/ 0 w 3051"/>
                    <a:gd name="T25" fmla="*/ 0 h 178"/>
                    <a:gd name="T26" fmla="*/ 0 w 3051"/>
                    <a:gd name="T27" fmla="*/ 0 h 178"/>
                    <a:gd name="T28" fmla="*/ 0 w 3051"/>
                    <a:gd name="T29" fmla="*/ 0 h 178"/>
                    <a:gd name="T30" fmla="*/ 0 w 3051"/>
                    <a:gd name="T31" fmla="*/ 0 h 178"/>
                    <a:gd name="T32" fmla="*/ 0 w 3051"/>
                    <a:gd name="T33" fmla="*/ 0 h 178"/>
                    <a:gd name="T34" fmla="*/ 0 w 3051"/>
                    <a:gd name="T35" fmla="*/ 0 h 178"/>
                    <a:gd name="T36" fmla="*/ 0 w 3051"/>
                    <a:gd name="T37" fmla="*/ 0 h 178"/>
                    <a:gd name="T38" fmla="*/ 0 w 3051"/>
                    <a:gd name="T39" fmla="*/ 0 h 178"/>
                    <a:gd name="T40" fmla="*/ 0 w 3051"/>
                    <a:gd name="T41" fmla="*/ 0 h 178"/>
                    <a:gd name="T42" fmla="*/ 0 w 3051"/>
                    <a:gd name="T43" fmla="*/ 0 h 178"/>
                    <a:gd name="T44" fmla="*/ 0 w 3051"/>
                    <a:gd name="T45" fmla="*/ 0 h 178"/>
                    <a:gd name="T46" fmla="*/ 0 w 3051"/>
                    <a:gd name="T47" fmla="*/ 0 h 178"/>
                    <a:gd name="T48" fmla="*/ 0 w 3051"/>
                    <a:gd name="T49" fmla="*/ 0 h 178"/>
                    <a:gd name="T50" fmla="*/ 0 w 3051"/>
                    <a:gd name="T51" fmla="*/ 0 h 178"/>
                    <a:gd name="T52" fmla="*/ 0 w 3051"/>
                    <a:gd name="T53" fmla="*/ 0 h 178"/>
                    <a:gd name="T54" fmla="*/ 0 w 3051"/>
                    <a:gd name="T55" fmla="*/ 0 h 178"/>
                    <a:gd name="T56" fmla="*/ 0 w 3051"/>
                    <a:gd name="T57" fmla="*/ 0 h 178"/>
                    <a:gd name="T58" fmla="*/ 0 w 3051"/>
                    <a:gd name="T59" fmla="*/ 0 h 178"/>
                    <a:gd name="T60" fmla="*/ 0 w 3051"/>
                    <a:gd name="T61" fmla="*/ 0 h 178"/>
                    <a:gd name="T62" fmla="*/ 0 w 3051"/>
                    <a:gd name="T63" fmla="*/ 0 h 178"/>
                    <a:gd name="T64" fmla="*/ 0 w 3051"/>
                    <a:gd name="T65" fmla="*/ 0 h 178"/>
                    <a:gd name="T66" fmla="*/ 0 w 3051"/>
                    <a:gd name="T67" fmla="*/ 0 h 178"/>
                    <a:gd name="T68" fmla="*/ 0 w 3051"/>
                    <a:gd name="T69" fmla="*/ 0 h 178"/>
                    <a:gd name="T70" fmla="*/ 0 w 3051"/>
                    <a:gd name="T71" fmla="*/ 0 h 178"/>
                    <a:gd name="T72" fmla="*/ 0 w 3051"/>
                    <a:gd name="T73" fmla="*/ 0 h 178"/>
                    <a:gd name="T74" fmla="*/ 0 w 3051"/>
                    <a:gd name="T75" fmla="*/ 0 h 178"/>
                    <a:gd name="T76" fmla="*/ 0 w 3051"/>
                    <a:gd name="T77" fmla="*/ 0 h 178"/>
                    <a:gd name="T78" fmla="*/ 0 w 3051"/>
                    <a:gd name="T79" fmla="*/ 0 h 178"/>
                    <a:gd name="T80" fmla="*/ 0 w 3051"/>
                    <a:gd name="T81" fmla="*/ 0 h 178"/>
                    <a:gd name="T82" fmla="*/ 0 w 3051"/>
                    <a:gd name="T83" fmla="*/ 0 h 178"/>
                    <a:gd name="T84" fmla="*/ 0 w 3051"/>
                    <a:gd name="T85" fmla="*/ 0 h 178"/>
                    <a:gd name="T86" fmla="*/ 0 w 3051"/>
                    <a:gd name="T87" fmla="*/ 0 h 178"/>
                    <a:gd name="T88" fmla="*/ 0 w 3051"/>
                    <a:gd name="T89" fmla="*/ 0 h 178"/>
                    <a:gd name="T90" fmla="*/ 0 w 3051"/>
                    <a:gd name="T91" fmla="*/ 0 h 178"/>
                    <a:gd name="T92" fmla="*/ 0 w 3051"/>
                    <a:gd name="T93" fmla="*/ 0 h 178"/>
                    <a:gd name="T94" fmla="*/ 0 w 3051"/>
                    <a:gd name="T95" fmla="*/ 0 h 178"/>
                    <a:gd name="T96" fmla="*/ 0 w 3051"/>
                    <a:gd name="T97" fmla="*/ 0 h 178"/>
                    <a:gd name="T98" fmla="*/ 0 w 3051"/>
                    <a:gd name="T99" fmla="*/ 0 h 178"/>
                    <a:gd name="T100" fmla="*/ 0 w 3051"/>
                    <a:gd name="T101" fmla="*/ 0 h 178"/>
                    <a:gd name="T102" fmla="*/ 0 w 3051"/>
                    <a:gd name="T103" fmla="*/ 0 h 17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3051"/>
                    <a:gd name="T157" fmla="*/ 0 h 178"/>
                    <a:gd name="T158" fmla="*/ 3051 w 3051"/>
                    <a:gd name="T159" fmla="*/ 178 h 17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3051" h="178">
                      <a:moveTo>
                        <a:pt x="43" y="114"/>
                      </a:moveTo>
                      <a:lnTo>
                        <a:pt x="29" y="121"/>
                      </a:lnTo>
                      <a:lnTo>
                        <a:pt x="16" y="124"/>
                      </a:lnTo>
                      <a:lnTo>
                        <a:pt x="5" y="135"/>
                      </a:lnTo>
                      <a:lnTo>
                        <a:pt x="0" y="135"/>
                      </a:lnTo>
                      <a:lnTo>
                        <a:pt x="5" y="148"/>
                      </a:lnTo>
                      <a:lnTo>
                        <a:pt x="16" y="158"/>
                      </a:lnTo>
                      <a:lnTo>
                        <a:pt x="29" y="175"/>
                      </a:lnTo>
                      <a:lnTo>
                        <a:pt x="47" y="175"/>
                      </a:lnTo>
                      <a:lnTo>
                        <a:pt x="74" y="158"/>
                      </a:lnTo>
                      <a:lnTo>
                        <a:pt x="106" y="135"/>
                      </a:lnTo>
                      <a:lnTo>
                        <a:pt x="117" y="135"/>
                      </a:lnTo>
                      <a:lnTo>
                        <a:pt x="130" y="135"/>
                      </a:lnTo>
                      <a:lnTo>
                        <a:pt x="144" y="135"/>
                      </a:lnTo>
                      <a:lnTo>
                        <a:pt x="150" y="135"/>
                      </a:lnTo>
                      <a:lnTo>
                        <a:pt x="160" y="148"/>
                      </a:lnTo>
                      <a:lnTo>
                        <a:pt x="168" y="148"/>
                      </a:lnTo>
                      <a:lnTo>
                        <a:pt x="177" y="175"/>
                      </a:lnTo>
                      <a:lnTo>
                        <a:pt x="204" y="178"/>
                      </a:lnTo>
                      <a:lnTo>
                        <a:pt x="224" y="175"/>
                      </a:lnTo>
                      <a:lnTo>
                        <a:pt x="238" y="158"/>
                      </a:lnTo>
                      <a:lnTo>
                        <a:pt x="249" y="144"/>
                      </a:lnTo>
                      <a:lnTo>
                        <a:pt x="269" y="135"/>
                      </a:lnTo>
                      <a:lnTo>
                        <a:pt x="292" y="135"/>
                      </a:lnTo>
                      <a:lnTo>
                        <a:pt x="298" y="144"/>
                      </a:lnTo>
                      <a:lnTo>
                        <a:pt x="312" y="148"/>
                      </a:lnTo>
                      <a:lnTo>
                        <a:pt x="328" y="148"/>
                      </a:lnTo>
                      <a:lnTo>
                        <a:pt x="355" y="144"/>
                      </a:lnTo>
                      <a:lnTo>
                        <a:pt x="366" y="124"/>
                      </a:lnTo>
                      <a:lnTo>
                        <a:pt x="386" y="114"/>
                      </a:lnTo>
                      <a:lnTo>
                        <a:pt x="406" y="104"/>
                      </a:lnTo>
                      <a:lnTo>
                        <a:pt x="430" y="114"/>
                      </a:lnTo>
                      <a:lnTo>
                        <a:pt x="444" y="124"/>
                      </a:lnTo>
                      <a:lnTo>
                        <a:pt x="464" y="144"/>
                      </a:lnTo>
                      <a:lnTo>
                        <a:pt x="487" y="148"/>
                      </a:lnTo>
                      <a:lnTo>
                        <a:pt x="487" y="158"/>
                      </a:lnTo>
                      <a:lnTo>
                        <a:pt x="507" y="144"/>
                      </a:lnTo>
                      <a:lnTo>
                        <a:pt x="524" y="135"/>
                      </a:lnTo>
                      <a:lnTo>
                        <a:pt x="545" y="114"/>
                      </a:lnTo>
                      <a:lnTo>
                        <a:pt x="561" y="114"/>
                      </a:lnTo>
                      <a:lnTo>
                        <a:pt x="588" y="114"/>
                      </a:lnTo>
                      <a:lnTo>
                        <a:pt x="605" y="135"/>
                      </a:lnTo>
                      <a:lnTo>
                        <a:pt x="615" y="144"/>
                      </a:lnTo>
                      <a:lnTo>
                        <a:pt x="642" y="158"/>
                      </a:lnTo>
                      <a:lnTo>
                        <a:pt x="659" y="144"/>
                      </a:lnTo>
                      <a:lnTo>
                        <a:pt x="679" y="135"/>
                      </a:lnTo>
                      <a:lnTo>
                        <a:pt x="699" y="114"/>
                      </a:lnTo>
                      <a:lnTo>
                        <a:pt x="722" y="114"/>
                      </a:lnTo>
                      <a:lnTo>
                        <a:pt x="746" y="114"/>
                      </a:lnTo>
                      <a:lnTo>
                        <a:pt x="756" y="124"/>
                      </a:lnTo>
                      <a:lnTo>
                        <a:pt x="773" y="144"/>
                      </a:lnTo>
                      <a:lnTo>
                        <a:pt x="793" y="148"/>
                      </a:lnTo>
                      <a:lnTo>
                        <a:pt x="817" y="144"/>
                      </a:lnTo>
                      <a:lnTo>
                        <a:pt x="837" y="135"/>
                      </a:lnTo>
                      <a:lnTo>
                        <a:pt x="854" y="114"/>
                      </a:lnTo>
                      <a:lnTo>
                        <a:pt x="874" y="104"/>
                      </a:lnTo>
                      <a:lnTo>
                        <a:pt x="897" y="114"/>
                      </a:lnTo>
                      <a:lnTo>
                        <a:pt x="915" y="124"/>
                      </a:lnTo>
                      <a:lnTo>
                        <a:pt x="931" y="144"/>
                      </a:lnTo>
                      <a:lnTo>
                        <a:pt x="955" y="148"/>
                      </a:lnTo>
                      <a:lnTo>
                        <a:pt x="975" y="144"/>
                      </a:lnTo>
                      <a:lnTo>
                        <a:pt x="995" y="124"/>
                      </a:lnTo>
                      <a:lnTo>
                        <a:pt x="1012" y="114"/>
                      </a:lnTo>
                      <a:lnTo>
                        <a:pt x="1032" y="104"/>
                      </a:lnTo>
                      <a:lnTo>
                        <a:pt x="1056" y="114"/>
                      </a:lnTo>
                      <a:lnTo>
                        <a:pt x="1069" y="124"/>
                      </a:lnTo>
                      <a:lnTo>
                        <a:pt x="1086" y="144"/>
                      </a:lnTo>
                      <a:lnTo>
                        <a:pt x="1106" y="148"/>
                      </a:lnTo>
                      <a:lnTo>
                        <a:pt x="1130" y="144"/>
                      </a:lnTo>
                      <a:lnTo>
                        <a:pt x="1150" y="124"/>
                      </a:lnTo>
                      <a:lnTo>
                        <a:pt x="1164" y="114"/>
                      </a:lnTo>
                      <a:lnTo>
                        <a:pt x="1187" y="104"/>
                      </a:lnTo>
                      <a:lnTo>
                        <a:pt x="1207" y="114"/>
                      </a:lnTo>
                      <a:lnTo>
                        <a:pt x="1227" y="124"/>
                      </a:lnTo>
                      <a:lnTo>
                        <a:pt x="1244" y="144"/>
                      </a:lnTo>
                      <a:lnTo>
                        <a:pt x="1271" y="148"/>
                      </a:lnTo>
                      <a:lnTo>
                        <a:pt x="1288" y="144"/>
                      </a:lnTo>
                      <a:lnTo>
                        <a:pt x="1308" y="124"/>
                      </a:lnTo>
                      <a:lnTo>
                        <a:pt x="1325" y="114"/>
                      </a:lnTo>
                      <a:lnTo>
                        <a:pt x="1341" y="104"/>
                      </a:lnTo>
                      <a:lnTo>
                        <a:pt x="1368" y="114"/>
                      </a:lnTo>
                      <a:lnTo>
                        <a:pt x="1379" y="124"/>
                      </a:lnTo>
                      <a:lnTo>
                        <a:pt x="1399" y="144"/>
                      </a:lnTo>
                      <a:lnTo>
                        <a:pt x="1415" y="148"/>
                      </a:lnTo>
                      <a:lnTo>
                        <a:pt x="1442" y="144"/>
                      </a:lnTo>
                      <a:lnTo>
                        <a:pt x="1456" y="124"/>
                      </a:lnTo>
                      <a:lnTo>
                        <a:pt x="1476" y="114"/>
                      </a:lnTo>
                      <a:lnTo>
                        <a:pt x="1500" y="104"/>
                      </a:lnTo>
                      <a:lnTo>
                        <a:pt x="1520" y="114"/>
                      </a:lnTo>
                      <a:lnTo>
                        <a:pt x="1536" y="124"/>
                      </a:lnTo>
                      <a:lnTo>
                        <a:pt x="1557" y="144"/>
                      </a:lnTo>
                      <a:lnTo>
                        <a:pt x="1574" y="148"/>
                      </a:lnTo>
                      <a:lnTo>
                        <a:pt x="1574" y="158"/>
                      </a:lnTo>
                      <a:lnTo>
                        <a:pt x="1601" y="144"/>
                      </a:lnTo>
                      <a:lnTo>
                        <a:pt x="1617" y="135"/>
                      </a:lnTo>
                      <a:lnTo>
                        <a:pt x="1631" y="114"/>
                      </a:lnTo>
                      <a:lnTo>
                        <a:pt x="1655" y="114"/>
                      </a:lnTo>
                      <a:lnTo>
                        <a:pt x="1675" y="114"/>
                      </a:lnTo>
                      <a:lnTo>
                        <a:pt x="1691" y="135"/>
                      </a:lnTo>
                      <a:lnTo>
                        <a:pt x="1709" y="148"/>
                      </a:lnTo>
                      <a:lnTo>
                        <a:pt x="1732" y="158"/>
                      </a:lnTo>
                      <a:lnTo>
                        <a:pt x="1752" y="148"/>
                      </a:lnTo>
                      <a:lnTo>
                        <a:pt x="1769" y="135"/>
                      </a:lnTo>
                      <a:lnTo>
                        <a:pt x="1789" y="114"/>
                      </a:lnTo>
                      <a:lnTo>
                        <a:pt x="1806" y="114"/>
                      </a:lnTo>
                      <a:lnTo>
                        <a:pt x="1832" y="114"/>
                      </a:lnTo>
                      <a:lnTo>
                        <a:pt x="1850" y="135"/>
                      </a:lnTo>
                      <a:lnTo>
                        <a:pt x="1870" y="148"/>
                      </a:lnTo>
                      <a:lnTo>
                        <a:pt x="1886" y="158"/>
                      </a:lnTo>
                      <a:lnTo>
                        <a:pt x="1913" y="148"/>
                      </a:lnTo>
                      <a:lnTo>
                        <a:pt x="1924" y="135"/>
                      </a:lnTo>
                      <a:lnTo>
                        <a:pt x="1944" y="114"/>
                      </a:lnTo>
                      <a:lnTo>
                        <a:pt x="1967" y="114"/>
                      </a:lnTo>
                      <a:lnTo>
                        <a:pt x="1984" y="114"/>
                      </a:lnTo>
                      <a:lnTo>
                        <a:pt x="2001" y="135"/>
                      </a:lnTo>
                      <a:lnTo>
                        <a:pt x="2018" y="148"/>
                      </a:lnTo>
                      <a:lnTo>
                        <a:pt x="2045" y="158"/>
                      </a:lnTo>
                      <a:lnTo>
                        <a:pt x="2061" y="148"/>
                      </a:lnTo>
                      <a:lnTo>
                        <a:pt x="2081" y="135"/>
                      </a:lnTo>
                      <a:lnTo>
                        <a:pt x="2099" y="114"/>
                      </a:lnTo>
                      <a:lnTo>
                        <a:pt x="2119" y="114"/>
                      </a:lnTo>
                      <a:lnTo>
                        <a:pt x="2142" y="114"/>
                      </a:lnTo>
                      <a:lnTo>
                        <a:pt x="2162" y="135"/>
                      </a:lnTo>
                      <a:lnTo>
                        <a:pt x="2177" y="148"/>
                      </a:lnTo>
                      <a:lnTo>
                        <a:pt x="2200" y="158"/>
                      </a:lnTo>
                      <a:lnTo>
                        <a:pt x="2216" y="148"/>
                      </a:lnTo>
                      <a:lnTo>
                        <a:pt x="2240" y="135"/>
                      </a:lnTo>
                      <a:lnTo>
                        <a:pt x="2256" y="114"/>
                      </a:lnTo>
                      <a:lnTo>
                        <a:pt x="2283" y="114"/>
                      </a:lnTo>
                      <a:lnTo>
                        <a:pt x="2301" y="121"/>
                      </a:lnTo>
                      <a:lnTo>
                        <a:pt x="2314" y="135"/>
                      </a:lnTo>
                      <a:lnTo>
                        <a:pt x="2330" y="148"/>
                      </a:lnTo>
                      <a:lnTo>
                        <a:pt x="2352" y="158"/>
                      </a:lnTo>
                      <a:lnTo>
                        <a:pt x="2375" y="148"/>
                      </a:lnTo>
                      <a:lnTo>
                        <a:pt x="2395" y="135"/>
                      </a:lnTo>
                      <a:lnTo>
                        <a:pt x="2412" y="121"/>
                      </a:lnTo>
                      <a:lnTo>
                        <a:pt x="2431" y="114"/>
                      </a:lnTo>
                      <a:lnTo>
                        <a:pt x="2455" y="121"/>
                      </a:lnTo>
                      <a:lnTo>
                        <a:pt x="2473" y="135"/>
                      </a:lnTo>
                      <a:lnTo>
                        <a:pt x="2489" y="158"/>
                      </a:lnTo>
                      <a:lnTo>
                        <a:pt x="2516" y="158"/>
                      </a:lnTo>
                      <a:lnTo>
                        <a:pt x="2533" y="158"/>
                      </a:lnTo>
                      <a:lnTo>
                        <a:pt x="2552" y="135"/>
                      </a:lnTo>
                      <a:lnTo>
                        <a:pt x="2570" y="121"/>
                      </a:lnTo>
                      <a:lnTo>
                        <a:pt x="2587" y="114"/>
                      </a:lnTo>
                      <a:lnTo>
                        <a:pt x="2614" y="121"/>
                      </a:lnTo>
                      <a:lnTo>
                        <a:pt x="2624" y="135"/>
                      </a:lnTo>
                      <a:lnTo>
                        <a:pt x="2644" y="158"/>
                      </a:lnTo>
                      <a:lnTo>
                        <a:pt x="2661" y="158"/>
                      </a:lnTo>
                      <a:lnTo>
                        <a:pt x="2688" y="158"/>
                      </a:lnTo>
                      <a:lnTo>
                        <a:pt x="2704" y="135"/>
                      </a:lnTo>
                      <a:lnTo>
                        <a:pt x="2722" y="121"/>
                      </a:lnTo>
                      <a:lnTo>
                        <a:pt x="2745" y="114"/>
                      </a:lnTo>
                      <a:lnTo>
                        <a:pt x="2765" y="121"/>
                      </a:lnTo>
                      <a:lnTo>
                        <a:pt x="2782" y="135"/>
                      </a:lnTo>
                      <a:lnTo>
                        <a:pt x="2802" y="158"/>
                      </a:lnTo>
                      <a:lnTo>
                        <a:pt x="2825" y="158"/>
                      </a:lnTo>
                      <a:lnTo>
                        <a:pt x="2846" y="158"/>
                      </a:lnTo>
                      <a:lnTo>
                        <a:pt x="2863" y="135"/>
                      </a:lnTo>
                      <a:lnTo>
                        <a:pt x="2876" y="121"/>
                      </a:lnTo>
                      <a:lnTo>
                        <a:pt x="2893" y="114"/>
                      </a:lnTo>
                      <a:lnTo>
                        <a:pt x="2920" y="114"/>
                      </a:lnTo>
                      <a:lnTo>
                        <a:pt x="2937" y="124"/>
                      </a:lnTo>
                      <a:lnTo>
                        <a:pt x="2957" y="135"/>
                      </a:lnTo>
                      <a:lnTo>
                        <a:pt x="2980" y="144"/>
                      </a:lnTo>
                      <a:lnTo>
                        <a:pt x="3000" y="135"/>
                      </a:lnTo>
                      <a:lnTo>
                        <a:pt x="3014" y="114"/>
                      </a:lnTo>
                      <a:lnTo>
                        <a:pt x="3034" y="90"/>
                      </a:lnTo>
                      <a:lnTo>
                        <a:pt x="3051" y="84"/>
                      </a:lnTo>
                      <a:lnTo>
                        <a:pt x="3045" y="84"/>
                      </a:lnTo>
                      <a:lnTo>
                        <a:pt x="3020" y="74"/>
                      </a:lnTo>
                      <a:lnTo>
                        <a:pt x="2980" y="70"/>
                      </a:lnTo>
                      <a:lnTo>
                        <a:pt x="2937" y="61"/>
                      </a:lnTo>
                      <a:lnTo>
                        <a:pt x="2876" y="54"/>
                      </a:lnTo>
                      <a:lnTo>
                        <a:pt x="2809" y="47"/>
                      </a:lnTo>
                      <a:lnTo>
                        <a:pt x="2731" y="40"/>
                      </a:lnTo>
                      <a:lnTo>
                        <a:pt x="2644" y="20"/>
                      </a:lnTo>
                      <a:lnTo>
                        <a:pt x="2462" y="16"/>
                      </a:lnTo>
                      <a:lnTo>
                        <a:pt x="2278" y="0"/>
                      </a:lnTo>
                      <a:lnTo>
                        <a:pt x="2179" y="0"/>
                      </a:lnTo>
                      <a:lnTo>
                        <a:pt x="2092" y="0"/>
                      </a:lnTo>
                      <a:lnTo>
                        <a:pt x="2011" y="0"/>
                      </a:lnTo>
                      <a:lnTo>
                        <a:pt x="1944" y="10"/>
                      </a:lnTo>
                      <a:lnTo>
                        <a:pt x="1859" y="10"/>
                      </a:lnTo>
                      <a:lnTo>
                        <a:pt x="1762" y="16"/>
                      </a:lnTo>
                      <a:lnTo>
                        <a:pt x="1655" y="20"/>
                      </a:lnTo>
                      <a:lnTo>
                        <a:pt x="1547" y="20"/>
                      </a:lnTo>
                      <a:lnTo>
                        <a:pt x="1422" y="30"/>
                      </a:lnTo>
                      <a:lnTo>
                        <a:pt x="1314" y="30"/>
                      </a:lnTo>
                      <a:lnTo>
                        <a:pt x="1217" y="40"/>
                      </a:lnTo>
                      <a:lnTo>
                        <a:pt x="1130" y="40"/>
                      </a:lnTo>
                      <a:lnTo>
                        <a:pt x="1049" y="40"/>
                      </a:lnTo>
                      <a:lnTo>
                        <a:pt x="955" y="40"/>
                      </a:lnTo>
                      <a:lnTo>
                        <a:pt x="854" y="40"/>
                      </a:lnTo>
                      <a:lnTo>
                        <a:pt x="749" y="40"/>
                      </a:lnTo>
                      <a:lnTo>
                        <a:pt x="648" y="40"/>
                      </a:lnTo>
                      <a:lnTo>
                        <a:pt x="561" y="47"/>
                      </a:lnTo>
                      <a:lnTo>
                        <a:pt x="487" y="47"/>
                      </a:lnTo>
                      <a:lnTo>
                        <a:pt x="430" y="47"/>
                      </a:lnTo>
                      <a:lnTo>
                        <a:pt x="426" y="47"/>
                      </a:lnTo>
                      <a:lnTo>
                        <a:pt x="399" y="47"/>
                      </a:lnTo>
                      <a:lnTo>
                        <a:pt x="366" y="47"/>
                      </a:lnTo>
                      <a:lnTo>
                        <a:pt x="323" y="54"/>
                      </a:lnTo>
                      <a:lnTo>
                        <a:pt x="278" y="54"/>
                      </a:lnTo>
                      <a:lnTo>
                        <a:pt x="238" y="61"/>
                      </a:lnTo>
                      <a:lnTo>
                        <a:pt x="195" y="70"/>
                      </a:lnTo>
                      <a:lnTo>
                        <a:pt x="160" y="74"/>
                      </a:lnTo>
                      <a:lnTo>
                        <a:pt x="150" y="84"/>
                      </a:lnTo>
                      <a:lnTo>
                        <a:pt x="110" y="90"/>
                      </a:lnTo>
                      <a:lnTo>
                        <a:pt x="74" y="104"/>
                      </a:lnTo>
                      <a:lnTo>
                        <a:pt x="43" y="114"/>
                      </a:lnTo>
                      <a:close/>
                    </a:path>
                  </a:pathLst>
                </a:custGeom>
                <a:solidFill>
                  <a:srgbClr val="FFFF6D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7" name="Freeform 91"/>
                <p:cNvSpPr>
                  <a:spLocks/>
                </p:cNvSpPr>
                <p:nvPr/>
              </p:nvSpPr>
              <p:spPr bwMode="auto">
                <a:xfrm>
                  <a:off x="1668" y="1473"/>
                  <a:ext cx="374" cy="41"/>
                </a:xfrm>
                <a:custGeom>
                  <a:avLst/>
                  <a:gdLst>
                    <a:gd name="T0" fmla="*/ 0 w 1493"/>
                    <a:gd name="T1" fmla="*/ 0 h 154"/>
                    <a:gd name="T2" fmla="*/ 0 w 1493"/>
                    <a:gd name="T3" fmla="*/ 0 h 154"/>
                    <a:gd name="T4" fmla="*/ 0 w 1493"/>
                    <a:gd name="T5" fmla="*/ 0 h 154"/>
                    <a:gd name="T6" fmla="*/ 0 w 1493"/>
                    <a:gd name="T7" fmla="*/ 0 h 154"/>
                    <a:gd name="T8" fmla="*/ 0 w 1493"/>
                    <a:gd name="T9" fmla="*/ 0 h 154"/>
                    <a:gd name="T10" fmla="*/ 0 w 1493"/>
                    <a:gd name="T11" fmla="*/ 0 h 154"/>
                    <a:gd name="T12" fmla="*/ 0 w 1493"/>
                    <a:gd name="T13" fmla="*/ 0 h 154"/>
                    <a:gd name="T14" fmla="*/ 0 w 1493"/>
                    <a:gd name="T15" fmla="*/ 0 h 154"/>
                    <a:gd name="T16" fmla="*/ 0 w 1493"/>
                    <a:gd name="T17" fmla="*/ 0 h 154"/>
                    <a:gd name="T18" fmla="*/ 0 w 1493"/>
                    <a:gd name="T19" fmla="*/ 0 h 154"/>
                    <a:gd name="T20" fmla="*/ 0 w 1493"/>
                    <a:gd name="T21" fmla="*/ 0 h 154"/>
                    <a:gd name="T22" fmla="*/ 0 w 1493"/>
                    <a:gd name="T23" fmla="*/ 0 h 154"/>
                    <a:gd name="T24" fmla="*/ 0 w 1493"/>
                    <a:gd name="T25" fmla="*/ 0 h 154"/>
                    <a:gd name="T26" fmla="*/ 0 w 1493"/>
                    <a:gd name="T27" fmla="*/ 0 h 154"/>
                    <a:gd name="T28" fmla="*/ 0 w 1493"/>
                    <a:gd name="T29" fmla="*/ 0 h 154"/>
                    <a:gd name="T30" fmla="*/ 0 w 1493"/>
                    <a:gd name="T31" fmla="*/ 0 h 154"/>
                    <a:gd name="T32" fmla="*/ 0 w 1493"/>
                    <a:gd name="T33" fmla="*/ 0 h 154"/>
                    <a:gd name="T34" fmla="*/ 0 w 1493"/>
                    <a:gd name="T35" fmla="*/ 0 h 154"/>
                    <a:gd name="T36" fmla="*/ 0 w 1493"/>
                    <a:gd name="T37" fmla="*/ 0 h 154"/>
                    <a:gd name="T38" fmla="*/ 0 w 1493"/>
                    <a:gd name="T39" fmla="*/ 0 h 154"/>
                    <a:gd name="T40" fmla="*/ 0 w 1493"/>
                    <a:gd name="T41" fmla="*/ 0 h 154"/>
                    <a:gd name="T42" fmla="*/ 0 w 1493"/>
                    <a:gd name="T43" fmla="*/ 0 h 154"/>
                    <a:gd name="T44" fmla="*/ 0 w 1493"/>
                    <a:gd name="T45" fmla="*/ 0 h 154"/>
                    <a:gd name="T46" fmla="*/ 0 w 1493"/>
                    <a:gd name="T47" fmla="*/ 0 h 154"/>
                    <a:gd name="T48" fmla="*/ 0 w 1493"/>
                    <a:gd name="T49" fmla="*/ 0 h 154"/>
                    <a:gd name="T50" fmla="*/ 0 w 1493"/>
                    <a:gd name="T51" fmla="*/ 0 h 154"/>
                    <a:gd name="T52" fmla="*/ 0 w 1493"/>
                    <a:gd name="T53" fmla="*/ 0 h 154"/>
                    <a:gd name="T54" fmla="*/ 0 w 1493"/>
                    <a:gd name="T55" fmla="*/ 0 h 154"/>
                    <a:gd name="T56" fmla="*/ 0 w 1493"/>
                    <a:gd name="T57" fmla="*/ 0 h 154"/>
                    <a:gd name="T58" fmla="*/ 0 w 1493"/>
                    <a:gd name="T59" fmla="*/ 0 h 154"/>
                    <a:gd name="T60" fmla="*/ 0 w 1493"/>
                    <a:gd name="T61" fmla="*/ 0 h 154"/>
                    <a:gd name="T62" fmla="*/ 0 w 1493"/>
                    <a:gd name="T63" fmla="*/ 0 h 154"/>
                    <a:gd name="T64" fmla="*/ 0 w 1493"/>
                    <a:gd name="T65" fmla="*/ 0 h 154"/>
                    <a:gd name="T66" fmla="*/ 0 w 1493"/>
                    <a:gd name="T67" fmla="*/ 0 h 154"/>
                    <a:gd name="T68" fmla="*/ 0 w 1493"/>
                    <a:gd name="T69" fmla="*/ 0 h 154"/>
                    <a:gd name="T70" fmla="*/ 0 w 1493"/>
                    <a:gd name="T71" fmla="*/ 0 h 154"/>
                    <a:gd name="T72" fmla="*/ 0 w 1493"/>
                    <a:gd name="T73" fmla="*/ 0 h 154"/>
                    <a:gd name="T74" fmla="*/ 0 w 1493"/>
                    <a:gd name="T75" fmla="*/ 0 h 154"/>
                    <a:gd name="T76" fmla="*/ 0 w 1493"/>
                    <a:gd name="T77" fmla="*/ 0 h 154"/>
                    <a:gd name="T78" fmla="*/ 0 w 1493"/>
                    <a:gd name="T79" fmla="*/ 0 h 154"/>
                    <a:gd name="T80" fmla="*/ 0 w 1493"/>
                    <a:gd name="T81" fmla="*/ 0 h 154"/>
                    <a:gd name="T82" fmla="*/ 0 w 1493"/>
                    <a:gd name="T83" fmla="*/ 0 h 154"/>
                    <a:gd name="T84" fmla="*/ 0 w 1493"/>
                    <a:gd name="T85" fmla="*/ 0 h 154"/>
                    <a:gd name="T86" fmla="*/ 0 w 1493"/>
                    <a:gd name="T87" fmla="*/ 0 h 154"/>
                    <a:gd name="T88" fmla="*/ 0 w 1493"/>
                    <a:gd name="T89" fmla="*/ 0 h 154"/>
                    <a:gd name="T90" fmla="*/ 0 w 1493"/>
                    <a:gd name="T91" fmla="*/ 0 h 154"/>
                    <a:gd name="T92" fmla="*/ 0 w 1493"/>
                    <a:gd name="T93" fmla="*/ 0 h 154"/>
                    <a:gd name="T94" fmla="*/ 0 w 1493"/>
                    <a:gd name="T95" fmla="*/ 0 h 154"/>
                    <a:gd name="T96" fmla="*/ 0 w 1493"/>
                    <a:gd name="T97" fmla="*/ 0 h 154"/>
                    <a:gd name="T98" fmla="*/ 0 w 1493"/>
                    <a:gd name="T99" fmla="*/ 0 h 154"/>
                    <a:gd name="T100" fmla="*/ 0 w 1493"/>
                    <a:gd name="T101" fmla="*/ 0 h 154"/>
                    <a:gd name="T102" fmla="*/ 0 w 1493"/>
                    <a:gd name="T103" fmla="*/ 0 h 154"/>
                    <a:gd name="T104" fmla="*/ 0 w 1493"/>
                    <a:gd name="T105" fmla="*/ 0 h 154"/>
                    <a:gd name="T106" fmla="*/ 0 w 1493"/>
                    <a:gd name="T107" fmla="*/ 0 h 154"/>
                    <a:gd name="T108" fmla="*/ 0 w 1493"/>
                    <a:gd name="T109" fmla="*/ 0 h 154"/>
                    <a:gd name="T110" fmla="*/ 0 w 1493"/>
                    <a:gd name="T111" fmla="*/ 0 h 154"/>
                    <a:gd name="T112" fmla="*/ 0 w 1493"/>
                    <a:gd name="T113" fmla="*/ 0 h 154"/>
                    <a:gd name="T114" fmla="*/ 0 w 1493"/>
                    <a:gd name="T115" fmla="*/ 0 h 154"/>
                    <a:gd name="T116" fmla="*/ 0 w 1493"/>
                    <a:gd name="T117" fmla="*/ 0 h 154"/>
                    <a:gd name="T118" fmla="*/ 0 w 1493"/>
                    <a:gd name="T119" fmla="*/ 0 h 154"/>
                    <a:gd name="T120" fmla="*/ 0 w 1493"/>
                    <a:gd name="T121" fmla="*/ 0 h 154"/>
                    <a:gd name="T122" fmla="*/ 0 w 1493"/>
                    <a:gd name="T123" fmla="*/ 0 h 154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493"/>
                    <a:gd name="T187" fmla="*/ 0 h 154"/>
                    <a:gd name="T188" fmla="*/ 1493 w 1493"/>
                    <a:gd name="T189" fmla="*/ 154 h 154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493" h="154">
                      <a:moveTo>
                        <a:pt x="0" y="154"/>
                      </a:moveTo>
                      <a:lnTo>
                        <a:pt x="23" y="154"/>
                      </a:lnTo>
                      <a:lnTo>
                        <a:pt x="40" y="154"/>
                      </a:lnTo>
                      <a:lnTo>
                        <a:pt x="97" y="154"/>
                      </a:lnTo>
                      <a:lnTo>
                        <a:pt x="154" y="154"/>
                      </a:lnTo>
                      <a:lnTo>
                        <a:pt x="225" y="154"/>
                      </a:lnTo>
                      <a:lnTo>
                        <a:pt x="292" y="154"/>
                      </a:lnTo>
                      <a:lnTo>
                        <a:pt x="359" y="145"/>
                      </a:lnTo>
                      <a:lnTo>
                        <a:pt x="410" y="138"/>
                      </a:lnTo>
                      <a:lnTo>
                        <a:pt x="467" y="138"/>
                      </a:lnTo>
                      <a:lnTo>
                        <a:pt x="525" y="138"/>
                      </a:lnTo>
                      <a:lnTo>
                        <a:pt x="578" y="134"/>
                      </a:lnTo>
                      <a:lnTo>
                        <a:pt x="642" y="134"/>
                      </a:lnTo>
                      <a:lnTo>
                        <a:pt x="697" y="125"/>
                      </a:lnTo>
                      <a:lnTo>
                        <a:pt x="760" y="125"/>
                      </a:lnTo>
                      <a:lnTo>
                        <a:pt x="803" y="125"/>
                      </a:lnTo>
                      <a:lnTo>
                        <a:pt x="838" y="125"/>
                      </a:lnTo>
                      <a:lnTo>
                        <a:pt x="874" y="125"/>
                      </a:lnTo>
                      <a:lnTo>
                        <a:pt x="924" y="114"/>
                      </a:lnTo>
                      <a:lnTo>
                        <a:pt x="986" y="114"/>
                      </a:lnTo>
                      <a:lnTo>
                        <a:pt x="1053" y="114"/>
                      </a:lnTo>
                      <a:lnTo>
                        <a:pt x="1123" y="114"/>
                      </a:lnTo>
                      <a:lnTo>
                        <a:pt x="1184" y="111"/>
                      </a:lnTo>
                      <a:lnTo>
                        <a:pt x="1242" y="111"/>
                      </a:lnTo>
                      <a:lnTo>
                        <a:pt x="1282" y="104"/>
                      </a:lnTo>
                      <a:lnTo>
                        <a:pt x="1356" y="94"/>
                      </a:lnTo>
                      <a:lnTo>
                        <a:pt x="1423" y="74"/>
                      </a:lnTo>
                      <a:lnTo>
                        <a:pt x="1450" y="64"/>
                      </a:lnTo>
                      <a:lnTo>
                        <a:pt x="1470" y="60"/>
                      </a:lnTo>
                      <a:lnTo>
                        <a:pt x="1487" y="51"/>
                      </a:lnTo>
                      <a:lnTo>
                        <a:pt x="1493" y="51"/>
                      </a:lnTo>
                      <a:lnTo>
                        <a:pt x="1487" y="51"/>
                      </a:lnTo>
                      <a:lnTo>
                        <a:pt x="1466" y="51"/>
                      </a:lnTo>
                      <a:lnTo>
                        <a:pt x="1443" y="51"/>
                      </a:lnTo>
                      <a:lnTo>
                        <a:pt x="1406" y="51"/>
                      </a:lnTo>
                      <a:lnTo>
                        <a:pt x="1372" y="51"/>
                      </a:lnTo>
                      <a:lnTo>
                        <a:pt x="1329" y="51"/>
                      </a:lnTo>
                      <a:lnTo>
                        <a:pt x="1298" y="60"/>
                      </a:lnTo>
                      <a:lnTo>
                        <a:pt x="1265" y="60"/>
                      </a:lnTo>
                      <a:lnTo>
                        <a:pt x="1238" y="60"/>
                      </a:lnTo>
                      <a:lnTo>
                        <a:pt x="1201" y="60"/>
                      </a:lnTo>
                      <a:lnTo>
                        <a:pt x="1157" y="60"/>
                      </a:lnTo>
                      <a:lnTo>
                        <a:pt x="1114" y="51"/>
                      </a:lnTo>
                      <a:lnTo>
                        <a:pt x="1060" y="51"/>
                      </a:lnTo>
                      <a:lnTo>
                        <a:pt x="1016" y="51"/>
                      </a:lnTo>
                      <a:lnTo>
                        <a:pt x="971" y="51"/>
                      </a:lnTo>
                      <a:lnTo>
                        <a:pt x="935" y="51"/>
                      </a:lnTo>
                      <a:lnTo>
                        <a:pt x="865" y="51"/>
                      </a:lnTo>
                      <a:lnTo>
                        <a:pt x="803" y="51"/>
                      </a:lnTo>
                      <a:lnTo>
                        <a:pt x="749" y="37"/>
                      </a:lnTo>
                      <a:lnTo>
                        <a:pt x="693" y="29"/>
                      </a:lnTo>
                      <a:lnTo>
                        <a:pt x="568" y="20"/>
                      </a:lnTo>
                      <a:lnTo>
                        <a:pt x="437" y="29"/>
                      </a:lnTo>
                      <a:lnTo>
                        <a:pt x="386" y="29"/>
                      </a:lnTo>
                      <a:lnTo>
                        <a:pt x="323" y="29"/>
                      </a:lnTo>
                      <a:lnTo>
                        <a:pt x="252" y="20"/>
                      </a:lnTo>
                      <a:lnTo>
                        <a:pt x="178" y="17"/>
                      </a:lnTo>
                      <a:lnTo>
                        <a:pt x="110" y="9"/>
                      </a:lnTo>
                      <a:lnTo>
                        <a:pt x="54" y="9"/>
                      </a:lnTo>
                      <a:lnTo>
                        <a:pt x="30" y="9"/>
                      </a:lnTo>
                      <a:lnTo>
                        <a:pt x="0" y="0"/>
                      </a:lnTo>
                      <a:lnTo>
                        <a:pt x="0" y="154"/>
                      </a:lnTo>
                      <a:close/>
                    </a:path>
                  </a:pathLst>
                </a:custGeom>
                <a:solidFill>
                  <a:srgbClr val="FFFF6D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8" name="Freeform 92"/>
                <p:cNvSpPr>
                  <a:spLocks/>
                </p:cNvSpPr>
                <p:nvPr/>
              </p:nvSpPr>
              <p:spPr bwMode="auto">
                <a:xfrm>
                  <a:off x="1767" y="1242"/>
                  <a:ext cx="296" cy="36"/>
                </a:xfrm>
                <a:custGeom>
                  <a:avLst/>
                  <a:gdLst>
                    <a:gd name="T0" fmla="*/ 0 w 1185"/>
                    <a:gd name="T1" fmla="*/ 0 h 131"/>
                    <a:gd name="T2" fmla="*/ 0 w 1185"/>
                    <a:gd name="T3" fmla="*/ 0 h 131"/>
                    <a:gd name="T4" fmla="*/ 0 w 1185"/>
                    <a:gd name="T5" fmla="*/ 0 h 131"/>
                    <a:gd name="T6" fmla="*/ 0 w 1185"/>
                    <a:gd name="T7" fmla="*/ 0 h 131"/>
                    <a:gd name="T8" fmla="*/ 0 w 1185"/>
                    <a:gd name="T9" fmla="*/ 0 h 131"/>
                    <a:gd name="T10" fmla="*/ 0 w 1185"/>
                    <a:gd name="T11" fmla="*/ 0 h 131"/>
                    <a:gd name="T12" fmla="*/ 0 w 1185"/>
                    <a:gd name="T13" fmla="*/ 0 h 131"/>
                    <a:gd name="T14" fmla="*/ 0 w 1185"/>
                    <a:gd name="T15" fmla="*/ 0 h 131"/>
                    <a:gd name="T16" fmla="*/ 0 w 1185"/>
                    <a:gd name="T17" fmla="*/ 0 h 131"/>
                    <a:gd name="T18" fmla="*/ 0 w 1185"/>
                    <a:gd name="T19" fmla="*/ 0 h 131"/>
                    <a:gd name="T20" fmla="*/ 0 w 1185"/>
                    <a:gd name="T21" fmla="*/ 0 h 131"/>
                    <a:gd name="T22" fmla="*/ 0 w 1185"/>
                    <a:gd name="T23" fmla="*/ 0 h 131"/>
                    <a:gd name="T24" fmla="*/ 0 w 1185"/>
                    <a:gd name="T25" fmla="*/ 0 h 131"/>
                    <a:gd name="T26" fmla="*/ 0 w 1185"/>
                    <a:gd name="T27" fmla="*/ 0 h 131"/>
                    <a:gd name="T28" fmla="*/ 0 w 1185"/>
                    <a:gd name="T29" fmla="*/ 0 h 131"/>
                    <a:gd name="T30" fmla="*/ 0 w 1185"/>
                    <a:gd name="T31" fmla="*/ 0 h 131"/>
                    <a:gd name="T32" fmla="*/ 0 w 1185"/>
                    <a:gd name="T33" fmla="*/ 0 h 131"/>
                    <a:gd name="T34" fmla="*/ 0 w 1185"/>
                    <a:gd name="T35" fmla="*/ 0 h 131"/>
                    <a:gd name="T36" fmla="*/ 0 w 1185"/>
                    <a:gd name="T37" fmla="*/ 0 h 131"/>
                    <a:gd name="T38" fmla="*/ 0 w 1185"/>
                    <a:gd name="T39" fmla="*/ 0 h 131"/>
                    <a:gd name="T40" fmla="*/ 0 w 1185"/>
                    <a:gd name="T41" fmla="*/ 0 h 131"/>
                    <a:gd name="T42" fmla="*/ 0 w 1185"/>
                    <a:gd name="T43" fmla="*/ 0 h 131"/>
                    <a:gd name="T44" fmla="*/ 0 w 1185"/>
                    <a:gd name="T45" fmla="*/ 0 h 131"/>
                    <a:gd name="T46" fmla="*/ 0 w 1185"/>
                    <a:gd name="T47" fmla="*/ 0 h 131"/>
                    <a:gd name="T48" fmla="*/ 0 w 1185"/>
                    <a:gd name="T49" fmla="*/ 0 h 131"/>
                    <a:gd name="T50" fmla="*/ 0 w 1185"/>
                    <a:gd name="T51" fmla="*/ 0 h 131"/>
                    <a:gd name="T52" fmla="*/ 0 w 1185"/>
                    <a:gd name="T53" fmla="*/ 0 h 131"/>
                    <a:gd name="T54" fmla="*/ 0 w 1185"/>
                    <a:gd name="T55" fmla="*/ 0 h 131"/>
                    <a:gd name="T56" fmla="*/ 0 w 1185"/>
                    <a:gd name="T57" fmla="*/ 0 h 131"/>
                    <a:gd name="T58" fmla="*/ 0 w 1185"/>
                    <a:gd name="T59" fmla="*/ 0 h 131"/>
                    <a:gd name="T60" fmla="*/ 0 w 1185"/>
                    <a:gd name="T61" fmla="*/ 0 h 131"/>
                    <a:gd name="T62" fmla="*/ 0 w 1185"/>
                    <a:gd name="T63" fmla="*/ 0 h 131"/>
                    <a:gd name="T64" fmla="*/ 0 w 1185"/>
                    <a:gd name="T65" fmla="*/ 0 h 131"/>
                    <a:gd name="T66" fmla="*/ 0 w 1185"/>
                    <a:gd name="T67" fmla="*/ 0 h 131"/>
                    <a:gd name="T68" fmla="*/ 0 w 1185"/>
                    <a:gd name="T69" fmla="*/ 0 h 131"/>
                    <a:gd name="T70" fmla="*/ 0 w 1185"/>
                    <a:gd name="T71" fmla="*/ 0 h 131"/>
                    <a:gd name="T72" fmla="*/ 0 w 1185"/>
                    <a:gd name="T73" fmla="*/ 0 h 131"/>
                    <a:gd name="T74" fmla="*/ 0 w 1185"/>
                    <a:gd name="T75" fmla="*/ 0 h 131"/>
                    <a:gd name="T76" fmla="*/ 0 w 1185"/>
                    <a:gd name="T77" fmla="*/ 0 h 131"/>
                    <a:gd name="T78" fmla="*/ 0 w 1185"/>
                    <a:gd name="T79" fmla="*/ 0 h 131"/>
                    <a:gd name="T80" fmla="*/ 0 w 1185"/>
                    <a:gd name="T81" fmla="*/ 0 h 131"/>
                    <a:gd name="T82" fmla="*/ 0 w 1185"/>
                    <a:gd name="T83" fmla="*/ 0 h 131"/>
                    <a:gd name="T84" fmla="*/ 0 w 1185"/>
                    <a:gd name="T85" fmla="*/ 0 h 131"/>
                    <a:gd name="T86" fmla="*/ 0 w 1185"/>
                    <a:gd name="T87" fmla="*/ 0 h 131"/>
                    <a:gd name="T88" fmla="*/ 0 w 1185"/>
                    <a:gd name="T89" fmla="*/ 0 h 131"/>
                    <a:gd name="T90" fmla="*/ 0 w 1185"/>
                    <a:gd name="T91" fmla="*/ 0 h 131"/>
                    <a:gd name="T92" fmla="*/ 0 w 1185"/>
                    <a:gd name="T93" fmla="*/ 0 h 131"/>
                    <a:gd name="T94" fmla="*/ 0 w 1185"/>
                    <a:gd name="T95" fmla="*/ 0 h 131"/>
                    <a:gd name="T96" fmla="*/ 0 w 1185"/>
                    <a:gd name="T97" fmla="*/ 0 h 131"/>
                    <a:gd name="T98" fmla="*/ 0 w 1185"/>
                    <a:gd name="T99" fmla="*/ 0 h 131"/>
                    <a:gd name="T100" fmla="*/ 0 w 1185"/>
                    <a:gd name="T101" fmla="*/ 0 h 131"/>
                    <a:gd name="T102" fmla="*/ 0 w 1185"/>
                    <a:gd name="T103" fmla="*/ 0 h 131"/>
                    <a:gd name="T104" fmla="*/ 0 w 1185"/>
                    <a:gd name="T105" fmla="*/ 0 h 131"/>
                    <a:gd name="T106" fmla="*/ 0 w 1185"/>
                    <a:gd name="T107" fmla="*/ 0 h 131"/>
                    <a:gd name="T108" fmla="*/ 0 w 1185"/>
                    <a:gd name="T109" fmla="*/ 0 h 131"/>
                    <a:gd name="T110" fmla="*/ 0 w 1185"/>
                    <a:gd name="T111" fmla="*/ 0 h 131"/>
                    <a:gd name="T112" fmla="*/ 0 w 1185"/>
                    <a:gd name="T113" fmla="*/ 0 h 131"/>
                    <a:gd name="T114" fmla="*/ 0 w 1185"/>
                    <a:gd name="T115" fmla="*/ 0 h 131"/>
                    <a:gd name="T116" fmla="*/ 0 w 1185"/>
                    <a:gd name="T117" fmla="*/ 0 h 131"/>
                    <a:gd name="T118" fmla="*/ 0 w 1185"/>
                    <a:gd name="T119" fmla="*/ 0 h 131"/>
                    <a:gd name="T120" fmla="*/ 0 w 1185"/>
                    <a:gd name="T121" fmla="*/ 0 h 131"/>
                    <a:gd name="T122" fmla="*/ 0 w 1185"/>
                    <a:gd name="T123" fmla="*/ 0 h 131"/>
                    <a:gd name="T124" fmla="*/ 0 w 1185"/>
                    <a:gd name="T125" fmla="*/ 0 h 131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185"/>
                    <a:gd name="T190" fmla="*/ 0 h 131"/>
                    <a:gd name="T191" fmla="*/ 1185 w 1185"/>
                    <a:gd name="T192" fmla="*/ 131 h 131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185" h="131">
                      <a:moveTo>
                        <a:pt x="0" y="97"/>
                      </a:moveTo>
                      <a:lnTo>
                        <a:pt x="7" y="97"/>
                      </a:lnTo>
                      <a:lnTo>
                        <a:pt x="27" y="88"/>
                      </a:lnTo>
                      <a:lnTo>
                        <a:pt x="47" y="88"/>
                      </a:lnTo>
                      <a:lnTo>
                        <a:pt x="87" y="77"/>
                      </a:lnTo>
                      <a:lnTo>
                        <a:pt x="125" y="74"/>
                      </a:lnTo>
                      <a:lnTo>
                        <a:pt x="161" y="63"/>
                      </a:lnTo>
                      <a:lnTo>
                        <a:pt x="199" y="57"/>
                      </a:lnTo>
                      <a:lnTo>
                        <a:pt x="232" y="47"/>
                      </a:lnTo>
                      <a:lnTo>
                        <a:pt x="293" y="34"/>
                      </a:lnTo>
                      <a:lnTo>
                        <a:pt x="356" y="20"/>
                      </a:lnTo>
                      <a:lnTo>
                        <a:pt x="383" y="13"/>
                      </a:lnTo>
                      <a:lnTo>
                        <a:pt x="410" y="3"/>
                      </a:lnTo>
                      <a:lnTo>
                        <a:pt x="437" y="3"/>
                      </a:lnTo>
                      <a:lnTo>
                        <a:pt x="454" y="3"/>
                      </a:lnTo>
                      <a:lnTo>
                        <a:pt x="468" y="3"/>
                      </a:lnTo>
                      <a:lnTo>
                        <a:pt x="499" y="3"/>
                      </a:lnTo>
                      <a:lnTo>
                        <a:pt x="526" y="3"/>
                      </a:lnTo>
                      <a:lnTo>
                        <a:pt x="555" y="0"/>
                      </a:lnTo>
                      <a:lnTo>
                        <a:pt x="623" y="0"/>
                      </a:lnTo>
                      <a:lnTo>
                        <a:pt x="679" y="0"/>
                      </a:lnTo>
                      <a:lnTo>
                        <a:pt x="791" y="20"/>
                      </a:lnTo>
                      <a:lnTo>
                        <a:pt x="909" y="34"/>
                      </a:lnTo>
                      <a:lnTo>
                        <a:pt x="970" y="43"/>
                      </a:lnTo>
                      <a:lnTo>
                        <a:pt x="1017" y="43"/>
                      </a:lnTo>
                      <a:lnTo>
                        <a:pt x="1067" y="47"/>
                      </a:lnTo>
                      <a:lnTo>
                        <a:pt x="1121" y="63"/>
                      </a:lnTo>
                      <a:lnTo>
                        <a:pt x="1147" y="74"/>
                      </a:lnTo>
                      <a:lnTo>
                        <a:pt x="1161" y="77"/>
                      </a:lnTo>
                      <a:lnTo>
                        <a:pt x="1174" y="88"/>
                      </a:lnTo>
                      <a:lnTo>
                        <a:pt x="1181" y="88"/>
                      </a:lnTo>
                      <a:lnTo>
                        <a:pt x="1185" y="88"/>
                      </a:lnTo>
                      <a:lnTo>
                        <a:pt x="1181" y="88"/>
                      </a:lnTo>
                      <a:lnTo>
                        <a:pt x="1174" y="88"/>
                      </a:lnTo>
                      <a:lnTo>
                        <a:pt x="1147" y="88"/>
                      </a:lnTo>
                      <a:lnTo>
                        <a:pt x="1118" y="88"/>
                      </a:lnTo>
                      <a:lnTo>
                        <a:pt x="1077" y="88"/>
                      </a:lnTo>
                      <a:lnTo>
                        <a:pt x="1037" y="88"/>
                      </a:lnTo>
                      <a:lnTo>
                        <a:pt x="997" y="88"/>
                      </a:lnTo>
                      <a:lnTo>
                        <a:pt x="963" y="88"/>
                      </a:lnTo>
                      <a:lnTo>
                        <a:pt x="936" y="88"/>
                      </a:lnTo>
                      <a:lnTo>
                        <a:pt x="909" y="88"/>
                      </a:lnTo>
                      <a:lnTo>
                        <a:pt x="872" y="88"/>
                      </a:lnTo>
                      <a:lnTo>
                        <a:pt x="828" y="88"/>
                      </a:lnTo>
                      <a:lnTo>
                        <a:pt x="781" y="88"/>
                      </a:lnTo>
                      <a:lnTo>
                        <a:pt x="730" y="88"/>
                      </a:lnTo>
                      <a:lnTo>
                        <a:pt x="687" y="97"/>
                      </a:lnTo>
                      <a:lnTo>
                        <a:pt x="650" y="101"/>
                      </a:lnTo>
                      <a:lnTo>
                        <a:pt x="616" y="101"/>
                      </a:lnTo>
                      <a:lnTo>
                        <a:pt x="596" y="108"/>
                      </a:lnTo>
                      <a:lnTo>
                        <a:pt x="555" y="108"/>
                      </a:lnTo>
                      <a:lnTo>
                        <a:pt x="519" y="117"/>
                      </a:lnTo>
                      <a:lnTo>
                        <a:pt x="475" y="121"/>
                      </a:lnTo>
                      <a:lnTo>
                        <a:pt x="383" y="131"/>
                      </a:lnTo>
                      <a:lnTo>
                        <a:pt x="304" y="131"/>
                      </a:lnTo>
                      <a:lnTo>
                        <a:pt x="269" y="131"/>
                      </a:lnTo>
                      <a:lnTo>
                        <a:pt x="215" y="131"/>
                      </a:lnTo>
                      <a:lnTo>
                        <a:pt x="168" y="121"/>
                      </a:lnTo>
                      <a:lnTo>
                        <a:pt x="118" y="108"/>
                      </a:lnTo>
                      <a:lnTo>
                        <a:pt x="74" y="108"/>
                      </a:lnTo>
                      <a:lnTo>
                        <a:pt x="31" y="101"/>
                      </a:lnTo>
                      <a:lnTo>
                        <a:pt x="7" y="101"/>
                      </a:lnTo>
                      <a:lnTo>
                        <a:pt x="0" y="97"/>
                      </a:lnTo>
                      <a:close/>
                    </a:path>
                  </a:pathLst>
                </a:custGeom>
                <a:solidFill>
                  <a:srgbClr val="FFFF6D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9" name="Freeform 93"/>
                <p:cNvSpPr>
                  <a:spLocks/>
                </p:cNvSpPr>
                <p:nvPr/>
              </p:nvSpPr>
              <p:spPr bwMode="auto">
                <a:xfrm>
                  <a:off x="2020" y="1313"/>
                  <a:ext cx="283" cy="40"/>
                </a:xfrm>
                <a:custGeom>
                  <a:avLst/>
                  <a:gdLst>
                    <a:gd name="T0" fmla="*/ 0 w 1130"/>
                    <a:gd name="T1" fmla="*/ 0 h 148"/>
                    <a:gd name="T2" fmla="*/ 0 w 1130"/>
                    <a:gd name="T3" fmla="*/ 0 h 148"/>
                    <a:gd name="T4" fmla="*/ 0 w 1130"/>
                    <a:gd name="T5" fmla="*/ 0 h 148"/>
                    <a:gd name="T6" fmla="*/ 0 w 1130"/>
                    <a:gd name="T7" fmla="*/ 0 h 148"/>
                    <a:gd name="T8" fmla="*/ 0 w 1130"/>
                    <a:gd name="T9" fmla="*/ 0 h 148"/>
                    <a:gd name="T10" fmla="*/ 0 w 1130"/>
                    <a:gd name="T11" fmla="*/ 0 h 148"/>
                    <a:gd name="T12" fmla="*/ 0 w 1130"/>
                    <a:gd name="T13" fmla="*/ 0 h 148"/>
                    <a:gd name="T14" fmla="*/ 0 w 1130"/>
                    <a:gd name="T15" fmla="*/ 0 h 148"/>
                    <a:gd name="T16" fmla="*/ 0 w 1130"/>
                    <a:gd name="T17" fmla="*/ 0 h 148"/>
                    <a:gd name="T18" fmla="*/ 0 w 1130"/>
                    <a:gd name="T19" fmla="*/ 0 h 148"/>
                    <a:gd name="T20" fmla="*/ 0 w 1130"/>
                    <a:gd name="T21" fmla="*/ 0 h 148"/>
                    <a:gd name="T22" fmla="*/ 0 w 1130"/>
                    <a:gd name="T23" fmla="*/ 0 h 148"/>
                    <a:gd name="T24" fmla="*/ 0 w 1130"/>
                    <a:gd name="T25" fmla="*/ 0 h 148"/>
                    <a:gd name="T26" fmla="*/ 0 w 1130"/>
                    <a:gd name="T27" fmla="*/ 0 h 148"/>
                    <a:gd name="T28" fmla="*/ 0 w 1130"/>
                    <a:gd name="T29" fmla="*/ 0 h 148"/>
                    <a:gd name="T30" fmla="*/ 0 w 1130"/>
                    <a:gd name="T31" fmla="*/ 0 h 148"/>
                    <a:gd name="T32" fmla="*/ 0 w 1130"/>
                    <a:gd name="T33" fmla="*/ 0 h 148"/>
                    <a:gd name="T34" fmla="*/ 0 w 1130"/>
                    <a:gd name="T35" fmla="*/ 0 h 148"/>
                    <a:gd name="T36" fmla="*/ 0 w 1130"/>
                    <a:gd name="T37" fmla="*/ 0 h 148"/>
                    <a:gd name="T38" fmla="*/ 0 w 1130"/>
                    <a:gd name="T39" fmla="*/ 0 h 148"/>
                    <a:gd name="T40" fmla="*/ 0 w 1130"/>
                    <a:gd name="T41" fmla="*/ 0 h 148"/>
                    <a:gd name="T42" fmla="*/ 0 w 1130"/>
                    <a:gd name="T43" fmla="*/ 0 h 148"/>
                    <a:gd name="T44" fmla="*/ 0 w 1130"/>
                    <a:gd name="T45" fmla="*/ 0 h 148"/>
                    <a:gd name="T46" fmla="*/ 0 w 1130"/>
                    <a:gd name="T47" fmla="*/ 0 h 148"/>
                    <a:gd name="T48" fmla="*/ 0 w 1130"/>
                    <a:gd name="T49" fmla="*/ 0 h 148"/>
                    <a:gd name="T50" fmla="*/ 0 w 1130"/>
                    <a:gd name="T51" fmla="*/ 0 h 148"/>
                    <a:gd name="T52" fmla="*/ 0 w 1130"/>
                    <a:gd name="T53" fmla="*/ 0 h 148"/>
                    <a:gd name="T54" fmla="*/ 0 w 1130"/>
                    <a:gd name="T55" fmla="*/ 0 h 148"/>
                    <a:gd name="T56" fmla="*/ 0 w 1130"/>
                    <a:gd name="T57" fmla="*/ 0 h 148"/>
                    <a:gd name="T58" fmla="*/ 0 w 1130"/>
                    <a:gd name="T59" fmla="*/ 0 h 148"/>
                    <a:gd name="T60" fmla="*/ 0 w 1130"/>
                    <a:gd name="T61" fmla="*/ 0 h 148"/>
                    <a:gd name="T62" fmla="*/ 0 w 1130"/>
                    <a:gd name="T63" fmla="*/ 0 h 148"/>
                    <a:gd name="T64" fmla="*/ 0 w 1130"/>
                    <a:gd name="T65" fmla="*/ 0 h 14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130"/>
                    <a:gd name="T100" fmla="*/ 0 h 148"/>
                    <a:gd name="T101" fmla="*/ 1130 w 1130"/>
                    <a:gd name="T102" fmla="*/ 148 h 14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130" h="148">
                      <a:moveTo>
                        <a:pt x="0" y="105"/>
                      </a:moveTo>
                      <a:lnTo>
                        <a:pt x="4" y="105"/>
                      </a:lnTo>
                      <a:lnTo>
                        <a:pt x="31" y="105"/>
                      </a:lnTo>
                      <a:lnTo>
                        <a:pt x="64" y="95"/>
                      </a:lnTo>
                      <a:lnTo>
                        <a:pt x="108" y="85"/>
                      </a:lnTo>
                      <a:lnTo>
                        <a:pt x="155" y="74"/>
                      </a:lnTo>
                      <a:lnTo>
                        <a:pt x="206" y="58"/>
                      </a:lnTo>
                      <a:lnTo>
                        <a:pt x="249" y="54"/>
                      </a:lnTo>
                      <a:lnTo>
                        <a:pt x="293" y="45"/>
                      </a:lnTo>
                      <a:lnTo>
                        <a:pt x="323" y="34"/>
                      </a:lnTo>
                      <a:lnTo>
                        <a:pt x="350" y="30"/>
                      </a:lnTo>
                      <a:lnTo>
                        <a:pt x="367" y="30"/>
                      </a:lnTo>
                      <a:lnTo>
                        <a:pt x="381" y="21"/>
                      </a:lnTo>
                      <a:lnTo>
                        <a:pt x="394" y="30"/>
                      </a:lnTo>
                      <a:lnTo>
                        <a:pt x="401" y="30"/>
                      </a:lnTo>
                      <a:lnTo>
                        <a:pt x="404" y="30"/>
                      </a:lnTo>
                      <a:lnTo>
                        <a:pt x="410" y="21"/>
                      </a:lnTo>
                      <a:lnTo>
                        <a:pt x="428" y="14"/>
                      </a:lnTo>
                      <a:lnTo>
                        <a:pt x="444" y="14"/>
                      </a:lnTo>
                      <a:lnTo>
                        <a:pt x="488" y="10"/>
                      </a:lnTo>
                      <a:lnTo>
                        <a:pt x="535" y="0"/>
                      </a:lnTo>
                      <a:lnTo>
                        <a:pt x="589" y="10"/>
                      </a:lnTo>
                      <a:lnTo>
                        <a:pt x="659" y="14"/>
                      </a:lnTo>
                      <a:lnTo>
                        <a:pt x="730" y="30"/>
                      </a:lnTo>
                      <a:lnTo>
                        <a:pt x="804" y="34"/>
                      </a:lnTo>
                      <a:lnTo>
                        <a:pt x="865" y="45"/>
                      </a:lnTo>
                      <a:lnTo>
                        <a:pt x="932" y="54"/>
                      </a:lnTo>
                      <a:lnTo>
                        <a:pt x="986" y="58"/>
                      </a:lnTo>
                      <a:lnTo>
                        <a:pt x="1043" y="65"/>
                      </a:lnTo>
                      <a:lnTo>
                        <a:pt x="1080" y="85"/>
                      </a:lnTo>
                      <a:lnTo>
                        <a:pt x="1103" y="85"/>
                      </a:lnTo>
                      <a:lnTo>
                        <a:pt x="1130" y="88"/>
                      </a:lnTo>
                      <a:lnTo>
                        <a:pt x="1123" y="88"/>
                      </a:lnTo>
                      <a:lnTo>
                        <a:pt x="1100" y="88"/>
                      </a:lnTo>
                      <a:lnTo>
                        <a:pt x="1076" y="95"/>
                      </a:lnTo>
                      <a:lnTo>
                        <a:pt x="1023" y="95"/>
                      </a:lnTo>
                      <a:lnTo>
                        <a:pt x="979" y="105"/>
                      </a:lnTo>
                      <a:lnTo>
                        <a:pt x="942" y="105"/>
                      </a:lnTo>
                      <a:lnTo>
                        <a:pt x="905" y="105"/>
                      </a:lnTo>
                      <a:lnTo>
                        <a:pt x="865" y="105"/>
                      </a:lnTo>
                      <a:lnTo>
                        <a:pt x="838" y="108"/>
                      </a:lnTo>
                      <a:lnTo>
                        <a:pt x="801" y="108"/>
                      </a:lnTo>
                      <a:lnTo>
                        <a:pt x="757" y="108"/>
                      </a:lnTo>
                      <a:lnTo>
                        <a:pt x="713" y="108"/>
                      </a:lnTo>
                      <a:lnTo>
                        <a:pt x="677" y="105"/>
                      </a:lnTo>
                      <a:lnTo>
                        <a:pt x="632" y="108"/>
                      </a:lnTo>
                      <a:lnTo>
                        <a:pt x="605" y="108"/>
                      </a:lnTo>
                      <a:lnTo>
                        <a:pt x="589" y="108"/>
                      </a:lnTo>
                      <a:lnTo>
                        <a:pt x="579" y="108"/>
                      </a:lnTo>
                      <a:lnTo>
                        <a:pt x="572" y="119"/>
                      </a:lnTo>
                      <a:lnTo>
                        <a:pt x="555" y="119"/>
                      </a:lnTo>
                      <a:lnTo>
                        <a:pt x="531" y="128"/>
                      </a:lnTo>
                      <a:lnTo>
                        <a:pt x="481" y="128"/>
                      </a:lnTo>
                      <a:lnTo>
                        <a:pt x="430" y="128"/>
                      </a:lnTo>
                      <a:lnTo>
                        <a:pt x="394" y="135"/>
                      </a:lnTo>
                      <a:lnTo>
                        <a:pt x="356" y="139"/>
                      </a:lnTo>
                      <a:lnTo>
                        <a:pt x="323" y="148"/>
                      </a:lnTo>
                      <a:lnTo>
                        <a:pt x="280" y="139"/>
                      </a:lnTo>
                      <a:lnTo>
                        <a:pt x="226" y="135"/>
                      </a:lnTo>
                      <a:lnTo>
                        <a:pt x="168" y="135"/>
                      </a:lnTo>
                      <a:lnTo>
                        <a:pt x="118" y="139"/>
                      </a:lnTo>
                      <a:lnTo>
                        <a:pt x="74" y="139"/>
                      </a:lnTo>
                      <a:lnTo>
                        <a:pt x="37" y="135"/>
                      </a:lnTo>
                      <a:lnTo>
                        <a:pt x="10" y="128"/>
                      </a:lnTo>
                      <a:lnTo>
                        <a:pt x="0" y="108"/>
                      </a:lnTo>
                      <a:lnTo>
                        <a:pt x="0" y="105"/>
                      </a:lnTo>
                      <a:close/>
                    </a:path>
                  </a:pathLst>
                </a:custGeom>
                <a:solidFill>
                  <a:srgbClr val="FFFF6D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0" name="Freeform 94"/>
                <p:cNvSpPr>
                  <a:spLocks/>
                </p:cNvSpPr>
                <p:nvPr/>
              </p:nvSpPr>
              <p:spPr bwMode="auto">
                <a:xfrm>
                  <a:off x="1774" y="705"/>
                  <a:ext cx="205" cy="37"/>
                </a:xfrm>
                <a:custGeom>
                  <a:avLst/>
                  <a:gdLst>
                    <a:gd name="T0" fmla="*/ 0 w 822"/>
                    <a:gd name="T1" fmla="*/ 0 h 136"/>
                    <a:gd name="T2" fmla="*/ 0 w 822"/>
                    <a:gd name="T3" fmla="*/ 0 h 136"/>
                    <a:gd name="T4" fmla="*/ 0 w 822"/>
                    <a:gd name="T5" fmla="*/ 0 h 136"/>
                    <a:gd name="T6" fmla="*/ 0 w 822"/>
                    <a:gd name="T7" fmla="*/ 0 h 136"/>
                    <a:gd name="T8" fmla="*/ 0 w 822"/>
                    <a:gd name="T9" fmla="*/ 0 h 136"/>
                    <a:gd name="T10" fmla="*/ 0 w 822"/>
                    <a:gd name="T11" fmla="*/ 0 h 136"/>
                    <a:gd name="T12" fmla="*/ 0 w 822"/>
                    <a:gd name="T13" fmla="*/ 0 h 136"/>
                    <a:gd name="T14" fmla="*/ 0 w 822"/>
                    <a:gd name="T15" fmla="*/ 0 h 136"/>
                    <a:gd name="T16" fmla="*/ 0 w 822"/>
                    <a:gd name="T17" fmla="*/ 0 h 136"/>
                    <a:gd name="T18" fmla="*/ 0 w 822"/>
                    <a:gd name="T19" fmla="*/ 0 h 136"/>
                    <a:gd name="T20" fmla="*/ 0 w 822"/>
                    <a:gd name="T21" fmla="*/ 0 h 136"/>
                    <a:gd name="T22" fmla="*/ 0 w 822"/>
                    <a:gd name="T23" fmla="*/ 0 h 136"/>
                    <a:gd name="T24" fmla="*/ 0 w 822"/>
                    <a:gd name="T25" fmla="*/ 0 h 136"/>
                    <a:gd name="T26" fmla="*/ 0 w 822"/>
                    <a:gd name="T27" fmla="*/ 0 h 136"/>
                    <a:gd name="T28" fmla="*/ 0 w 822"/>
                    <a:gd name="T29" fmla="*/ 0 h 136"/>
                    <a:gd name="T30" fmla="*/ 0 w 822"/>
                    <a:gd name="T31" fmla="*/ 0 h 136"/>
                    <a:gd name="T32" fmla="*/ 0 w 822"/>
                    <a:gd name="T33" fmla="*/ 0 h 136"/>
                    <a:gd name="T34" fmla="*/ 0 w 822"/>
                    <a:gd name="T35" fmla="*/ 0 h 136"/>
                    <a:gd name="T36" fmla="*/ 0 w 822"/>
                    <a:gd name="T37" fmla="*/ 0 h 136"/>
                    <a:gd name="T38" fmla="*/ 0 w 822"/>
                    <a:gd name="T39" fmla="*/ 0 h 136"/>
                    <a:gd name="T40" fmla="*/ 0 w 822"/>
                    <a:gd name="T41" fmla="*/ 0 h 136"/>
                    <a:gd name="T42" fmla="*/ 0 w 822"/>
                    <a:gd name="T43" fmla="*/ 0 h 136"/>
                    <a:gd name="T44" fmla="*/ 0 w 822"/>
                    <a:gd name="T45" fmla="*/ 0 h 136"/>
                    <a:gd name="T46" fmla="*/ 0 w 822"/>
                    <a:gd name="T47" fmla="*/ 0 h 136"/>
                    <a:gd name="T48" fmla="*/ 0 w 822"/>
                    <a:gd name="T49" fmla="*/ 0 h 136"/>
                    <a:gd name="T50" fmla="*/ 0 w 822"/>
                    <a:gd name="T51" fmla="*/ 0 h 136"/>
                    <a:gd name="T52" fmla="*/ 0 w 822"/>
                    <a:gd name="T53" fmla="*/ 0 h 136"/>
                    <a:gd name="T54" fmla="*/ 0 w 822"/>
                    <a:gd name="T55" fmla="*/ 0 h 136"/>
                    <a:gd name="T56" fmla="*/ 0 w 822"/>
                    <a:gd name="T57" fmla="*/ 0 h 136"/>
                    <a:gd name="T58" fmla="*/ 0 w 822"/>
                    <a:gd name="T59" fmla="*/ 0 h 136"/>
                    <a:gd name="T60" fmla="*/ 0 w 822"/>
                    <a:gd name="T61" fmla="*/ 0 h 136"/>
                    <a:gd name="T62" fmla="*/ 0 w 822"/>
                    <a:gd name="T63" fmla="*/ 0 h 136"/>
                    <a:gd name="T64" fmla="*/ 0 w 822"/>
                    <a:gd name="T65" fmla="*/ 0 h 136"/>
                    <a:gd name="T66" fmla="*/ 0 w 822"/>
                    <a:gd name="T67" fmla="*/ 0 h 136"/>
                    <a:gd name="T68" fmla="*/ 0 w 822"/>
                    <a:gd name="T69" fmla="*/ 0 h 136"/>
                    <a:gd name="T70" fmla="*/ 0 w 822"/>
                    <a:gd name="T71" fmla="*/ 0 h 136"/>
                    <a:gd name="T72" fmla="*/ 0 w 822"/>
                    <a:gd name="T73" fmla="*/ 0 h 136"/>
                    <a:gd name="T74" fmla="*/ 0 w 822"/>
                    <a:gd name="T75" fmla="*/ 0 h 136"/>
                    <a:gd name="T76" fmla="*/ 0 w 822"/>
                    <a:gd name="T77" fmla="*/ 0 h 136"/>
                    <a:gd name="T78" fmla="*/ 0 w 822"/>
                    <a:gd name="T79" fmla="*/ 0 h 136"/>
                    <a:gd name="T80" fmla="*/ 0 w 822"/>
                    <a:gd name="T81" fmla="*/ 0 h 1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822"/>
                    <a:gd name="T124" fmla="*/ 0 h 136"/>
                    <a:gd name="T125" fmla="*/ 822 w 822"/>
                    <a:gd name="T126" fmla="*/ 136 h 1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822" h="136">
                      <a:moveTo>
                        <a:pt x="0" y="105"/>
                      </a:moveTo>
                      <a:lnTo>
                        <a:pt x="13" y="105"/>
                      </a:lnTo>
                      <a:lnTo>
                        <a:pt x="33" y="105"/>
                      </a:lnTo>
                      <a:lnTo>
                        <a:pt x="60" y="105"/>
                      </a:lnTo>
                      <a:lnTo>
                        <a:pt x="121" y="89"/>
                      </a:lnTo>
                      <a:lnTo>
                        <a:pt x="188" y="85"/>
                      </a:lnTo>
                      <a:lnTo>
                        <a:pt x="266" y="62"/>
                      </a:lnTo>
                      <a:lnTo>
                        <a:pt x="320" y="35"/>
                      </a:lnTo>
                      <a:lnTo>
                        <a:pt x="374" y="15"/>
                      </a:lnTo>
                      <a:lnTo>
                        <a:pt x="418" y="0"/>
                      </a:lnTo>
                      <a:lnTo>
                        <a:pt x="461" y="0"/>
                      </a:lnTo>
                      <a:lnTo>
                        <a:pt x="504" y="15"/>
                      </a:lnTo>
                      <a:lnTo>
                        <a:pt x="549" y="22"/>
                      </a:lnTo>
                      <a:lnTo>
                        <a:pt x="586" y="31"/>
                      </a:lnTo>
                      <a:lnTo>
                        <a:pt x="660" y="35"/>
                      </a:lnTo>
                      <a:lnTo>
                        <a:pt x="748" y="45"/>
                      </a:lnTo>
                      <a:lnTo>
                        <a:pt x="781" y="62"/>
                      </a:lnTo>
                      <a:lnTo>
                        <a:pt x="804" y="65"/>
                      </a:lnTo>
                      <a:lnTo>
                        <a:pt x="822" y="75"/>
                      </a:lnTo>
                      <a:lnTo>
                        <a:pt x="822" y="85"/>
                      </a:lnTo>
                      <a:lnTo>
                        <a:pt x="811" y="85"/>
                      </a:lnTo>
                      <a:lnTo>
                        <a:pt x="791" y="85"/>
                      </a:lnTo>
                      <a:lnTo>
                        <a:pt x="773" y="85"/>
                      </a:lnTo>
                      <a:lnTo>
                        <a:pt x="721" y="85"/>
                      </a:lnTo>
                      <a:lnTo>
                        <a:pt x="676" y="89"/>
                      </a:lnTo>
                      <a:lnTo>
                        <a:pt x="623" y="89"/>
                      </a:lnTo>
                      <a:lnTo>
                        <a:pt x="558" y="96"/>
                      </a:lnTo>
                      <a:lnTo>
                        <a:pt x="499" y="105"/>
                      </a:lnTo>
                      <a:lnTo>
                        <a:pt x="454" y="109"/>
                      </a:lnTo>
                      <a:lnTo>
                        <a:pt x="407" y="125"/>
                      </a:lnTo>
                      <a:lnTo>
                        <a:pt x="353" y="125"/>
                      </a:lnTo>
                      <a:lnTo>
                        <a:pt x="297" y="136"/>
                      </a:lnTo>
                      <a:lnTo>
                        <a:pt x="239" y="136"/>
                      </a:lnTo>
                      <a:lnTo>
                        <a:pt x="208" y="136"/>
                      </a:lnTo>
                      <a:lnTo>
                        <a:pt x="168" y="125"/>
                      </a:lnTo>
                      <a:lnTo>
                        <a:pt x="131" y="125"/>
                      </a:lnTo>
                      <a:lnTo>
                        <a:pt x="87" y="119"/>
                      </a:lnTo>
                      <a:lnTo>
                        <a:pt x="60" y="119"/>
                      </a:lnTo>
                      <a:lnTo>
                        <a:pt x="27" y="109"/>
                      </a:lnTo>
                      <a:lnTo>
                        <a:pt x="6" y="105"/>
                      </a:lnTo>
                      <a:lnTo>
                        <a:pt x="0" y="105"/>
                      </a:lnTo>
                      <a:close/>
                    </a:path>
                  </a:pathLst>
                </a:custGeom>
                <a:solidFill>
                  <a:srgbClr val="FFFF6D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1" name="Freeform 95"/>
                <p:cNvSpPr>
                  <a:spLocks/>
                </p:cNvSpPr>
                <p:nvPr/>
              </p:nvSpPr>
              <p:spPr bwMode="auto">
                <a:xfrm>
                  <a:off x="2049" y="1018"/>
                  <a:ext cx="467" cy="46"/>
                </a:xfrm>
                <a:custGeom>
                  <a:avLst/>
                  <a:gdLst>
                    <a:gd name="T0" fmla="*/ 0 w 1868"/>
                    <a:gd name="T1" fmla="*/ 0 h 168"/>
                    <a:gd name="T2" fmla="*/ 0 w 1868"/>
                    <a:gd name="T3" fmla="*/ 0 h 168"/>
                    <a:gd name="T4" fmla="*/ 0 w 1868"/>
                    <a:gd name="T5" fmla="*/ 0 h 168"/>
                    <a:gd name="T6" fmla="*/ 0 w 1868"/>
                    <a:gd name="T7" fmla="*/ 0 h 168"/>
                    <a:gd name="T8" fmla="*/ 0 w 1868"/>
                    <a:gd name="T9" fmla="*/ 0 h 168"/>
                    <a:gd name="T10" fmla="*/ 0 w 1868"/>
                    <a:gd name="T11" fmla="*/ 0 h 168"/>
                    <a:gd name="T12" fmla="*/ 0 w 1868"/>
                    <a:gd name="T13" fmla="*/ 0 h 168"/>
                    <a:gd name="T14" fmla="*/ 0 w 1868"/>
                    <a:gd name="T15" fmla="*/ 0 h 168"/>
                    <a:gd name="T16" fmla="*/ 0 w 1868"/>
                    <a:gd name="T17" fmla="*/ 0 h 168"/>
                    <a:gd name="T18" fmla="*/ 0 w 1868"/>
                    <a:gd name="T19" fmla="*/ 0 h 168"/>
                    <a:gd name="T20" fmla="*/ 0 w 1868"/>
                    <a:gd name="T21" fmla="*/ 0 h 168"/>
                    <a:gd name="T22" fmla="*/ 0 w 1868"/>
                    <a:gd name="T23" fmla="*/ 0 h 168"/>
                    <a:gd name="T24" fmla="*/ 0 w 1868"/>
                    <a:gd name="T25" fmla="*/ 0 h 168"/>
                    <a:gd name="T26" fmla="*/ 0 w 1868"/>
                    <a:gd name="T27" fmla="*/ 0 h 168"/>
                    <a:gd name="T28" fmla="*/ 0 w 1868"/>
                    <a:gd name="T29" fmla="*/ 0 h 168"/>
                    <a:gd name="T30" fmla="*/ 0 w 1868"/>
                    <a:gd name="T31" fmla="*/ 0 h 168"/>
                    <a:gd name="T32" fmla="*/ 0 w 1868"/>
                    <a:gd name="T33" fmla="*/ 0 h 168"/>
                    <a:gd name="T34" fmla="*/ 0 w 1868"/>
                    <a:gd name="T35" fmla="*/ 0 h 168"/>
                    <a:gd name="T36" fmla="*/ 0 w 1868"/>
                    <a:gd name="T37" fmla="*/ 0 h 168"/>
                    <a:gd name="T38" fmla="*/ 0 w 1868"/>
                    <a:gd name="T39" fmla="*/ 0 h 168"/>
                    <a:gd name="T40" fmla="*/ 0 w 1868"/>
                    <a:gd name="T41" fmla="*/ 0 h 168"/>
                    <a:gd name="T42" fmla="*/ 0 w 1868"/>
                    <a:gd name="T43" fmla="*/ 0 h 168"/>
                    <a:gd name="T44" fmla="*/ 0 w 1868"/>
                    <a:gd name="T45" fmla="*/ 0 h 168"/>
                    <a:gd name="T46" fmla="*/ 0 w 1868"/>
                    <a:gd name="T47" fmla="*/ 0 h 168"/>
                    <a:gd name="T48" fmla="*/ 0 w 1868"/>
                    <a:gd name="T49" fmla="*/ 0 h 168"/>
                    <a:gd name="T50" fmla="*/ 0 w 1868"/>
                    <a:gd name="T51" fmla="*/ 0 h 168"/>
                    <a:gd name="T52" fmla="*/ 0 w 1868"/>
                    <a:gd name="T53" fmla="*/ 0 h 168"/>
                    <a:gd name="T54" fmla="*/ 0 w 1868"/>
                    <a:gd name="T55" fmla="*/ 0 h 168"/>
                    <a:gd name="T56" fmla="*/ 0 w 1868"/>
                    <a:gd name="T57" fmla="*/ 0 h 168"/>
                    <a:gd name="T58" fmla="*/ 0 w 1868"/>
                    <a:gd name="T59" fmla="*/ 0 h 168"/>
                    <a:gd name="T60" fmla="*/ 0 w 1868"/>
                    <a:gd name="T61" fmla="*/ 0 h 168"/>
                    <a:gd name="T62" fmla="*/ 0 w 1868"/>
                    <a:gd name="T63" fmla="*/ 0 h 168"/>
                    <a:gd name="T64" fmla="*/ 0 w 1868"/>
                    <a:gd name="T65" fmla="*/ 0 h 168"/>
                    <a:gd name="T66" fmla="*/ 0 w 1868"/>
                    <a:gd name="T67" fmla="*/ 0 h 168"/>
                    <a:gd name="T68" fmla="*/ 0 w 1868"/>
                    <a:gd name="T69" fmla="*/ 0 h 168"/>
                    <a:gd name="T70" fmla="*/ 0 w 1868"/>
                    <a:gd name="T71" fmla="*/ 0 h 168"/>
                    <a:gd name="T72" fmla="*/ 0 w 1868"/>
                    <a:gd name="T73" fmla="*/ 0 h 168"/>
                    <a:gd name="T74" fmla="*/ 0 w 1868"/>
                    <a:gd name="T75" fmla="*/ 0 h 168"/>
                    <a:gd name="T76" fmla="*/ 0 w 1868"/>
                    <a:gd name="T77" fmla="*/ 0 h 168"/>
                    <a:gd name="T78" fmla="*/ 0 w 1868"/>
                    <a:gd name="T79" fmla="*/ 0 h 168"/>
                    <a:gd name="T80" fmla="*/ 0 w 1868"/>
                    <a:gd name="T81" fmla="*/ 0 h 168"/>
                    <a:gd name="T82" fmla="*/ 0 w 1868"/>
                    <a:gd name="T83" fmla="*/ 0 h 168"/>
                    <a:gd name="T84" fmla="*/ 0 w 1868"/>
                    <a:gd name="T85" fmla="*/ 0 h 168"/>
                    <a:gd name="T86" fmla="*/ 0 w 1868"/>
                    <a:gd name="T87" fmla="*/ 0 h 168"/>
                    <a:gd name="T88" fmla="*/ 0 w 1868"/>
                    <a:gd name="T89" fmla="*/ 0 h 168"/>
                    <a:gd name="T90" fmla="*/ 0 w 1868"/>
                    <a:gd name="T91" fmla="*/ 0 h 168"/>
                    <a:gd name="T92" fmla="*/ 0 w 1868"/>
                    <a:gd name="T93" fmla="*/ 0 h 168"/>
                    <a:gd name="T94" fmla="*/ 0 w 1868"/>
                    <a:gd name="T95" fmla="*/ 0 h 168"/>
                    <a:gd name="T96" fmla="*/ 0 w 1868"/>
                    <a:gd name="T97" fmla="*/ 0 h 168"/>
                    <a:gd name="T98" fmla="*/ 0 w 1868"/>
                    <a:gd name="T99" fmla="*/ 0 h 168"/>
                    <a:gd name="T100" fmla="*/ 0 w 1868"/>
                    <a:gd name="T101" fmla="*/ 0 h 168"/>
                    <a:gd name="T102" fmla="*/ 0 w 1868"/>
                    <a:gd name="T103" fmla="*/ 0 h 168"/>
                    <a:gd name="T104" fmla="*/ 0 w 1868"/>
                    <a:gd name="T105" fmla="*/ 0 h 168"/>
                    <a:gd name="T106" fmla="*/ 0 w 1868"/>
                    <a:gd name="T107" fmla="*/ 0 h 168"/>
                    <a:gd name="T108" fmla="*/ 0 w 1868"/>
                    <a:gd name="T109" fmla="*/ 0 h 168"/>
                    <a:gd name="T110" fmla="*/ 0 w 1868"/>
                    <a:gd name="T111" fmla="*/ 0 h 168"/>
                    <a:gd name="T112" fmla="*/ 0 w 1868"/>
                    <a:gd name="T113" fmla="*/ 0 h 168"/>
                    <a:gd name="T114" fmla="*/ 0 w 1868"/>
                    <a:gd name="T115" fmla="*/ 0 h 168"/>
                    <a:gd name="T116" fmla="*/ 0 w 1868"/>
                    <a:gd name="T117" fmla="*/ 0 h 168"/>
                    <a:gd name="T118" fmla="*/ 0 w 1868"/>
                    <a:gd name="T119" fmla="*/ 0 h 168"/>
                    <a:gd name="T120" fmla="*/ 0 w 1868"/>
                    <a:gd name="T121" fmla="*/ 0 h 168"/>
                    <a:gd name="T122" fmla="*/ 0 w 1868"/>
                    <a:gd name="T123" fmla="*/ 0 h 168"/>
                    <a:gd name="T124" fmla="*/ 0 w 1868"/>
                    <a:gd name="T125" fmla="*/ 0 h 168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868"/>
                    <a:gd name="T190" fmla="*/ 0 h 168"/>
                    <a:gd name="T191" fmla="*/ 1868 w 1868"/>
                    <a:gd name="T192" fmla="*/ 168 h 168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868" h="168">
                      <a:moveTo>
                        <a:pt x="0" y="124"/>
                      </a:moveTo>
                      <a:lnTo>
                        <a:pt x="27" y="134"/>
                      </a:lnTo>
                      <a:lnTo>
                        <a:pt x="43" y="148"/>
                      </a:lnTo>
                      <a:lnTo>
                        <a:pt x="54" y="168"/>
                      </a:lnTo>
                      <a:lnTo>
                        <a:pt x="81" y="168"/>
                      </a:lnTo>
                      <a:lnTo>
                        <a:pt x="97" y="168"/>
                      </a:lnTo>
                      <a:lnTo>
                        <a:pt x="117" y="148"/>
                      </a:lnTo>
                      <a:lnTo>
                        <a:pt x="131" y="134"/>
                      </a:lnTo>
                      <a:lnTo>
                        <a:pt x="158" y="124"/>
                      </a:lnTo>
                      <a:lnTo>
                        <a:pt x="175" y="124"/>
                      </a:lnTo>
                      <a:lnTo>
                        <a:pt x="195" y="137"/>
                      </a:lnTo>
                      <a:lnTo>
                        <a:pt x="218" y="154"/>
                      </a:lnTo>
                      <a:lnTo>
                        <a:pt x="238" y="164"/>
                      </a:lnTo>
                      <a:lnTo>
                        <a:pt x="265" y="148"/>
                      </a:lnTo>
                      <a:lnTo>
                        <a:pt x="276" y="134"/>
                      </a:lnTo>
                      <a:lnTo>
                        <a:pt x="292" y="117"/>
                      </a:lnTo>
                      <a:lnTo>
                        <a:pt x="312" y="103"/>
                      </a:lnTo>
                      <a:lnTo>
                        <a:pt x="337" y="110"/>
                      </a:lnTo>
                      <a:lnTo>
                        <a:pt x="350" y="124"/>
                      </a:lnTo>
                      <a:lnTo>
                        <a:pt x="370" y="137"/>
                      </a:lnTo>
                      <a:lnTo>
                        <a:pt x="393" y="137"/>
                      </a:lnTo>
                      <a:lnTo>
                        <a:pt x="413" y="134"/>
                      </a:lnTo>
                      <a:lnTo>
                        <a:pt x="424" y="117"/>
                      </a:lnTo>
                      <a:lnTo>
                        <a:pt x="444" y="103"/>
                      </a:lnTo>
                      <a:lnTo>
                        <a:pt x="471" y="94"/>
                      </a:lnTo>
                      <a:lnTo>
                        <a:pt x="487" y="103"/>
                      </a:lnTo>
                      <a:lnTo>
                        <a:pt x="505" y="117"/>
                      </a:lnTo>
                      <a:lnTo>
                        <a:pt x="525" y="124"/>
                      </a:lnTo>
                      <a:lnTo>
                        <a:pt x="541" y="137"/>
                      </a:lnTo>
                      <a:lnTo>
                        <a:pt x="568" y="124"/>
                      </a:lnTo>
                      <a:lnTo>
                        <a:pt x="585" y="117"/>
                      </a:lnTo>
                      <a:lnTo>
                        <a:pt x="602" y="103"/>
                      </a:lnTo>
                      <a:lnTo>
                        <a:pt x="622" y="94"/>
                      </a:lnTo>
                      <a:lnTo>
                        <a:pt x="646" y="103"/>
                      </a:lnTo>
                      <a:lnTo>
                        <a:pt x="662" y="110"/>
                      </a:lnTo>
                      <a:lnTo>
                        <a:pt x="683" y="124"/>
                      </a:lnTo>
                      <a:lnTo>
                        <a:pt x="707" y="134"/>
                      </a:lnTo>
                      <a:lnTo>
                        <a:pt x="727" y="124"/>
                      </a:lnTo>
                      <a:lnTo>
                        <a:pt x="736" y="110"/>
                      </a:lnTo>
                      <a:lnTo>
                        <a:pt x="757" y="103"/>
                      </a:lnTo>
                      <a:lnTo>
                        <a:pt x="774" y="90"/>
                      </a:lnTo>
                      <a:lnTo>
                        <a:pt x="801" y="103"/>
                      </a:lnTo>
                      <a:lnTo>
                        <a:pt x="817" y="110"/>
                      </a:lnTo>
                      <a:lnTo>
                        <a:pt x="837" y="124"/>
                      </a:lnTo>
                      <a:lnTo>
                        <a:pt x="855" y="134"/>
                      </a:lnTo>
                      <a:lnTo>
                        <a:pt x="882" y="124"/>
                      </a:lnTo>
                      <a:lnTo>
                        <a:pt x="895" y="110"/>
                      </a:lnTo>
                      <a:lnTo>
                        <a:pt x="915" y="103"/>
                      </a:lnTo>
                      <a:lnTo>
                        <a:pt x="938" y="90"/>
                      </a:lnTo>
                      <a:lnTo>
                        <a:pt x="958" y="103"/>
                      </a:lnTo>
                      <a:lnTo>
                        <a:pt x="976" y="110"/>
                      </a:lnTo>
                      <a:lnTo>
                        <a:pt x="992" y="124"/>
                      </a:lnTo>
                      <a:lnTo>
                        <a:pt x="1012" y="134"/>
                      </a:lnTo>
                      <a:lnTo>
                        <a:pt x="1039" y="124"/>
                      </a:lnTo>
                      <a:lnTo>
                        <a:pt x="1050" y="110"/>
                      </a:lnTo>
                      <a:lnTo>
                        <a:pt x="1066" y="103"/>
                      </a:lnTo>
                      <a:lnTo>
                        <a:pt x="1086" y="90"/>
                      </a:lnTo>
                      <a:lnTo>
                        <a:pt x="1110" y="94"/>
                      </a:lnTo>
                      <a:lnTo>
                        <a:pt x="1130" y="110"/>
                      </a:lnTo>
                      <a:lnTo>
                        <a:pt x="1144" y="124"/>
                      </a:lnTo>
                      <a:lnTo>
                        <a:pt x="1171" y="134"/>
                      </a:lnTo>
                      <a:lnTo>
                        <a:pt x="1187" y="124"/>
                      </a:lnTo>
                      <a:lnTo>
                        <a:pt x="1207" y="110"/>
                      </a:lnTo>
                      <a:lnTo>
                        <a:pt x="1225" y="103"/>
                      </a:lnTo>
                      <a:lnTo>
                        <a:pt x="1252" y="90"/>
                      </a:lnTo>
                      <a:lnTo>
                        <a:pt x="1268" y="94"/>
                      </a:lnTo>
                      <a:lnTo>
                        <a:pt x="1288" y="110"/>
                      </a:lnTo>
                      <a:lnTo>
                        <a:pt x="1305" y="124"/>
                      </a:lnTo>
                      <a:lnTo>
                        <a:pt x="1326" y="134"/>
                      </a:lnTo>
                      <a:lnTo>
                        <a:pt x="1350" y="124"/>
                      </a:lnTo>
                      <a:lnTo>
                        <a:pt x="1362" y="110"/>
                      </a:lnTo>
                      <a:lnTo>
                        <a:pt x="1382" y="94"/>
                      </a:lnTo>
                      <a:lnTo>
                        <a:pt x="1402" y="90"/>
                      </a:lnTo>
                      <a:lnTo>
                        <a:pt x="1424" y="94"/>
                      </a:lnTo>
                      <a:lnTo>
                        <a:pt x="1436" y="110"/>
                      </a:lnTo>
                      <a:lnTo>
                        <a:pt x="1456" y="124"/>
                      </a:lnTo>
                      <a:lnTo>
                        <a:pt x="1483" y="134"/>
                      </a:lnTo>
                      <a:lnTo>
                        <a:pt x="1501" y="124"/>
                      </a:lnTo>
                      <a:lnTo>
                        <a:pt x="1518" y="110"/>
                      </a:lnTo>
                      <a:lnTo>
                        <a:pt x="1538" y="94"/>
                      </a:lnTo>
                      <a:lnTo>
                        <a:pt x="1554" y="90"/>
                      </a:lnTo>
                      <a:lnTo>
                        <a:pt x="1581" y="94"/>
                      </a:lnTo>
                      <a:lnTo>
                        <a:pt x="1599" y="110"/>
                      </a:lnTo>
                      <a:lnTo>
                        <a:pt x="1615" y="124"/>
                      </a:lnTo>
                      <a:lnTo>
                        <a:pt x="1635" y="134"/>
                      </a:lnTo>
                      <a:lnTo>
                        <a:pt x="1655" y="124"/>
                      </a:lnTo>
                      <a:lnTo>
                        <a:pt x="1675" y="110"/>
                      </a:lnTo>
                      <a:lnTo>
                        <a:pt x="1689" y="94"/>
                      </a:lnTo>
                      <a:lnTo>
                        <a:pt x="1713" y="90"/>
                      </a:lnTo>
                      <a:lnTo>
                        <a:pt x="1733" y="94"/>
                      </a:lnTo>
                      <a:lnTo>
                        <a:pt x="1749" y="110"/>
                      </a:lnTo>
                      <a:lnTo>
                        <a:pt x="1770" y="124"/>
                      </a:lnTo>
                      <a:lnTo>
                        <a:pt x="1787" y="134"/>
                      </a:lnTo>
                      <a:lnTo>
                        <a:pt x="1814" y="124"/>
                      </a:lnTo>
                      <a:lnTo>
                        <a:pt x="1830" y="110"/>
                      </a:lnTo>
                      <a:lnTo>
                        <a:pt x="1850" y="94"/>
                      </a:lnTo>
                      <a:lnTo>
                        <a:pt x="1868" y="90"/>
                      </a:lnTo>
                      <a:lnTo>
                        <a:pt x="1857" y="90"/>
                      </a:lnTo>
                      <a:lnTo>
                        <a:pt x="1823" y="80"/>
                      </a:lnTo>
                      <a:lnTo>
                        <a:pt x="1783" y="63"/>
                      </a:lnTo>
                      <a:lnTo>
                        <a:pt x="1723" y="60"/>
                      </a:lnTo>
                      <a:lnTo>
                        <a:pt x="1655" y="43"/>
                      </a:lnTo>
                      <a:lnTo>
                        <a:pt x="1588" y="29"/>
                      </a:lnTo>
                      <a:lnTo>
                        <a:pt x="1518" y="13"/>
                      </a:lnTo>
                      <a:lnTo>
                        <a:pt x="1451" y="13"/>
                      </a:lnTo>
                      <a:lnTo>
                        <a:pt x="1382" y="13"/>
                      </a:lnTo>
                      <a:lnTo>
                        <a:pt x="1288" y="9"/>
                      </a:lnTo>
                      <a:lnTo>
                        <a:pt x="1180" y="9"/>
                      </a:lnTo>
                      <a:lnTo>
                        <a:pt x="1066" y="0"/>
                      </a:lnTo>
                      <a:lnTo>
                        <a:pt x="958" y="0"/>
                      </a:lnTo>
                      <a:lnTo>
                        <a:pt x="844" y="9"/>
                      </a:lnTo>
                      <a:lnTo>
                        <a:pt x="743" y="9"/>
                      </a:lnTo>
                      <a:lnTo>
                        <a:pt x="662" y="13"/>
                      </a:lnTo>
                      <a:lnTo>
                        <a:pt x="622" y="13"/>
                      </a:lnTo>
                      <a:lnTo>
                        <a:pt x="582" y="20"/>
                      </a:lnTo>
                      <a:lnTo>
                        <a:pt x="532" y="40"/>
                      </a:lnTo>
                      <a:lnTo>
                        <a:pt x="481" y="40"/>
                      </a:lnTo>
                      <a:lnTo>
                        <a:pt x="370" y="60"/>
                      </a:lnTo>
                      <a:lnTo>
                        <a:pt x="265" y="80"/>
                      </a:lnTo>
                      <a:lnTo>
                        <a:pt x="205" y="90"/>
                      </a:lnTo>
                      <a:lnTo>
                        <a:pt x="162" y="94"/>
                      </a:lnTo>
                      <a:lnTo>
                        <a:pt x="117" y="103"/>
                      </a:lnTo>
                      <a:lnTo>
                        <a:pt x="77" y="110"/>
                      </a:lnTo>
                      <a:lnTo>
                        <a:pt x="43" y="117"/>
                      </a:lnTo>
                      <a:lnTo>
                        <a:pt x="16" y="124"/>
                      </a:lnTo>
                      <a:lnTo>
                        <a:pt x="7" y="124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rgbClr val="FFFF6D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2" name="Freeform 96"/>
                <p:cNvSpPr>
                  <a:spLocks/>
                </p:cNvSpPr>
                <p:nvPr/>
              </p:nvSpPr>
              <p:spPr bwMode="auto">
                <a:xfrm>
                  <a:off x="1668" y="1136"/>
                  <a:ext cx="459" cy="44"/>
                </a:xfrm>
                <a:custGeom>
                  <a:avLst/>
                  <a:gdLst>
                    <a:gd name="T0" fmla="*/ 0 w 1834"/>
                    <a:gd name="T1" fmla="*/ 0 h 165"/>
                    <a:gd name="T2" fmla="*/ 0 w 1834"/>
                    <a:gd name="T3" fmla="*/ 0 h 165"/>
                    <a:gd name="T4" fmla="*/ 0 w 1834"/>
                    <a:gd name="T5" fmla="*/ 0 h 165"/>
                    <a:gd name="T6" fmla="*/ 0 w 1834"/>
                    <a:gd name="T7" fmla="*/ 0 h 165"/>
                    <a:gd name="T8" fmla="*/ 0 w 1834"/>
                    <a:gd name="T9" fmla="*/ 0 h 165"/>
                    <a:gd name="T10" fmla="*/ 0 w 1834"/>
                    <a:gd name="T11" fmla="*/ 0 h 165"/>
                    <a:gd name="T12" fmla="*/ 0 w 1834"/>
                    <a:gd name="T13" fmla="*/ 0 h 165"/>
                    <a:gd name="T14" fmla="*/ 0 w 1834"/>
                    <a:gd name="T15" fmla="*/ 0 h 165"/>
                    <a:gd name="T16" fmla="*/ 0 w 1834"/>
                    <a:gd name="T17" fmla="*/ 0 h 165"/>
                    <a:gd name="T18" fmla="*/ 0 w 1834"/>
                    <a:gd name="T19" fmla="*/ 0 h 165"/>
                    <a:gd name="T20" fmla="*/ 0 w 1834"/>
                    <a:gd name="T21" fmla="*/ 0 h 165"/>
                    <a:gd name="T22" fmla="*/ 0 w 1834"/>
                    <a:gd name="T23" fmla="*/ 0 h 165"/>
                    <a:gd name="T24" fmla="*/ 0 w 1834"/>
                    <a:gd name="T25" fmla="*/ 0 h 165"/>
                    <a:gd name="T26" fmla="*/ 0 w 1834"/>
                    <a:gd name="T27" fmla="*/ 0 h 165"/>
                    <a:gd name="T28" fmla="*/ 0 w 1834"/>
                    <a:gd name="T29" fmla="*/ 0 h 165"/>
                    <a:gd name="T30" fmla="*/ 0 w 1834"/>
                    <a:gd name="T31" fmla="*/ 0 h 165"/>
                    <a:gd name="T32" fmla="*/ 0 w 1834"/>
                    <a:gd name="T33" fmla="*/ 0 h 165"/>
                    <a:gd name="T34" fmla="*/ 0 w 1834"/>
                    <a:gd name="T35" fmla="*/ 0 h 165"/>
                    <a:gd name="T36" fmla="*/ 0 w 1834"/>
                    <a:gd name="T37" fmla="*/ 0 h 165"/>
                    <a:gd name="T38" fmla="*/ 0 w 1834"/>
                    <a:gd name="T39" fmla="*/ 0 h 165"/>
                    <a:gd name="T40" fmla="*/ 0 w 1834"/>
                    <a:gd name="T41" fmla="*/ 0 h 165"/>
                    <a:gd name="T42" fmla="*/ 0 w 1834"/>
                    <a:gd name="T43" fmla="*/ 0 h 165"/>
                    <a:gd name="T44" fmla="*/ 0 w 1834"/>
                    <a:gd name="T45" fmla="*/ 0 h 165"/>
                    <a:gd name="T46" fmla="*/ 0 w 1834"/>
                    <a:gd name="T47" fmla="*/ 0 h 165"/>
                    <a:gd name="T48" fmla="*/ 0 w 1834"/>
                    <a:gd name="T49" fmla="*/ 0 h 165"/>
                    <a:gd name="T50" fmla="*/ 0 w 1834"/>
                    <a:gd name="T51" fmla="*/ 0 h 165"/>
                    <a:gd name="T52" fmla="*/ 0 w 1834"/>
                    <a:gd name="T53" fmla="*/ 0 h 165"/>
                    <a:gd name="T54" fmla="*/ 0 w 1834"/>
                    <a:gd name="T55" fmla="*/ 0 h 165"/>
                    <a:gd name="T56" fmla="*/ 0 w 1834"/>
                    <a:gd name="T57" fmla="*/ 0 h 165"/>
                    <a:gd name="T58" fmla="*/ 0 w 1834"/>
                    <a:gd name="T59" fmla="*/ 0 h 165"/>
                    <a:gd name="T60" fmla="*/ 0 w 1834"/>
                    <a:gd name="T61" fmla="*/ 0 h 165"/>
                    <a:gd name="T62" fmla="*/ 0 w 1834"/>
                    <a:gd name="T63" fmla="*/ 0 h 165"/>
                    <a:gd name="T64" fmla="*/ 0 w 1834"/>
                    <a:gd name="T65" fmla="*/ 0 h 165"/>
                    <a:gd name="T66" fmla="*/ 0 w 1834"/>
                    <a:gd name="T67" fmla="*/ 0 h 165"/>
                    <a:gd name="T68" fmla="*/ 0 w 1834"/>
                    <a:gd name="T69" fmla="*/ 0 h 165"/>
                    <a:gd name="T70" fmla="*/ 0 w 1834"/>
                    <a:gd name="T71" fmla="*/ 0 h 165"/>
                    <a:gd name="T72" fmla="*/ 0 w 1834"/>
                    <a:gd name="T73" fmla="*/ 0 h 165"/>
                    <a:gd name="T74" fmla="*/ 0 w 1834"/>
                    <a:gd name="T75" fmla="*/ 0 h 165"/>
                    <a:gd name="T76" fmla="*/ 0 w 1834"/>
                    <a:gd name="T77" fmla="*/ 0 h 165"/>
                    <a:gd name="T78" fmla="*/ 0 w 1834"/>
                    <a:gd name="T79" fmla="*/ 0 h 165"/>
                    <a:gd name="T80" fmla="*/ 0 w 1834"/>
                    <a:gd name="T81" fmla="*/ 0 h 165"/>
                    <a:gd name="T82" fmla="*/ 0 w 1834"/>
                    <a:gd name="T83" fmla="*/ 0 h 165"/>
                    <a:gd name="T84" fmla="*/ 0 w 1834"/>
                    <a:gd name="T85" fmla="*/ 0 h 165"/>
                    <a:gd name="T86" fmla="*/ 0 w 1834"/>
                    <a:gd name="T87" fmla="*/ 0 h 165"/>
                    <a:gd name="T88" fmla="*/ 0 w 1834"/>
                    <a:gd name="T89" fmla="*/ 0 h 165"/>
                    <a:gd name="T90" fmla="*/ 0 w 1834"/>
                    <a:gd name="T91" fmla="*/ 0 h 165"/>
                    <a:gd name="T92" fmla="*/ 0 w 1834"/>
                    <a:gd name="T93" fmla="*/ 0 h 165"/>
                    <a:gd name="T94" fmla="*/ 0 w 1834"/>
                    <a:gd name="T95" fmla="*/ 0 h 165"/>
                    <a:gd name="T96" fmla="*/ 0 w 1834"/>
                    <a:gd name="T97" fmla="*/ 0 h 165"/>
                    <a:gd name="T98" fmla="*/ 0 w 1834"/>
                    <a:gd name="T99" fmla="*/ 0 h 165"/>
                    <a:gd name="T100" fmla="*/ 0 w 1834"/>
                    <a:gd name="T101" fmla="*/ 0 h 165"/>
                    <a:gd name="T102" fmla="*/ 0 w 1834"/>
                    <a:gd name="T103" fmla="*/ 0 h 165"/>
                    <a:gd name="T104" fmla="*/ 0 w 1834"/>
                    <a:gd name="T105" fmla="*/ 0 h 165"/>
                    <a:gd name="T106" fmla="*/ 0 w 1834"/>
                    <a:gd name="T107" fmla="*/ 0 h 165"/>
                    <a:gd name="T108" fmla="*/ 0 w 1834"/>
                    <a:gd name="T109" fmla="*/ 0 h 165"/>
                    <a:gd name="T110" fmla="*/ 0 w 1834"/>
                    <a:gd name="T111" fmla="*/ 0 h 165"/>
                    <a:gd name="T112" fmla="*/ 0 w 1834"/>
                    <a:gd name="T113" fmla="*/ 0 h 165"/>
                    <a:gd name="T114" fmla="*/ 0 w 1834"/>
                    <a:gd name="T115" fmla="*/ 0 h 165"/>
                    <a:gd name="T116" fmla="*/ 0 w 1834"/>
                    <a:gd name="T117" fmla="*/ 0 h 165"/>
                    <a:gd name="T118" fmla="*/ 0 w 1834"/>
                    <a:gd name="T119" fmla="*/ 0 h 165"/>
                    <a:gd name="T120" fmla="*/ 0 w 1834"/>
                    <a:gd name="T121" fmla="*/ 0 h 165"/>
                    <a:gd name="T122" fmla="*/ 0 w 1834"/>
                    <a:gd name="T123" fmla="*/ 0 h 165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1834"/>
                    <a:gd name="T187" fmla="*/ 0 h 165"/>
                    <a:gd name="T188" fmla="*/ 1834 w 1834"/>
                    <a:gd name="T189" fmla="*/ 165 h 165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1834" h="165">
                      <a:moveTo>
                        <a:pt x="0" y="121"/>
                      </a:moveTo>
                      <a:lnTo>
                        <a:pt x="0" y="128"/>
                      </a:lnTo>
                      <a:lnTo>
                        <a:pt x="0" y="145"/>
                      </a:lnTo>
                      <a:lnTo>
                        <a:pt x="23" y="155"/>
                      </a:lnTo>
                      <a:lnTo>
                        <a:pt x="47" y="165"/>
                      </a:lnTo>
                      <a:lnTo>
                        <a:pt x="67" y="155"/>
                      </a:lnTo>
                      <a:lnTo>
                        <a:pt x="83" y="145"/>
                      </a:lnTo>
                      <a:lnTo>
                        <a:pt x="97" y="121"/>
                      </a:lnTo>
                      <a:lnTo>
                        <a:pt x="124" y="114"/>
                      </a:lnTo>
                      <a:lnTo>
                        <a:pt x="144" y="121"/>
                      </a:lnTo>
                      <a:lnTo>
                        <a:pt x="168" y="135"/>
                      </a:lnTo>
                      <a:lnTo>
                        <a:pt x="188" y="148"/>
                      </a:lnTo>
                      <a:lnTo>
                        <a:pt x="204" y="148"/>
                      </a:lnTo>
                      <a:lnTo>
                        <a:pt x="231" y="145"/>
                      </a:lnTo>
                      <a:lnTo>
                        <a:pt x="242" y="128"/>
                      </a:lnTo>
                      <a:lnTo>
                        <a:pt x="258" y="105"/>
                      </a:lnTo>
                      <a:lnTo>
                        <a:pt x="278" y="98"/>
                      </a:lnTo>
                      <a:lnTo>
                        <a:pt x="302" y="98"/>
                      </a:lnTo>
                      <a:lnTo>
                        <a:pt x="316" y="114"/>
                      </a:lnTo>
                      <a:lnTo>
                        <a:pt x="332" y="135"/>
                      </a:lnTo>
                      <a:lnTo>
                        <a:pt x="359" y="135"/>
                      </a:lnTo>
                      <a:lnTo>
                        <a:pt x="377" y="128"/>
                      </a:lnTo>
                      <a:lnTo>
                        <a:pt x="400" y="114"/>
                      </a:lnTo>
                      <a:lnTo>
                        <a:pt x="410" y="94"/>
                      </a:lnTo>
                      <a:lnTo>
                        <a:pt x="437" y="85"/>
                      </a:lnTo>
                      <a:lnTo>
                        <a:pt x="453" y="94"/>
                      </a:lnTo>
                      <a:lnTo>
                        <a:pt x="474" y="105"/>
                      </a:lnTo>
                      <a:lnTo>
                        <a:pt x="491" y="121"/>
                      </a:lnTo>
                      <a:lnTo>
                        <a:pt x="511" y="128"/>
                      </a:lnTo>
                      <a:lnTo>
                        <a:pt x="534" y="121"/>
                      </a:lnTo>
                      <a:lnTo>
                        <a:pt x="554" y="105"/>
                      </a:lnTo>
                      <a:lnTo>
                        <a:pt x="568" y="94"/>
                      </a:lnTo>
                      <a:lnTo>
                        <a:pt x="588" y="85"/>
                      </a:lnTo>
                      <a:lnTo>
                        <a:pt x="608" y="94"/>
                      </a:lnTo>
                      <a:lnTo>
                        <a:pt x="628" y="105"/>
                      </a:lnTo>
                      <a:lnTo>
                        <a:pt x="648" y="121"/>
                      </a:lnTo>
                      <a:lnTo>
                        <a:pt x="670" y="128"/>
                      </a:lnTo>
                      <a:lnTo>
                        <a:pt x="693" y="121"/>
                      </a:lnTo>
                      <a:lnTo>
                        <a:pt x="709" y="105"/>
                      </a:lnTo>
                      <a:lnTo>
                        <a:pt x="724" y="94"/>
                      </a:lnTo>
                      <a:lnTo>
                        <a:pt x="740" y="85"/>
                      </a:lnTo>
                      <a:lnTo>
                        <a:pt x="767" y="94"/>
                      </a:lnTo>
                      <a:lnTo>
                        <a:pt x="783" y="105"/>
                      </a:lnTo>
                      <a:lnTo>
                        <a:pt x="803" y="121"/>
                      </a:lnTo>
                      <a:lnTo>
                        <a:pt x="821" y="128"/>
                      </a:lnTo>
                      <a:lnTo>
                        <a:pt x="847" y="121"/>
                      </a:lnTo>
                      <a:lnTo>
                        <a:pt x="861" y="105"/>
                      </a:lnTo>
                      <a:lnTo>
                        <a:pt x="881" y="94"/>
                      </a:lnTo>
                      <a:lnTo>
                        <a:pt x="901" y="85"/>
                      </a:lnTo>
                      <a:lnTo>
                        <a:pt x="924" y="94"/>
                      </a:lnTo>
                      <a:lnTo>
                        <a:pt x="942" y="105"/>
                      </a:lnTo>
                      <a:lnTo>
                        <a:pt x="962" y="121"/>
                      </a:lnTo>
                      <a:lnTo>
                        <a:pt x="978" y="128"/>
                      </a:lnTo>
                      <a:lnTo>
                        <a:pt x="1006" y="121"/>
                      </a:lnTo>
                      <a:lnTo>
                        <a:pt x="1022" y="105"/>
                      </a:lnTo>
                      <a:lnTo>
                        <a:pt x="1033" y="94"/>
                      </a:lnTo>
                      <a:lnTo>
                        <a:pt x="1053" y="85"/>
                      </a:lnTo>
                      <a:lnTo>
                        <a:pt x="1076" y="94"/>
                      </a:lnTo>
                      <a:lnTo>
                        <a:pt x="1096" y="105"/>
                      </a:lnTo>
                      <a:lnTo>
                        <a:pt x="1110" y="121"/>
                      </a:lnTo>
                      <a:lnTo>
                        <a:pt x="1137" y="128"/>
                      </a:lnTo>
                      <a:lnTo>
                        <a:pt x="1154" y="121"/>
                      </a:lnTo>
                      <a:lnTo>
                        <a:pt x="1174" y="105"/>
                      </a:lnTo>
                      <a:lnTo>
                        <a:pt x="1191" y="94"/>
                      </a:lnTo>
                      <a:lnTo>
                        <a:pt x="1211" y="85"/>
                      </a:lnTo>
                      <a:lnTo>
                        <a:pt x="1235" y="94"/>
                      </a:lnTo>
                      <a:lnTo>
                        <a:pt x="1255" y="105"/>
                      </a:lnTo>
                      <a:lnTo>
                        <a:pt x="1271" y="121"/>
                      </a:lnTo>
                      <a:lnTo>
                        <a:pt x="1292" y="128"/>
                      </a:lnTo>
                      <a:lnTo>
                        <a:pt x="1316" y="121"/>
                      </a:lnTo>
                      <a:lnTo>
                        <a:pt x="1329" y="105"/>
                      </a:lnTo>
                      <a:lnTo>
                        <a:pt x="1345" y="94"/>
                      </a:lnTo>
                      <a:lnTo>
                        <a:pt x="1369" y="85"/>
                      </a:lnTo>
                      <a:lnTo>
                        <a:pt x="1390" y="94"/>
                      </a:lnTo>
                      <a:lnTo>
                        <a:pt x="1403" y="105"/>
                      </a:lnTo>
                      <a:lnTo>
                        <a:pt x="1423" y="121"/>
                      </a:lnTo>
                      <a:lnTo>
                        <a:pt x="1450" y="128"/>
                      </a:lnTo>
                      <a:lnTo>
                        <a:pt x="1466" y="121"/>
                      </a:lnTo>
                      <a:lnTo>
                        <a:pt x="1484" y="105"/>
                      </a:lnTo>
                      <a:lnTo>
                        <a:pt x="1504" y="94"/>
                      </a:lnTo>
                      <a:lnTo>
                        <a:pt x="1520" y="85"/>
                      </a:lnTo>
                      <a:lnTo>
                        <a:pt x="1547" y="94"/>
                      </a:lnTo>
                      <a:lnTo>
                        <a:pt x="1565" y="105"/>
                      </a:lnTo>
                      <a:lnTo>
                        <a:pt x="1578" y="121"/>
                      </a:lnTo>
                      <a:lnTo>
                        <a:pt x="1601" y="128"/>
                      </a:lnTo>
                      <a:lnTo>
                        <a:pt x="1621" y="121"/>
                      </a:lnTo>
                      <a:lnTo>
                        <a:pt x="1639" y="105"/>
                      </a:lnTo>
                      <a:lnTo>
                        <a:pt x="1655" y="94"/>
                      </a:lnTo>
                      <a:lnTo>
                        <a:pt x="1679" y="85"/>
                      </a:lnTo>
                      <a:lnTo>
                        <a:pt x="1699" y="94"/>
                      </a:lnTo>
                      <a:lnTo>
                        <a:pt x="1715" y="105"/>
                      </a:lnTo>
                      <a:lnTo>
                        <a:pt x="1736" y="121"/>
                      </a:lnTo>
                      <a:lnTo>
                        <a:pt x="1753" y="128"/>
                      </a:lnTo>
                      <a:lnTo>
                        <a:pt x="1780" y="121"/>
                      </a:lnTo>
                      <a:lnTo>
                        <a:pt x="1796" y="105"/>
                      </a:lnTo>
                      <a:lnTo>
                        <a:pt x="1816" y="94"/>
                      </a:lnTo>
                      <a:lnTo>
                        <a:pt x="1834" y="85"/>
                      </a:lnTo>
                      <a:lnTo>
                        <a:pt x="1823" y="85"/>
                      </a:lnTo>
                      <a:lnTo>
                        <a:pt x="1796" y="70"/>
                      </a:lnTo>
                      <a:lnTo>
                        <a:pt x="1746" y="63"/>
                      </a:lnTo>
                      <a:lnTo>
                        <a:pt x="1688" y="54"/>
                      </a:lnTo>
                      <a:lnTo>
                        <a:pt x="1621" y="34"/>
                      </a:lnTo>
                      <a:lnTo>
                        <a:pt x="1554" y="27"/>
                      </a:lnTo>
                      <a:lnTo>
                        <a:pt x="1484" y="13"/>
                      </a:lnTo>
                      <a:lnTo>
                        <a:pt x="1416" y="13"/>
                      </a:lnTo>
                      <a:lnTo>
                        <a:pt x="1345" y="3"/>
                      </a:lnTo>
                      <a:lnTo>
                        <a:pt x="1255" y="3"/>
                      </a:lnTo>
                      <a:lnTo>
                        <a:pt x="1147" y="0"/>
                      </a:lnTo>
                      <a:lnTo>
                        <a:pt x="1033" y="0"/>
                      </a:lnTo>
                      <a:lnTo>
                        <a:pt x="915" y="0"/>
                      </a:lnTo>
                      <a:lnTo>
                        <a:pt x="810" y="0"/>
                      </a:lnTo>
                      <a:lnTo>
                        <a:pt x="709" y="3"/>
                      </a:lnTo>
                      <a:lnTo>
                        <a:pt x="628" y="13"/>
                      </a:lnTo>
                      <a:lnTo>
                        <a:pt x="588" y="13"/>
                      </a:lnTo>
                      <a:lnTo>
                        <a:pt x="545" y="20"/>
                      </a:lnTo>
                      <a:lnTo>
                        <a:pt x="498" y="27"/>
                      </a:lnTo>
                      <a:lnTo>
                        <a:pt x="447" y="34"/>
                      </a:lnTo>
                      <a:lnTo>
                        <a:pt x="332" y="54"/>
                      </a:lnTo>
                      <a:lnTo>
                        <a:pt x="231" y="70"/>
                      </a:lnTo>
                      <a:lnTo>
                        <a:pt x="171" y="85"/>
                      </a:lnTo>
                      <a:lnTo>
                        <a:pt x="128" y="94"/>
                      </a:lnTo>
                      <a:lnTo>
                        <a:pt x="83" y="98"/>
                      </a:lnTo>
                      <a:lnTo>
                        <a:pt x="40" y="105"/>
                      </a:lnTo>
                      <a:lnTo>
                        <a:pt x="0" y="114"/>
                      </a:lnTo>
                      <a:lnTo>
                        <a:pt x="0" y="121"/>
                      </a:lnTo>
                      <a:close/>
                    </a:path>
                  </a:pathLst>
                </a:custGeom>
                <a:solidFill>
                  <a:srgbClr val="FFFF6D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3" name="Freeform 97"/>
                <p:cNvSpPr>
                  <a:spLocks/>
                </p:cNvSpPr>
                <p:nvPr/>
              </p:nvSpPr>
              <p:spPr bwMode="auto">
                <a:xfrm>
                  <a:off x="1894" y="961"/>
                  <a:ext cx="469" cy="44"/>
                </a:xfrm>
                <a:custGeom>
                  <a:avLst/>
                  <a:gdLst>
                    <a:gd name="T0" fmla="*/ 0 w 1875"/>
                    <a:gd name="T1" fmla="*/ 0 h 165"/>
                    <a:gd name="T2" fmla="*/ 0 w 1875"/>
                    <a:gd name="T3" fmla="*/ 0 h 165"/>
                    <a:gd name="T4" fmla="*/ 0 w 1875"/>
                    <a:gd name="T5" fmla="*/ 0 h 165"/>
                    <a:gd name="T6" fmla="*/ 0 w 1875"/>
                    <a:gd name="T7" fmla="*/ 0 h 165"/>
                    <a:gd name="T8" fmla="*/ 0 w 1875"/>
                    <a:gd name="T9" fmla="*/ 0 h 165"/>
                    <a:gd name="T10" fmla="*/ 0 w 1875"/>
                    <a:gd name="T11" fmla="*/ 0 h 165"/>
                    <a:gd name="T12" fmla="*/ 0 w 1875"/>
                    <a:gd name="T13" fmla="*/ 0 h 165"/>
                    <a:gd name="T14" fmla="*/ 0 w 1875"/>
                    <a:gd name="T15" fmla="*/ 0 h 165"/>
                    <a:gd name="T16" fmla="*/ 0 w 1875"/>
                    <a:gd name="T17" fmla="*/ 0 h 165"/>
                    <a:gd name="T18" fmla="*/ 0 w 1875"/>
                    <a:gd name="T19" fmla="*/ 0 h 165"/>
                    <a:gd name="T20" fmla="*/ 0 w 1875"/>
                    <a:gd name="T21" fmla="*/ 0 h 165"/>
                    <a:gd name="T22" fmla="*/ 0 w 1875"/>
                    <a:gd name="T23" fmla="*/ 0 h 165"/>
                    <a:gd name="T24" fmla="*/ 0 w 1875"/>
                    <a:gd name="T25" fmla="*/ 0 h 165"/>
                    <a:gd name="T26" fmla="*/ 0 w 1875"/>
                    <a:gd name="T27" fmla="*/ 0 h 165"/>
                    <a:gd name="T28" fmla="*/ 0 w 1875"/>
                    <a:gd name="T29" fmla="*/ 0 h 165"/>
                    <a:gd name="T30" fmla="*/ 0 w 1875"/>
                    <a:gd name="T31" fmla="*/ 0 h 165"/>
                    <a:gd name="T32" fmla="*/ 0 w 1875"/>
                    <a:gd name="T33" fmla="*/ 0 h 165"/>
                    <a:gd name="T34" fmla="*/ 0 w 1875"/>
                    <a:gd name="T35" fmla="*/ 0 h 165"/>
                    <a:gd name="T36" fmla="*/ 0 w 1875"/>
                    <a:gd name="T37" fmla="*/ 0 h 165"/>
                    <a:gd name="T38" fmla="*/ 0 w 1875"/>
                    <a:gd name="T39" fmla="*/ 0 h 165"/>
                    <a:gd name="T40" fmla="*/ 0 w 1875"/>
                    <a:gd name="T41" fmla="*/ 0 h 165"/>
                    <a:gd name="T42" fmla="*/ 0 w 1875"/>
                    <a:gd name="T43" fmla="*/ 0 h 165"/>
                    <a:gd name="T44" fmla="*/ 0 w 1875"/>
                    <a:gd name="T45" fmla="*/ 0 h 165"/>
                    <a:gd name="T46" fmla="*/ 0 w 1875"/>
                    <a:gd name="T47" fmla="*/ 0 h 165"/>
                    <a:gd name="T48" fmla="*/ 0 w 1875"/>
                    <a:gd name="T49" fmla="*/ 0 h 165"/>
                    <a:gd name="T50" fmla="*/ 0 w 1875"/>
                    <a:gd name="T51" fmla="*/ 0 h 165"/>
                    <a:gd name="T52" fmla="*/ 0 w 1875"/>
                    <a:gd name="T53" fmla="*/ 0 h 165"/>
                    <a:gd name="T54" fmla="*/ 0 w 1875"/>
                    <a:gd name="T55" fmla="*/ 0 h 165"/>
                    <a:gd name="T56" fmla="*/ 0 w 1875"/>
                    <a:gd name="T57" fmla="*/ 0 h 165"/>
                    <a:gd name="T58" fmla="*/ 0 w 1875"/>
                    <a:gd name="T59" fmla="*/ 0 h 165"/>
                    <a:gd name="T60" fmla="*/ 0 w 1875"/>
                    <a:gd name="T61" fmla="*/ 0 h 165"/>
                    <a:gd name="T62" fmla="*/ 0 w 1875"/>
                    <a:gd name="T63" fmla="*/ 0 h 165"/>
                    <a:gd name="T64" fmla="*/ 0 w 1875"/>
                    <a:gd name="T65" fmla="*/ 0 h 165"/>
                    <a:gd name="T66" fmla="*/ 0 w 1875"/>
                    <a:gd name="T67" fmla="*/ 0 h 165"/>
                    <a:gd name="T68" fmla="*/ 0 w 1875"/>
                    <a:gd name="T69" fmla="*/ 0 h 165"/>
                    <a:gd name="T70" fmla="*/ 0 w 1875"/>
                    <a:gd name="T71" fmla="*/ 0 h 165"/>
                    <a:gd name="T72" fmla="*/ 0 w 1875"/>
                    <a:gd name="T73" fmla="*/ 0 h 165"/>
                    <a:gd name="T74" fmla="*/ 0 w 1875"/>
                    <a:gd name="T75" fmla="*/ 0 h 165"/>
                    <a:gd name="T76" fmla="*/ 0 w 1875"/>
                    <a:gd name="T77" fmla="*/ 0 h 165"/>
                    <a:gd name="T78" fmla="*/ 0 w 1875"/>
                    <a:gd name="T79" fmla="*/ 0 h 165"/>
                    <a:gd name="T80" fmla="*/ 0 w 1875"/>
                    <a:gd name="T81" fmla="*/ 0 h 165"/>
                    <a:gd name="T82" fmla="*/ 0 w 1875"/>
                    <a:gd name="T83" fmla="*/ 0 h 165"/>
                    <a:gd name="T84" fmla="*/ 0 w 1875"/>
                    <a:gd name="T85" fmla="*/ 0 h 165"/>
                    <a:gd name="T86" fmla="*/ 0 w 1875"/>
                    <a:gd name="T87" fmla="*/ 0 h 165"/>
                    <a:gd name="T88" fmla="*/ 0 w 1875"/>
                    <a:gd name="T89" fmla="*/ 0 h 165"/>
                    <a:gd name="T90" fmla="*/ 0 w 1875"/>
                    <a:gd name="T91" fmla="*/ 0 h 165"/>
                    <a:gd name="T92" fmla="*/ 0 w 1875"/>
                    <a:gd name="T93" fmla="*/ 0 h 165"/>
                    <a:gd name="T94" fmla="*/ 0 w 1875"/>
                    <a:gd name="T95" fmla="*/ 0 h 165"/>
                    <a:gd name="T96" fmla="*/ 0 w 1875"/>
                    <a:gd name="T97" fmla="*/ 0 h 165"/>
                    <a:gd name="T98" fmla="*/ 0 w 1875"/>
                    <a:gd name="T99" fmla="*/ 0 h 165"/>
                    <a:gd name="T100" fmla="*/ 0 w 1875"/>
                    <a:gd name="T101" fmla="*/ 0 h 165"/>
                    <a:gd name="T102" fmla="*/ 0 w 1875"/>
                    <a:gd name="T103" fmla="*/ 0 h 165"/>
                    <a:gd name="T104" fmla="*/ 0 w 1875"/>
                    <a:gd name="T105" fmla="*/ 0 h 165"/>
                    <a:gd name="T106" fmla="*/ 0 w 1875"/>
                    <a:gd name="T107" fmla="*/ 0 h 165"/>
                    <a:gd name="T108" fmla="*/ 0 w 1875"/>
                    <a:gd name="T109" fmla="*/ 0 h 165"/>
                    <a:gd name="T110" fmla="*/ 0 w 1875"/>
                    <a:gd name="T111" fmla="*/ 0 h 165"/>
                    <a:gd name="T112" fmla="*/ 0 w 1875"/>
                    <a:gd name="T113" fmla="*/ 0 h 165"/>
                    <a:gd name="T114" fmla="*/ 0 w 1875"/>
                    <a:gd name="T115" fmla="*/ 0 h 165"/>
                    <a:gd name="T116" fmla="*/ 0 w 1875"/>
                    <a:gd name="T117" fmla="*/ 0 h 165"/>
                    <a:gd name="T118" fmla="*/ 0 w 1875"/>
                    <a:gd name="T119" fmla="*/ 0 h 165"/>
                    <a:gd name="T120" fmla="*/ 0 w 1875"/>
                    <a:gd name="T121" fmla="*/ 0 h 165"/>
                    <a:gd name="T122" fmla="*/ 0 w 1875"/>
                    <a:gd name="T123" fmla="*/ 0 h 165"/>
                    <a:gd name="T124" fmla="*/ 0 w 1875"/>
                    <a:gd name="T125" fmla="*/ 0 h 16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875"/>
                    <a:gd name="T190" fmla="*/ 0 h 165"/>
                    <a:gd name="T191" fmla="*/ 1875 w 1875"/>
                    <a:gd name="T192" fmla="*/ 165 h 165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875" h="165">
                      <a:moveTo>
                        <a:pt x="0" y="121"/>
                      </a:moveTo>
                      <a:lnTo>
                        <a:pt x="27" y="128"/>
                      </a:lnTo>
                      <a:lnTo>
                        <a:pt x="45" y="145"/>
                      </a:lnTo>
                      <a:lnTo>
                        <a:pt x="58" y="156"/>
                      </a:lnTo>
                      <a:lnTo>
                        <a:pt x="77" y="165"/>
                      </a:lnTo>
                      <a:lnTo>
                        <a:pt x="105" y="156"/>
                      </a:lnTo>
                      <a:lnTo>
                        <a:pt x="121" y="145"/>
                      </a:lnTo>
                      <a:lnTo>
                        <a:pt x="132" y="128"/>
                      </a:lnTo>
                      <a:lnTo>
                        <a:pt x="159" y="114"/>
                      </a:lnTo>
                      <a:lnTo>
                        <a:pt x="175" y="121"/>
                      </a:lnTo>
                      <a:lnTo>
                        <a:pt x="195" y="136"/>
                      </a:lnTo>
                      <a:lnTo>
                        <a:pt x="222" y="148"/>
                      </a:lnTo>
                      <a:lnTo>
                        <a:pt x="240" y="156"/>
                      </a:lnTo>
                      <a:lnTo>
                        <a:pt x="267" y="145"/>
                      </a:lnTo>
                      <a:lnTo>
                        <a:pt x="276" y="128"/>
                      </a:lnTo>
                      <a:lnTo>
                        <a:pt x="296" y="114"/>
                      </a:lnTo>
                      <a:lnTo>
                        <a:pt x="317" y="101"/>
                      </a:lnTo>
                      <a:lnTo>
                        <a:pt x="337" y="105"/>
                      </a:lnTo>
                      <a:lnTo>
                        <a:pt x="354" y="114"/>
                      </a:lnTo>
                      <a:lnTo>
                        <a:pt x="370" y="136"/>
                      </a:lnTo>
                      <a:lnTo>
                        <a:pt x="397" y="136"/>
                      </a:lnTo>
                      <a:lnTo>
                        <a:pt x="415" y="128"/>
                      </a:lnTo>
                      <a:lnTo>
                        <a:pt x="428" y="114"/>
                      </a:lnTo>
                      <a:lnTo>
                        <a:pt x="444" y="94"/>
                      </a:lnTo>
                      <a:lnTo>
                        <a:pt x="471" y="94"/>
                      </a:lnTo>
                      <a:lnTo>
                        <a:pt x="489" y="94"/>
                      </a:lnTo>
                      <a:lnTo>
                        <a:pt x="509" y="114"/>
                      </a:lnTo>
                      <a:lnTo>
                        <a:pt x="529" y="121"/>
                      </a:lnTo>
                      <a:lnTo>
                        <a:pt x="549" y="136"/>
                      </a:lnTo>
                      <a:lnTo>
                        <a:pt x="569" y="121"/>
                      </a:lnTo>
                      <a:lnTo>
                        <a:pt x="592" y="114"/>
                      </a:lnTo>
                      <a:lnTo>
                        <a:pt x="603" y="94"/>
                      </a:lnTo>
                      <a:lnTo>
                        <a:pt x="630" y="94"/>
                      </a:lnTo>
                      <a:lnTo>
                        <a:pt x="646" y="94"/>
                      </a:lnTo>
                      <a:lnTo>
                        <a:pt x="666" y="114"/>
                      </a:lnTo>
                      <a:lnTo>
                        <a:pt x="684" y="121"/>
                      </a:lnTo>
                      <a:lnTo>
                        <a:pt x="711" y="128"/>
                      </a:lnTo>
                      <a:lnTo>
                        <a:pt x="727" y="121"/>
                      </a:lnTo>
                      <a:lnTo>
                        <a:pt x="740" y="114"/>
                      </a:lnTo>
                      <a:lnTo>
                        <a:pt x="761" y="94"/>
                      </a:lnTo>
                      <a:lnTo>
                        <a:pt x="781" y="94"/>
                      </a:lnTo>
                      <a:lnTo>
                        <a:pt x="801" y="94"/>
                      </a:lnTo>
                      <a:lnTo>
                        <a:pt x="825" y="105"/>
                      </a:lnTo>
                      <a:lnTo>
                        <a:pt x="841" y="121"/>
                      </a:lnTo>
                      <a:lnTo>
                        <a:pt x="861" y="128"/>
                      </a:lnTo>
                      <a:lnTo>
                        <a:pt x="886" y="121"/>
                      </a:lnTo>
                      <a:lnTo>
                        <a:pt x="895" y="105"/>
                      </a:lnTo>
                      <a:lnTo>
                        <a:pt x="915" y="94"/>
                      </a:lnTo>
                      <a:lnTo>
                        <a:pt x="942" y="85"/>
                      </a:lnTo>
                      <a:lnTo>
                        <a:pt x="960" y="94"/>
                      </a:lnTo>
                      <a:lnTo>
                        <a:pt x="980" y="105"/>
                      </a:lnTo>
                      <a:lnTo>
                        <a:pt x="996" y="121"/>
                      </a:lnTo>
                      <a:lnTo>
                        <a:pt x="1013" y="128"/>
                      </a:lnTo>
                      <a:lnTo>
                        <a:pt x="1040" y="121"/>
                      </a:lnTo>
                      <a:lnTo>
                        <a:pt x="1054" y="105"/>
                      </a:lnTo>
                      <a:lnTo>
                        <a:pt x="1074" y="94"/>
                      </a:lnTo>
                      <a:lnTo>
                        <a:pt x="1090" y="85"/>
                      </a:lnTo>
                      <a:lnTo>
                        <a:pt x="1117" y="94"/>
                      </a:lnTo>
                      <a:lnTo>
                        <a:pt x="1134" y="105"/>
                      </a:lnTo>
                      <a:lnTo>
                        <a:pt x="1148" y="121"/>
                      </a:lnTo>
                      <a:lnTo>
                        <a:pt x="1171" y="128"/>
                      </a:lnTo>
                      <a:lnTo>
                        <a:pt x="1191" y="121"/>
                      </a:lnTo>
                      <a:lnTo>
                        <a:pt x="1208" y="105"/>
                      </a:lnTo>
                      <a:lnTo>
                        <a:pt x="1229" y="94"/>
                      </a:lnTo>
                      <a:lnTo>
                        <a:pt x="1252" y="85"/>
                      </a:lnTo>
                      <a:lnTo>
                        <a:pt x="1272" y="94"/>
                      </a:lnTo>
                      <a:lnTo>
                        <a:pt x="1289" y="105"/>
                      </a:lnTo>
                      <a:lnTo>
                        <a:pt x="1309" y="121"/>
                      </a:lnTo>
                      <a:lnTo>
                        <a:pt x="1330" y="128"/>
                      </a:lnTo>
                      <a:lnTo>
                        <a:pt x="1353" y="121"/>
                      </a:lnTo>
                      <a:lnTo>
                        <a:pt x="1366" y="105"/>
                      </a:lnTo>
                      <a:lnTo>
                        <a:pt x="1386" y="94"/>
                      </a:lnTo>
                      <a:lnTo>
                        <a:pt x="1404" y="85"/>
                      </a:lnTo>
                      <a:lnTo>
                        <a:pt x="1431" y="94"/>
                      </a:lnTo>
                      <a:lnTo>
                        <a:pt x="1440" y="105"/>
                      </a:lnTo>
                      <a:lnTo>
                        <a:pt x="1460" y="121"/>
                      </a:lnTo>
                      <a:lnTo>
                        <a:pt x="1484" y="128"/>
                      </a:lnTo>
                      <a:lnTo>
                        <a:pt x="1505" y="121"/>
                      </a:lnTo>
                      <a:lnTo>
                        <a:pt x="1521" y="105"/>
                      </a:lnTo>
                      <a:lnTo>
                        <a:pt x="1541" y="94"/>
                      </a:lnTo>
                      <a:lnTo>
                        <a:pt x="1561" y="85"/>
                      </a:lnTo>
                      <a:lnTo>
                        <a:pt x="1585" y="94"/>
                      </a:lnTo>
                      <a:lnTo>
                        <a:pt x="1605" y="105"/>
                      </a:lnTo>
                      <a:lnTo>
                        <a:pt x="1619" y="121"/>
                      </a:lnTo>
                      <a:lnTo>
                        <a:pt x="1642" y="128"/>
                      </a:lnTo>
                      <a:lnTo>
                        <a:pt x="1662" y="121"/>
                      </a:lnTo>
                      <a:lnTo>
                        <a:pt x="1679" y="105"/>
                      </a:lnTo>
                      <a:lnTo>
                        <a:pt x="1689" y="94"/>
                      </a:lnTo>
                      <a:lnTo>
                        <a:pt x="1716" y="85"/>
                      </a:lnTo>
                      <a:lnTo>
                        <a:pt x="1733" y="94"/>
                      </a:lnTo>
                      <a:lnTo>
                        <a:pt x="1753" y="105"/>
                      </a:lnTo>
                      <a:lnTo>
                        <a:pt x="1778" y="121"/>
                      </a:lnTo>
                      <a:lnTo>
                        <a:pt x="1794" y="128"/>
                      </a:lnTo>
                      <a:lnTo>
                        <a:pt x="1817" y="121"/>
                      </a:lnTo>
                      <a:lnTo>
                        <a:pt x="1837" y="105"/>
                      </a:lnTo>
                      <a:lnTo>
                        <a:pt x="1857" y="94"/>
                      </a:lnTo>
                      <a:lnTo>
                        <a:pt x="1875" y="85"/>
                      </a:lnTo>
                      <a:lnTo>
                        <a:pt x="1861" y="85"/>
                      </a:lnTo>
                      <a:lnTo>
                        <a:pt x="1830" y="71"/>
                      </a:lnTo>
                      <a:lnTo>
                        <a:pt x="1787" y="64"/>
                      </a:lnTo>
                      <a:lnTo>
                        <a:pt x="1729" y="51"/>
                      </a:lnTo>
                      <a:lnTo>
                        <a:pt x="1662" y="44"/>
                      </a:lnTo>
                      <a:lnTo>
                        <a:pt x="1592" y="27"/>
                      </a:lnTo>
                      <a:lnTo>
                        <a:pt x="1521" y="14"/>
                      </a:lnTo>
                      <a:lnTo>
                        <a:pt x="1454" y="14"/>
                      </a:lnTo>
                      <a:lnTo>
                        <a:pt x="1386" y="14"/>
                      </a:lnTo>
                      <a:lnTo>
                        <a:pt x="1289" y="4"/>
                      </a:lnTo>
                      <a:lnTo>
                        <a:pt x="1184" y="4"/>
                      </a:lnTo>
                      <a:lnTo>
                        <a:pt x="1074" y="0"/>
                      </a:lnTo>
                      <a:lnTo>
                        <a:pt x="960" y="0"/>
                      </a:lnTo>
                      <a:lnTo>
                        <a:pt x="845" y="4"/>
                      </a:lnTo>
                      <a:lnTo>
                        <a:pt x="747" y="4"/>
                      </a:lnTo>
                      <a:lnTo>
                        <a:pt x="666" y="14"/>
                      </a:lnTo>
                      <a:lnTo>
                        <a:pt x="630" y="14"/>
                      </a:lnTo>
                      <a:lnTo>
                        <a:pt x="586" y="20"/>
                      </a:lnTo>
                      <a:lnTo>
                        <a:pt x="532" y="34"/>
                      </a:lnTo>
                      <a:lnTo>
                        <a:pt x="485" y="34"/>
                      </a:lnTo>
                      <a:lnTo>
                        <a:pt x="370" y="54"/>
                      </a:lnTo>
                      <a:lnTo>
                        <a:pt x="267" y="71"/>
                      </a:lnTo>
                      <a:lnTo>
                        <a:pt x="209" y="85"/>
                      </a:lnTo>
                      <a:lnTo>
                        <a:pt x="166" y="94"/>
                      </a:lnTo>
                      <a:lnTo>
                        <a:pt x="121" y="101"/>
                      </a:lnTo>
                      <a:lnTo>
                        <a:pt x="77" y="105"/>
                      </a:lnTo>
                      <a:lnTo>
                        <a:pt x="45" y="114"/>
                      </a:lnTo>
                      <a:lnTo>
                        <a:pt x="23" y="114"/>
                      </a:lnTo>
                      <a:lnTo>
                        <a:pt x="7" y="121"/>
                      </a:lnTo>
                      <a:lnTo>
                        <a:pt x="0" y="121"/>
                      </a:lnTo>
                      <a:close/>
                    </a:path>
                  </a:pathLst>
                </a:custGeom>
                <a:solidFill>
                  <a:srgbClr val="FFFF6D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4" name="Freeform 98"/>
                <p:cNvSpPr>
                  <a:spLocks/>
                </p:cNvSpPr>
                <p:nvPr/>
              </p:nvSpPr>
              <p:spPr bwMode="auto">
                <a:xfrm>
                  <a:off x="3153" y="950"/>
                  <a:ext cx="389" cy="75"/>
                </a:xfrm>
                <a:custGeom>
                  <a:avLst/>
                  <a:gdLst>
                    <a:gd name="T0" fmla="*/ 0 w 1554"/>
                    <a:gd name="T1" fmla="*/ 0 h 273"/>
                    <a:gd name="T2" fmla="*/ 0 w 1554"/>
                    <a:gd name="T3" fmla="*/ 0 h 273"/>
                    <a:gd name="T4" fmla="*/ 0 w 1554"/>
                    <a:gd name="T5" fmla="*/ 0 h 273"/>
                    <a:gd name="T6" fmla="*/ 0 w 1554"/>
                    <a:gd name="T7" fmla="*/ 0 h 273"/>
                    <a:gd name="T8" fmla="*/ 0 w 1554"/>
                    <a:gd name="T9" fmla="*/ 0 h 273"/>
                    <a:gd name="T10" fmla="*/ 0 w 1554"/>
                    <a:gd name="T11" fmla="*/ 0 h 273"/>
                    <a:gd name="T12" fmla="*/ 0 w 1554"/>
                    <a:gd name="T13" fmla="*/ 0 h 273"/>
                    <a:gd name="T14" fmla="*/ 0 w 1554"/>
                    <a:gd name="T15" fmla="*/ 0 h 273"/>
                    <a:gd name="T16" fmla="*/ 0 w 1554"/>
                    <a:gd name="T17" fmla="*/ 0 h 273"/>
                    <a:gd name="T18" fmla="*/ 0 w 1554"/>
                    <a:gd name="T19" fmla="*/ 0 h 273"/>
                    <a:gd name="T20" fmla="*/ 0 w 1554"/>
                    <a:gd name="T21" fmla="*/ 0 h 273"/>
                    <a:gd name="T22" fmla="*/ 0 w 1554"/>
                    <a:gd name="T23" fmla="*/ 0 h 273"/>
                    <a:gd name="T24" fmla="*/ 0 w 1554"/>
                    <a:gd name="T25" fmla="*/ 0 h 273"/>
                    <a:gd name="T26" fmla="*/ 0 w 1554"/>
                    <a:gd name="T27" fmla="*/ 0 h 273"/>
                    <a:gd name="T28" fmla="*/ 0 w 1554"/>
                    <a:gd name="T29" fmla="*/ 0 h 273"/>
                    <a:gd name="T30" fmla="*/ 0 w 1554"/>
                    <a:gd name="T31" fmla="*/ 0 h 273"/>
                    <a:gd name="T32" fmla="*/ 0 w 1554"/>
                    <a:gd name="T33" fmla="*/ 0 h 273"/>
                    <a:gd name="T34" fmla="*/ 0 w 1554"/>
                    <a:gd name="T35" fmla="*/ 0 h 273"/>
                    <a:gd name="T36" fmla="*/ 0 w 1554"/>
                    <a:gd name="T37" fmla="*/ 0 h 273"/>
                    <a:gd name="T38" fmla="*/ 0 w 1554"/>
                    <a:gd name="T39" fmla="*/ 0 h 273"/>
                    <a:gd name="T40" fmla="*/ 0 w 1554"/>
                    <a:gd name="T41" fmla="*/ 0 h 273"/>
                    <a:gd name="T42" fmla="*/ 0 w 1554"/>
                    <a:gd name="T43" fmla="*/ 0 h 273"/>
                    <a:gd name="T44" fmla="*/ 0 w 1554"/>
                    <a:gd name="T45" fmla="*/ 0 h 273"/>
                    <a:gd name="T46" fmla="*/ 0 w 1554"/>
                    <a:gd name="T47" fmla="*/ 0 h 273"/>
                    <a:gd name="T48" fmla="*/ 0 w 1554"/>
                    <a:gd name="T49" fmla="*/ 0 h 273"/>
                    <a:gd name="T50" fmla="*/ 0 w 1554"/>
                    <a:gd name="T51" fmla="*/ 0 h 273"/>
                    <a:gd name="T52" fmla="*/ 0 w 1554"/>
                    <a:gd name="T53" fmla="*/ 0 h 273"/>
                    <a:gd name="T54" fmla="*/ 0 w 1554"/>
                    <a:gd name="T55" fmla="*/ 0 h 273"/>
                    <a:gd name="T56" fmla="*/ 0 w 1554"/>
                    <a:gd name="T57" fmla="*/ 0 h 273"/>
                    <a:gd name="T58" fmla="*/ 0 w 1554"/>
                    <a:gd name="T59" fmla="*/ 0 h 273"/>
                    <a:gd name="T60" fmla="*/ 0 w 1554"/>
                    <a:gd name="T61" fmla="*/ 0 h 273"/>
                    <a:gd name="T62" fmla="*/ 0 w 1554"/>
                    <a:gd name="T63" fmla="*/ 0 h 273"/>
                    <a:gd name="T64" fmla="*/ 0 w 1554"/>
                    <a:gd name="T65" fmla="*/ 0 h 273"/>
                    <a:gd name="T66" fmla="*/ 0 w 1554"/>
                    <a:gd name="T67" fmla="*/ 0 h 273"/>
                    <a:gd name="T68" fmla="*/ 0 w 1554"/>
                    <a:gd name="T69" fmla="*/ 0 h 273"/>
                    <a:gd name="T70" fmla="*/ 0 w 1554"/>
                    <a:gd name="T71" fmla="*/ 0 h 273"/>
                    <a:gd name="T72" fmla="*/ 0 w 1554"/>
                    <a:gd name="T73" fmla="*/ 0 h 273"/>
                    <a:gd name="T74" fmla="*/ 0 w 1554"/>
                    <a:gd name="T75" fmla="*/ 0 h 273"/>
                    <a:gd name="T76" fmla="*/ 0 w 1554"/>
                    <a:gd name="T77" fmla="*/ 0 h 273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554"/>
                    <a:gd name="T118" fmla="*/ 0 h 273"/>
                    <a:gd name="T119" fmla="*/ 1554 w 1554"/>
                    <a:gd name="T120" fmla="*/ 273 h 273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554" h="273">
                      <a:moveTo>
                        <a:pt x="1040" y="0"/>
                      </a:moveTo>
                      <a:lnTo>
                        <a:pt x="1514" y="0"/>
                      </a:lnTo>
                      <a:lnTo>
                        <a:pt x="1554" y="199"/>
                      </a:lnTo>
                      <a:lnTo>
                        <a:pt x="1514" y="185"/>
                      </a:lnTo>
                      <a:lnTo>
                        <a:pt x="1497" y="185"/>
                      </a:lnTo>
                      <a:lnTo>
                        <a:pt x="1477" y="208"/>
                      </a:lnTo>
                      <a:lnTo>
                        <a:pt x="1460" y="223"/>
                      </a:lnTo>
                      <a:lnTo>
                        <a:pt x="1440" y="228"/>
                      </a:lnTo>
                      <a:lnTo>
                        <a:pt x="1417" y="223"/>
                      </a:lnTo>
                      <a:lnTo>
                        <a:pt x="1395" y="208"/>
                      </a:lnTo>
                      <a:lnTo>
                        <a:pt x="1386" y="192"/>
                      </a:lnTo>
                      <a:lnTo>
                        <a:pt x="1359" y="185"/>
                      </a:lnTo>
                      <a:lnTo>
                        <a:pt x="1343" y="192"/>
                      </a:lnTo>
                      <a:lnTo>
                        <a:pt x="1321" y="216"/>
                      </a:lnTo>
                      <a:lnTo>
                        <a:pt x="1309" y="228"/>
                      </a:lnTo>
                      <a:lnTo>
                        <a:pt x="1282" y="243"/>
                      </a:lnTo>
                      <a:lnTo>
                        <a:pt x="1265" y="228"/>
                      </a:lnTo>
                      <a:lnTo>
                        <a:pt x="1244" y="216"/>
                      </a:lnTo>
                      <a:lnTo>
                        <a:pt x="1227" y="199"/>
                      </a:lnTo>
                      <a:lnTo>
                        <a:pt x="1211" y="192"/>
                      </a:lnTo>
                      <a:lnTo>
                        <a:pt x="1184" y="208"/>
                      </a:lnTo>
                      <a:lnTo>
                        <a:pt x="1164" y="223"/>
                      </a:lnTo>
                      <a:lnTo>
                        <a:pt x="1146" y="239"/>
                      </a:lnTo>
                      <a:lnTo>
                        <a:pt x="1130" y="243"/>
                      </a:lnTo>
                      <a:lnTo>
                        <a:pt x="1103" y="243"/>
                      </a:lnTo>
                      <a:lnTo>
                        <a:pt x="1094" y="223"/>
                      </a:lnTo>
                      <a:lnTo>
                        <a:pt x="1072" y="208"/>
                      </a:lnTo>
                      <a:lnTo>
                        <a:pt x="1049" y="199"/>
                      </a:lnTo>
                      <a:lnTo>
                        <a:pt x="1029" y="208"/>
                      </a:lnTo>
                      <a:lnTo>
                        <a:pt x="1012" y="223"/>
                      </a:lnTo>
                      <a:lnTo>
                        <a:pt x="996" y="243"/>
                      </a:lnTo>
                      <a:lnTo>
                        <a:pt x="971" y="252"/>
                      </a:lnTo>
                      <a:lnTo>
                        <a:pt x="951" y="243"/>
                      </a:lnTo>
                      <a:lnTo>
                        <a:pt x="935" y="228"/>
                      </a:lnTo>
                      <a:lnTo>
                        <a:pt x="915" y="216"/>
                      </a:lnTo>
                      <a:lnTo>
                        <a:pt x="897" y="208"/>
                      </a:lnTo>
                      <a:lnTo>
                        <a:pt x="872" y="216"/>
                      </a:lnTo>
                      <a:lnTo>
                        <a:pt x="854" y="228"/>
                      </a:lnTo>
                      <a:lnTo>
                        <a:pt x="844" y="252"/>
                      </a:lnTo>
                      <a:lnTo>
                        <a:pt x="817" y="259"/>
                      </a:lnTo>
                      <a:lnTo>
                        <a:pt x="800" y="252"/>
                      </a:lnTo>
                      <a:lnTo>
                        <a:pt x="776" y="239"/>
                      </a:lnTo>
                      <a:lnTo>
                        <a:pt x="760" y="223"/>
                      </a:lnTo>
                      <a:lnTo>
                        <a:pt x="740" y="216"/>
                      </a:lnTo>
                      <a:lnTo>
                        <a:pt x="713" y="223"/>
                      </a:lnTo>
                      <a:lnTo>
                        <a:pt x="696" y="243"/>
                      </a:lnTo>
                      <a:lnTo>
                        <a:pt x="686" y="259"/>
                      </a:lnTo>
                      <a:lnTo>
                        <a:pt x="666" y="263"/>
                      </a:lnTo>
                      <a:lnTo>
                        <a:pt x="642" y="259"/>
                      </a:lnTo>
                      <a:lnTo>
                        <a:pt x="622" y="243"/>
                      </a:lnTo>
                      <a:lnTo>
                        <a:pt x="605" y="223"/>
                      </a:lnTo>
                      <a:lnTo>
                        <a:pt x="585" y="223"/>
                      </a:lnTo>
                      <a:lnTo>
                        <a:pt x="561" y="223"/>
                      </a:lnTo>
                      <a:lnTo>
                        <a:pt x="545" y="243"/>
                      </a:lnTo>
                      <a:lnTo>
                        <a:pt x="527" y="263"/>
                      </a:lnTo>
                      <a:lnTo>
                        <a:pt x="504" y="273"/>
                      </a:lnTo>
                      <a:lnTo>
                        <a:pt x="484" y="263"/>
                      </a:lnTo>
                      <a:lnTo>
                        <a:pt x="464" y="243"/>
                      </a:lnTo>
                      <a:lnTo>
                        <a:pt x="447" y="228"/>
                      </a:lnTo>
                      <a:lnTo>
                        <a:pt x="426" y="223"/>
                      </a:lnTo>
                      <a:lnTo>
                        <a:pt x="420" y="223"/>
                      </a:lnTo>
                      <a:lnTo>
                        <a:pt x="400" y="208"/>
                      </a:lnTo>
                      <a:lnTo>
                        <a:pt x="373" y="185"/>
                      </a:lnTo>
                      <a:lnTo>
                        <a:pt x="329" y="165"/>
                      </a:lnTo>
                      <a:lnTo>
                        <a:pt x="296" y="165"/>
                      </a:lnTo>
                      <a:lnTo>
                        <a:pt x="252" y="154"/>
                      </a:lnTo>
                      <a:lnTo>
                        <a:pt x="211" y="141"/>
                      </a:lnTo>
                      <a:lnTo>
                        <a:pt x="168" y="141"/>
                      </a:lnTo>
                      <a:lnTo>
                        <a:pt x="124" y="125"/>
                      </a:lnTo>
                      <a:lnTo>
                        <a:pt x="83" y="118"/>
                      </a:lnTo>
                      <a:lnTo>
                        <a:pt x="47" y="104"/>
                      </a:lnTo>
                      <a:lnTo>
                        <a:pt x="30" y="91"/>
                      </a:lnTo>
                      <a:lnTo>
                        <a:pt x="3" y="51"/>
                      </a:lnTo>
                      <a:lnTo>
                        <a:pt x="0" y="30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107" y="0"/>
                      </a:lnTo>
                      <a:lnTo>
                        <a:pt x="1040" y="0"/>
                      </a:lnTo>
                      <a:close/>
                    </a:path>
                  </a:pathLst>
                </a:custGeom>
                <a:solidFill>
                  <a:srgbClr val="EBCBE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5" name="Freeform 99"/>
                <p:cNvSpPr>
                  <a:spLocks/>
                </p:cNvSpPr>
                <p:nvPr/>
              </p:nvSpPr>
              <p:spPr bwMode="auto">
                <a:xfrm>
                  <a:off x="3153" y="950"/>
                  <a:ext cx="389" cy="75"/>
                </a:xfrm>
                <a:custGeom>
                  <a:avLst/>
                  <a:gdLst>
                    <a:gd name="T0" fmla="*/ 0 w 1554"/>
                    <a:gd name="T1" fmla="*/ 0 h 273"/>
                    <a:gd name="T2" fmla="*/ 0 w 1554"/>
                    <a:gd name="T3" fmla="*/ 0 h 273"/>
                    <a:gd name="T4" fmla="*/ 0 w 1554"/>
                    <a:gd name="T5" fmla="*/ 0 h 273"/>
                    <a:gd name="T6" fmla="*/ 0 w 1554"/>
                    <a:gd name="T7" fmla="*/ 0 h 273"/>
                    <a:gd name="T8" fmla="*/ 0 w 1554"/>
                    <a:gd name="T9" fmla="*/ 0 h 273"/>
                    <a:gd name="T10" fmla="*/ 0 w 1554"/>
                    <a:gd name="T11" fmla="*/ 0 h 273"/>
                    <a:gd name="T12" fmla="*/ 0 w 1554"/>
                    <a:gd name="T13" fmla="*/ 0 h 273"/>
                    <a:gd name="T14" fmla="*/ 0 w 1554"/>
                    <a:gd name="T15" fmla="*/ 0 h 273"/>
                    <a:gd name="T16" fmla="*/ 0 w 1554"/>
                    <a:gd name="T17" fmla="*/ 0 h 273"/>
                    <a:gd name="T18" fmla="*/ 0 w 1554"/>
                    <a:gd name="T19" fmla="*/ 0 h 273"/>
                    <a:gd name="T20" fmla="*/ 0 w 1554"/>
                    <a:gd name="T21" fmla="*/ 0 h 273"/>
                    <a:gd name="T22" fmla="*/ 0 w 1554"/>
                    <a:gd name="T23" fmla="*/ 0 h 273"/>
                    <a:gd name="T24" fmla="*/ 0 w 1554"/>
                    <a:gd name="T25" fmla="*/ 0 h 273"/>
                    <a:gd name="T26" fmla="*/ 0 w 1554"/>
                    <a:gd name="T27" fmla="*/ 0 h 273"/>
                    <a:gd name="T28" fmla="*/ 0 w 1554"/>
                    <a:gd name="T29" fmla="*/ 0 h 273"/>
                    <a:gd name="T30" fmla="*/ 0 w 1554"/>
                    <a:gd name="T31" fmla="*/ 0 h 273"/>
                    <a:gd name="T32" fmla="*/ 0 w 1554"/>
                    <a:gd name="T33" fmla="*/ 0 h 273"/>
                    <a:gd name="T34" fmla="*/ 0 w 1554"/>
                    <a:gd name="T35" fmla="*/ 0 h 273"/>
                    <a:gd name="T36" fmla="*/ 0 w 1554"/>
                    <a:gd name="T37" fmla="*/ 0 h 273"/>
                    <a:gd name="T38" fmla="*/ 0 w 1554"/>
                    <a:gd name="T39" fmla="*/ 0 h 273"/>
                    <a:gd name="T40" fmla="*/ 0 w 1554"/>
                    <a:gd name="T41" fmla="*/ 0 h 273"/>
                    <a:gd name="T42" fmla="*/ 0 w 1554"/>
                    <a:gd name="T43" fmla="*/ 0 h 273"/>
                    <a:gd name="T44" fmla="*/ 0 w 1554"/>
                    <a:gd name="T45" fmla="*/ 0 h 273"/>
                    <a:gd name="T46" fmla="*/ 0 w 1554"/>
                    <a:gd name="T47" fmla="*/ 0 h 273"/>
                    <a:gd name="T48" fmla="*/ 0 w 1554"/>
                    <a:gd name="T49" fmla="*/ 0 h 273"/>
                    <a:gd name="T50" fmla="*/ 0 w 1554"/>
                    <a:gd name="T51" fmla="*/ 0 h 273"/>
                    <a:gd name="T52" fmla="*/ 0 w 1554"/>
                    <a:gd name="T53" fmla="*/ 0 h 273"/>
                    <a:gd name="T54" fmla="*/ 0 w 1554"/>
                    <a:gd name="T55" fmla="*/ 0 h 273"/>
                    <a:gd name="T56" fmla="*/ 0 w 1554"/>
                    <a:gd name="T57" fmla="*/ 0 h 273"/>
                    <a:gd name="T58" fmla="*/ 0 w 1554"/>
                    <a:gd name="T59" fmla="*/ 0 h 273"/>
                    <a:gd name="T60" fmla="*/ 0 w 1554"/>
                    <a:gd name="T61" fmla="*/ 0 h 273"/>
                    <a:gd name="T62" fmla="*/ 0 w 1554"/>
                    <a:gd name="T63" fmla="*/ 0 h 273"/>
                    <a:gd name="T64" fmla="*/ 0 w 1554"/>
                    <a:gd name="T65" fmla="*/ 0 h 273"/>
                    <a:gd name="T66" fmla="*/ 0 w 1554"/>
                    <a:gd name="T67" fmla="*/ 0 h 273"/>
                    <a:gd name="T68" fmla="*/ 0 w 1554"/>
                    <a:gd name="T69" fmla="*/ 0 h 273"/>
                    <a:gd name="T70" fmla="*/ 0 w 1554"/>
                    <a:gd name="T71" fmla="*/ 0 h 273"/>
                    <a:gd name="T72" fmla="*/ 0 w 1554"/>
                    <a:gd name="T73" fmla="*/ 0 h 273"/>
                    <a:gd name="T74" fmla="*/ 0 w 1554"/>
                    <a:gd name="T75" fmla="*/ 0 h 273"/>
                    <a:gd name="T76" fmla="*/ 0 w 1554"/>
                    <a:gd name="T77" fmla="*/ 0 h 273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554"/>
                    <a:gd name="T118" fmla="*/ 0 h 273"/>
                    <a:gd name="T119" fmla="*/ 1554 w 1554"/>
                    <a:gd name="T120" fmla="*/ 273 h 273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554" h="273">
                      <a:moveTo>
                        <a:pt x="1040" y="0"/>
                      </a:moveTo>
                      <a:lnTo>
                        <a:pt x="1514" y="0"/>
                      </a:lnTo>
                      <a:lnTo>
                        <a:pt x="1554" y="199"/>
                      </a:lnTo>
                      <a:lnTo>
                        <a:pt x="1514" y="185"/>
                      </a:lnTo>
                      <a:lnTo>
                        <a:pt x="1497" y="185"/>
                      </a:lnTo>
                      <a:lnTo>
                        <a:pt x="1477" y="208"/>
                      </a:lnTo>
                      <a:lnTo>
                        <a:pt x="1460" y="223"/>
                      </a:lnTo>
                      <a:lnTo>
                        <a:pt x="1440" y="228"/>
                      </a:lnTo>
                      <a:lnTo>
                        <a:pt x="1417" y="223"/>
                      </a:lnTo>
                      <a:lnTo>
                        <a:pt x="1395" y="208"/>
                      </a:lnTo>
                      <a:lnTo>
                        <a:pt x="1386" y="192"/>
                      </a:lnTo>
                      <a:lnTo>
                        <a:pt x="1359" y="185"/>
                      </a:lnTo>
                      <a:lnTo>
                        <a:pt x="1343" y="192"/>
                      </a:lnTo>
                      <a:lnTo>
                        <a:pt x="1321" y="216"/>
                      </a:lnTo>
                      <a:lnTo>
                        <a:pt x="1309" y="228"/>
                      </a:lnTo>
                      <a:lnTo>
                        <a:pt x="1282" y="243"/>
                      </a:lnTo>
                      <a:lnTo>
                        <a:pt x="1265" y="228"/>
                      </a:lnTo>
                      <a:lnTo>
                        <a:pt x="1244" y="216"/>
                      </a:lnTo>
                      <a:lnTo>
                        <a:pt x="1227" y="199"/>
                      </a:lnTo>
                      <a:lnTo>
                        <a:pt x="1211" y="192"/>
                      </a:lnTo>
                      <a:lnTo>
                        <a:pt x="1184" y="208"/>
                      </a:lnTo>
                      <a:lnTo>
                        <a:pt x="1164" y="223"/>
                      </a:lnTo>
                      <a:lnTo>
                        <a:pt x="1146" y="239"/>
                      </a:lnTo>
                      <a:lnTo>
                        <a:pt x="1130" y="243"/>
                      </a:lnTo>
                      <a:lnTo>
                        <a:pt x="1103" y="243"/>
                      </a:lnTo>
                      <a:lnTo>
                        <a:pt x="1094" y="223"/>
                      </a:lnTo>
                      <a:lnTo>
                        <a:pt x="1072" y="208"/>
                      </a:lnTo>
                      <a:lnTo>
                        <a:pt x="1049" y="199"/>
                      </a:lnTo>
                      <a:lnTo>
                        <a:pt x="1029" y="208"/>
                      </a:lnTo>
                      <a:lnTo>
                        <a:pt x="1012" y="223"/>
                      </a:lnTo>
                      <a:lnTo>
                        <a:pt x="996" y="243"/>
                      </a:lnTo>
                      <a:lnTo>
                        <a:pt x="971" y="252"/>
                      </a:lnTo>
                      <a:lnTo>
                        <a:pt x="951" y="243"/>
                      </a:lnTo>
                      <a:lnTo>
                        <a:pt x="935" y="228"/>
                      </a:lnTo>
                      <a:lnTo>
                        <a:pt x="915" y="216"/>
                      </a:lnTo>
                      <a:lnTo>
                        <a:pt x="897" y="208"/>
                      </a:lnTo>
                      <a:lnTo>
                        <a:pt x="872" y="216"/>
                      </a:lnTo>
                      <a:lnTo>
                        <a:pt x="854" y="228"/>
                      </a:lnTo>
                      <a:lnTo>
                        <a:pt x="844" y="252"/>
                      </a:lnTo>
                      <a:lnTo>
                        <a:pt x="817" y="259"/>
                      </a:lnTo>
                      <a:lnTo>
                        <a:pt x="800" y="252"/>
                      </a:lnTo>
                      <a:lnTo>
                        <a:pt x="776" y="239"/>
                      </a:lnTo>
                      <a:lnTo>
                        <a:pt x="760" y="223"/>
                      </a:lnTo>
                      <a:lnTo>
                        <a:pt x="740" y="216"/>
                      </a:lnTo>
                      <a:lnTo>
                        <a:pt x="713" y="223"/>
                      </a:lnTo>
                      <a:lnTo>
                        <a:pt x="696" y="243"/>
                      </a:lnTo>
                      <a:lnTo>
                        <a:pt x="686" y="259"/>
                      </a:lnTo>
                      <a:lnTo>
                        <a:pt x="666" y="263"/>
                      </a:lnTo>
                      <a:lnTo>
                        <a:pt x="642" y="259"/>
                      </a:lnTo>
                      <a:lnTo>
                        <a:pt x="622" y="243"/>
                      </a:lnTo>
                      <a:lnTo>
                        <a:pt x="605" y="223"/>
                      </a:lnTo>
                      <a:lnTo>
                        <a:pt x="585" y="223"/>
                      </a:lnTo>
                      <a:lnTo>
                        <a:pt x="561" y="223"/>
                      </a:lnTo>
                      <a:lnTo>
                        <a:pt x="545" y="243"/>
                      </a:lnTo>
                      <a:lnTo>
                        <a:pt x="527" y="263"/>
                      </a:lnTo>
                      <a:lnTo>
                        <a:pt x="504" y="273"/>
                      </a:lnTo>
                      <a:lnTo>
                        <a:pt x="484" y="263"/>
                      </a:lnTo>
                      <a:lnTo>
                        <a:pt x="464" y="243"/>
                      </a:lnTo>
                      <a:lnTo>
                        <a:pt x="447" y="228"/>
                      </a:lnTo>
                      <a:lnTo>
                        <a:pt x="426" y="223"/>
                      </a:lnTo>
                      <a:lnTo>
                        <a:pt x="420" y="223"/>
                      </a:lnTo>
                      <a:lnTo>
                        <a:pt x="400" y="208"/>
                      </a:lnTo>
                      <a:lnTo>
                        <a:pt x="373" y="185"/>
                      </a:lnTo>
                      <a:lnTo>
                        <a:pt x="329" y="165"/>
                      </a:lnTo>
                      <a:lnTo>
                        <a:pt x="296" y="165"/>
                      </a:lnTo>
                      <a:lnTo>
                        <a:pt x="252" y="154"/>
                      </a:lnTo>
                      <a:lnTo>
                        <a:pt x="211" y="141"/>
                      </a:lnTo>
                      <a:lnTo>
                        <a:pt x="168" y="141"/>
                      </a:lnTo>
                      <a:lnTo>
                        <a:pt x="124" y="125"/>
                      </a:lnTo>
                      <a:lnTo>
                        <a:pt x="83" y="118"/>
                      </a:lnTo>
                      <a:lnTo>
                        <a:pt x="47" y="104"/>
                      </a:lnTo>
                      <a:lnTo>
                        <a:pt x="30" y="91"/>
                      </a:lnTo>
                      <a:lnTo>
                        <a:pt x="3" y="51"/>
                      </a:lnTo>
                      <a:lnTo>
                        <a:pt x="0" y="30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107" y="0"/>
                      </a:lnTo>
                      <a:lnTo>
                        <a:pt x="1040" y="0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6" name="Freeform 100"/>
                <p:cNvSpPr>
                  <a:spLocks/>
                </p:cNvSpPr>
                <p:nvPr/>
              </p:nvSpPr>
              <p:spPr bwMode="auto">
                <a:xfrm>
                  <a:off x="2457" y="866"/>
                  <a:ext cx="205" cy="36"/>
                </a:xfrm>
                <a:custGeom>
                  <a:avLst/>
                  <a:gdLst>
                    <a:gd name="T0" fmla="*/ 0 w 817"/>
                    <a:gd name="T1" fmla="*/ 0 h 132"/>
                    <a:gd name="T2" fmla="*/ 0 w 817"/>
                    <a:gd name="T3" fmla="*/ 0 h 132"/>
                    <a:gd name="T4" fmla="*/ 0 w 817"/>
                    <a:gd name="T5" fmla="*/ 0 h 132"/>
                    <a:gd name="T6" fmla="*/ 0 w 817"/>
                    <a:gd name="T7" fmla="*/ 0 h 132"/>
                    <a:gd name="T8" fmla="*/ 0 w 817"/>
                    <a:gd name="T9" fmla="*/ 0 h 132"/>
                    <a:gd name="T10" fmla="*/ 0 w 817"/>
                    <a:gd name="T11" fmla="*/ 0 h 132"/>
                    <a:gd name="T12" fmla="*/ 0 w 817"/>
                    <a:gd name="T13" fmla="*/ 0 h 132"/>
                    <a:gd name="T14" fmla="*/ 0 w 817"/>
                    <a:gd name="T15" fmla="*/ 0 h 132"/>
                    <a:gd name="T16" fmla="*/ 0 w 817"/>
                    <a:gd name="T17" fmla="*/ 0 h 132"/>
                    <a:gd name="T18" fmla="*/ 0 w 817"/>
                    <a:gd name="T19" fmla="*/ 0 h 132"/>
                    <a:gd name="T20" fmla="*/ 0 w 817"/>
                    <a:gd name="T21" fmla="*/ 0 h 132"/>
                    <a:gd name="T22" fmla="*/ 0 w 817"/>
                    <a:gd name="T23" fmla="*/ 0 h 132"/>
                    <a:gd name="T24" fmla="*/ 0 w 817"/>
                    <a:gd name="T25" fmla="*/ 0 h 132"/>
                    <a:gd name="T26" fmla="*/ 0 w 817"/>
                    <a:gd name="T27" fmla="*/ 0 h 132"/>
                    <a:gd name="T28" fmla="*/ 0 w 817"/>
                    <a:gd name="T29" fmla="*/ 0 h 132"/>
                    <a:gd name="T30" fmla="*/ 0 w 817"/>
                    <a:gd name="T31" fmla="*/ 0 h 132"/>
                    <a:gd name="T32" fmla="*/ 0 w 817"/>
                    <a:gd name="T33" fmla="*/ 0 h 132"/>
                    <a:gd name="T34" fmla="*/ 0 w 817"/>
                    <a:gd name="T35" fmla="*/ 0 h 132"/>
                    <a:gd name="T36" fmla="*/ 0 w 817"/>
                    <a:gd name="T37" fmla="*/ 0 h 132"/>
                    <a:gd name="T38" fmla="*/ 0 w 817"/>
                    <a:gd name="T39" fmla="*/ 0 h 132"/>
                    <a:gd name="T40" fmla="*/ 0 w 817"/>
                    <a:gd name="T41" fmla="*/ 0 h 132"/>
                    <a:gd name="T42" fmla="*/ 0 w 817"/>
                    <a:gd name="T43" fmla="*/ 0 h 132"/>
                    <a:gd name="T44" fmla="*/ 0 w 817"/>
                    <a:gd name="T45" fmla="*/ 0 h 132"/>
                    <a:gd name="T46" fmla="*/ 0 w 817"/>
                    <a:gd name="T47" fmla="*/ 0 h 132"/>
                    <a:gd name="T48" fmla="*/ 0 w 817"/>
                    <a:gd name="T49" fmla="*/ 0 h 132"/>
                    <a:gd name="T50" fmla="*/ 0 w 817"/>
                    <a:gd name="T51" fmla="*/ 0 h 132"/>
                    <a:gd name="T52" fmla="*/ 0 w 817"/>
                    <a:gd name="T53" fmla="*/ 0 h 132"/>
                    <a:gd name="T54" fmla="*/ 0 w 817"/>
                    <a:gd name="T55" fmla="*/ 0 h 132"/>
                    <a:gd name="T56" fmla="*/ 0 w 817"/>
                    <a:gd name="T57" fmla="*/ 0 h 132"/>
                    <a:gd name="T58" fmla="*/ 0 w 817"/>
                    <a:gd name="T59" fmla="*/ 0 h 132"/>
                    <a:gd name="T60" fmla="*/ 0 w 817"/>
                    <a:gd name="T61" fmla="*/ 0 h 132"/>
                    <a:gd name="T62" fmla="*/ 0 w 817"/>
                    <a:gd name="T63" fmla="*/ 0 h 132"/>
                    <a:gd name="T64" fmla="*/ 0 w 817"/>
                    <a:gd name="T65" fmla="*/ 0 h 132"/>
                    <a:gd name="T66" fmla="*/ 0 w 817"/>
                    <a:gd name="T67" fmla="*/ 0 h 132"/>
                    <a:gd name="T68" fmla="*/ 0 w 817"/>
                    <a:gd name="T69" fmla="*/ 0 h 132"/>
                    <a:gd name="T70" fmla="*/ 0 w 817"/>
                    <a:gd name="T71" fmla="*/ 0 h 132"/>
                    <a:gd name="T72" fmla="*/ 0 w 817"/>
                    <a:gd name="T73" fmla="*/ 0 h 132"/>
                    <a:gd name="T74" fmla="*/ 0 w 817"/>
                    <a:gd name="T75" fmla="*/ 0 h 132"/>
                    <a:gd name="T76" fmla="*/ 0 w 817"/>
                    <a:gd name="T77" fmla="*/ 0 h 132"/>
                    <a:gd name="T78" fmla="*/ 0 w 817"/>
                    <a:gd name="T79" fmla="*/ 0 h 132"/>
                    <a:gd name="T80" fmla="*/ 0 w 817"/>
                    <a:gd name="T81" fmla="*/ 0 h 132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817"/>
                    <a:gd name="T124" fmla="*/ 0 h 132"/>
                    <a:gd name="T125" fmla="*/ 817 w 817"/>
                    <a:gd name="T126" fmla="*/ 132 h 132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817" h="132">
                      <a:moveTo>
                        <a:pt x="0" y="105"/>
                      </a:moveTo>
                      <a:lnTo>
                        <a:pt x="10" y="105"/>
                      </a:lnTo>
                      <a:lnTo>
                        <a:pt x="30" y="105"/>
                      </a:lnTo>
                      <a:lnTo>
                        <a:pt x="54" y="102"/>
                      </a:lnTo>
                      <a:lnTo>
                        <a:pt x="117" y="85"/>
                      </a:lnTo>
                      <a:lnTo>
                        <a:pt x="191" y="82"/>
                      </a:lnTo>
                      <a:lnTo>
                        <a:pt x="259" y="62"/>
                      </a:lnTo>
                      <a:lnTo>
                        <a:pt x="319" y="35"/>
                      </a:lnTo>
                      <a:lnTo>
                        <a:pt x="366" y="15"/>
                      </a:lnTo>
                      <a:lnTo>
                        <a:pt x="417" y="0"/>
                      </a:lnTo>
                      <a:lnTo>
                        <a:pt x="461" y="11"/>
                      </a:lnTo>
                      <a:lnTo>
                        <a:pt x="498" y="15"/>
                      </a:lnTo>
                      <a:lnTo>
                        <a:pt x="541" y="22"/>
                      </a:lnTo>
                      <a:lnTo>
                        <a:pt x="579" y="31"/>
                      </a:lnTo>
                      <a:lnTo>
                        <a:pt x="653" y="35"/>
                      </a:lnTo>
                      <a:lnTo>
                        <a:pt x="740" y="51"/>
                      </a:lnTo>
                      <a:lnTo>
                        <a:pt x="774" y="62"/>
                      </a:lnTo>
                      <a:lnTo>
                        <a:pt x="801" y="65"/>
                      </a:lnTo>
                      <a:lnTo>
                        <a:pt x="817" y="71"/>
                      </a:lnTo>
                      <a:lnTo>
                        <a:pt x="817" y="82"/>
                      </a:lnTo>
                      <a:lnTo>
                        <a:pt x="804" y="82"/>
                      </a:lnTo>
                      <a:lnTo>
                        <a:pt x="784" y="82"/>
                      </a:lnTo>
                      <a:lnTo>
                        <a:pt x="767" y="85"/>
                      </a:lnTo>
                      <a:lnTo>
                        <a:pt x="723" y="85"/>
                      </a:lnTo>
                      <a:lnTo>
                        <a:pt x="676" y="85"/>
                      </a:lnTo>
                      <a:lnTo>
                        <a:pt x="615" y="96"/>
                      </a:lnTo>
                      <a:lnTo>
                        <a:pt x="555" y="96"/>
                      </a:lnTo>
                      <a:lnTo>
                        <a:pt x="498" y="105"/>
                      </a:lnTo>
                      <a:lnTo>
                        <a:pt x="447" y="105"/>
                      </a:lnTo>
                      <a:lnTo>
                        <a:pt x="404" y="122"/>
                      </a:lnTo>
                      <a:lnTo>
                        <a:pt x="357" y="132"/>
                      </a:lnTo>
                      <a:lnTo>
                        <a:pt x="292" y="132"/>
                      </a:lnTo>
                      <a:lnTo>
                        <a:pt x="236" y="132"/>
                      </a:lnTo>
                      <a:lnTo>
                        <a:pt x="205" y="132"/>
                      </a:lnTo>
                      <a:lnTo>
                        <a:pt x="171" y="132"/>
                      </a:lnTo>
                      <a:lnTo>
                        <a:pt x="128" y="132"/>
                      </a:lnTo>
                      <a:lnTo>
                        <a:pt x="91" y="122"/>
                      </a:lnTo>
                      <a:lnTo>
                        <a:pt x="54" y="116"/>
                      </a:lnTo>
                      <a:lnTo>
                        <a:pt x="23" y="105"/>
                      </a:lnTo>
                      <a:lnTo>
                        <a:pt x="3" y="105"/>
                      </a:lnTo>
                      <a:lnTo>
                        <a:pt x="0" y="105"/>
                      </a:lnTo>
                      <a:close/>
                    </a:path>
                  </a:pathLst>
                </a:custGeom>
                <a:solidFill>
                  <a:srgbClr val="FFFF6D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7" name="Rectangle 101"/>
                <p:cNvSpPr>
                  <a:spLocks noChangeArrowheads="1"/>
                </p:cNvSpPr>
                <p:nvPr/>
              </p:nvSpPr>
              <p:spPr bwMode="auto">
                <a:xfrm>
                  <a:off x="1670" y="268"/>
                  <a:ext cx="2347" cy="204"/>
                </a:xfrm>
                <a:prstGeom prst="rect">
                  <a:avLst/>
                </a:prstGeom>
                <a:noFill/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8" name="Freeform 102"/>
                <p:cNvSpPr>
                  <a:spLocks/>
                </p:cNvSpPr>
                <p:nvPr/>
              </p:nvSpPr>
              <p:spPr bwMode="auto">
                <a:xfrm>
                  <a:off x="1668" y="995"/>
                  <a:ext cx="226" cy="10"/>
                </a:xfrm>
                <a:custGeom>
                  <a:avLst/>
                  <a:gdLst>
                    <a:gd name="T0" fmla="*/ 0 w 901"/>
                    <a:gd name="T1" fmla="*/ 0 h 40"/>
                    <a:gd name="T2" fmla="*/ 0 w 901"/>
                    <a:gd name="T3" fmla="*/ 0 h 40"/>
                    <a:gd name="T4" fmla="*/ 0 w 901"/>
                    <a:gd name="T5" fmla="*/ 0 h 40"/>
                    <a:gd name="T6" fmla="*/ 0 w 901"/>
                    <a:gd name="T7" fmla="*/ 0 h 40"/>
                    <a:gd name="T8" fmla="*/ 0 w 901"/>
                    <a:gd name="T9" fmla="*/ 0 h 40"/>
                    <a:gd name="T10" fmla="*/ 0 w 901"/>
                    <a:gd name="T11" fmla="*/ 0 h 40"/>
                    <a:gd name="T12" fmla="*/ 0 w 901"/>
                    <a:gd name="T13" fmla="*/ 0 h 40"/>
                    <a:gd name="T14" fmla="*/ 0 w 901"/>
                    <a:gd name="T15" fmla="*/ 0 h 40"/>
                    <a:gd name="T16" fmla="*/ 0 w 901"/>
                    <a:gd name="T17" fmla="*/ 0 h 40"/>
                    <a:gd name="T18" fmla="*/ 0 w 901"/>
                    <a:gd name="T19" fmla="*/ 0 h 40"/>
                    <a:gd name="T20" fmla="*/ 0 w 901"/>
                    <a:gd name="T21" fmla="*/ 0 h 40"/>
                    <a:gd name="T22" fmla="*/ 0 w 901"/>
                    <a:gd name="T23" fmla="*/ 0 h 40"/>
                    <a:gd name="T24" fmla="*/ 0 w 901"/>
                    <a:gd name="T25" fmla="*/ 0 h 40"/>
                    <a:gd name="T26" fmla="*/ 0 w 901"/>
                    <a:gd name="T27" fmla="*/ 0 h 40"/>
                    <a:gd name="T28" fmla="*/ 0 w 901"/>
                    <a:gd name="T29" fmla="*/ 0 h 40"/>
                    <a:gd name="T30" fmla="*/ 0 w 901"/>
                    <a:gd name="T31" fmla="*/ 0 h 40"/>
                    <a:gd name="T32" fmla="*/ 0 w 901"/>
                    <a:gd name="T33" fmla="*/ 0 h 40"/>
                    <a:gd name="T34" fmla="*/ 0 w 901"/>
                    <a:gd name="T35" fmla="*/ 0 h 40"/>
                    <a:gd name="T36" fmla="*/ 0 w 901"/>
                    <a:gd name="T37" fmla="*/ 0 h 40"/>
                    <a:gd name="T38" fmla="*/ 0 w 901"/>
                    <a:gd name="T39" fmla="*/ 0 h 40"/>
                    <a:gd name="T40" fmla="*/ 0 w 901"/>
                    <a:gd name="T41" fmla="*/ 0 h 40"/>
                    <a:gd name="T42" fmla="*/ 0 w 901"/>
                    <a:gd name="T43" fmla="*/ 0 h 40"/>
                    <a:gd name="T44" fmla="*/ 0 w 901"/>
                    <a:gd name="T45" fmla="*/ 0 h 40"/>
                    <a:gd name="T46" fmla="*/ 0 w 901"/>
                    <a:gd name="T47" fmla="*/ 0 h 40"/>
                    <a:gd name="T48" fmla="*/ 0 w 901"/>
                    <a:gd name="T49" fmla="*/ 0 h 40"/>
                    <a:gd name="T50" fmla="*/ 0 w 901"/>
                    <a:gd name="T51" fmla="*/ 0 h 40"/>
                    <a:gd name="T52" fmla="*/ 0 w 901"/>
                    <a:gd name="T53" fmla="*/ 0 h 40"/>
                    <a:gd name="T54" fmla="*/ 0 w 901"/>
                    <a:gd name="T55" fmla="*/ 0 h 40"/>
                    <a:gd name="T56" fmla="*/ 0 w 901"/>
                    <a:gd name="T57" fmla="*/ 0 h 40"/>
                    <a:gd name="T58" fmla="*/ 0 w 901"/>
                    <a:gd name="T59" fmla="*/ 0 h 40"/>
                    <a:gd name="T60" fmla="*/ 0 w 901"/>
                    <a:gd name="T61" fmla="*/ 0 h 40"/>
                    <a:gd name="T62" fmla="*/ 0 w 901"/>
                    <a:gd name="T63" fmla="*/ 0 h 40"/>
                    <a:gd name="T64" fmla="*/ 0 w 901"/>
                    <a:gd name="T65" fmla="*/ 0 h 40"/>
                    <a:gd name="T66" fmla="*/ 0 w 901"/>
                    <a:gd name="T67" fmla="*/ 0 h 40"/>
                    <a:gd name="T68" fmla="*/ 0 w 901"/>
                    <a:gd name="T69" fmla="*/ 0 h 40"/>
                    <a:gd name="T70" fmla="*/ 0 w 901"/>
                    <a:gd name="T71" fmla="*/ 0 h 40"/>
                    <a:gd name="T72" fmla="*/ 0 w 901"/>
                    <a:gd name="T73" fmla="*/ 0 h 40"/>
                    <a:gd name="T74" fmla="*/ 0 w 901"/>
                    <a:gd name="T75" fmla="*/ 0 h 40"/>
                    <a:gd name="T76" fmla="*/ 0 w 901"/>
                    <a:gd name="T77" fmla="*/ 0 h 40"/>
                    <a:gd name="T78" fmla="*/ 0 w 901"/>
                    <a:gd name="T79" fmla="*/ 0 h 40"/>
                    <a:gd name="T80" fmla="*/ 0 w 901"/>
                    <a:gd name="T81" fmla="*/ 0 h 40"/>
                    <a:gd name="T82" fmla="*/ 0 w 901"/>
                    <a:gd name="T83" fmla="*/ 0 h 40"/>
                    <a:gd name="T84" fmla="*/ 0 w 901"/>
                    <a:gd name="T85" fmla="*/ 0 h 40"/>
                    <a:gd name="T86" fmla="*/ 0 w 901"/>
                    <a:gd name="T87" fmla="*/ 0 h 40"/>
                    <a:gd name="T88" fmla="*/ 0 w 901"/>
                    <a:gd name="T89" fmla="*/ 0 h 40"/>
                    <a:gd name="T90" fmla="*/ 0 w 901"/>
                    <a:gd name="T91" fmla="*/ 0 h 40"/>
                    <a:gd name="T92" fmla="*/ 0 w 901"/>
                    <a:gd name="T93" fmla="*/ 0 h 40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901"/>
                    <a:gd name="T142" fmla="*/ 0 h 40"/>
                    <a:gd name="T143" fmla="*/ 901 w 901"/>
                    <a:gd name="T144" fmla="*/ 40 h 40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901" h="40">
                      <a:moveTo>
                        <a:pt x="901" y="0"/>
                      </a:moveTo>
                      <a:lnTo>
                        <a:pt x="877" y="3"/>
                      </a:lnTo>
                      <a:lnTo>
                        <a:pt x="861" y="20"/>
                      </a:lnTo>
                      <a:lnTo>
                        <a:pt x="847" y="34"/>
                      </a:lnTo>
                      <a:lnTo>
                        <a:pt x="821" y="40"/>
                      </a:lnTo>
                      <a:lnTo>
                        <a:pt x="803" y="34"/>
                      </a:lnTo>
                      <a:lnTo>
                        <a:pt x="783" y="20"/>
                      </a:lnTo>
                      <a:lnTo>
                        <a:pt x="767" y="3"/>
                      </a:lnTo>
                      <a:lnTo>
                        <a:pt x="740" y="0"/>
                      </a:lnTo>
                      <a:lnTo>
                        <a:pt x="724" y="3"/>
                      </a:lnTo>
                      <a:lnTo>
                        <a:pt x="702" y="20"/>
                      </a:lnTo>
                      <a:lnTo>
                        <a:pt x="693" y="34"/>
                      </a:lnTo>
                      <a:lnTo>
                        <a:pt x="670" y="40"/>
                      </a:lnTo>
                      <a:lnTo>
                        <a:pt x="642" y="34"/>
                      </a:lnTo>
                      <a:lnTo>
                        <a:pt x="628" y="20"/>
                      </a:lnTo>
                      <a:lnTo>
                        <a:pt x="608" y="3"/>
                      </a:lnTo>
                      <a:lnTo>
                        <a:pt x="588" y="0"/>
                      </a:lnTo>
                      <a:lnTo>
                        <a:pt x="568" y="3"/>
                      </a:lnTo>
                      <a:lnTo>
                        <a:pt x="554" y="20"/>
                      </a:lnTo>
                      <a:lnTo>
                        <a:pt x="534" y="34"/>
                      </a:lnTo>
                      <a:lnTo>
                        <a:pt x="507" y="40"/>
                      </a:lnTo>
                      <a:lnTo>
                        <a:pt x="491" y="34"/>
                      </a:lnTo>
                      <a:lnTo>
                        <a:pt x="474" y="20"/>
                      </a:lnTo>
                      <a:lnTo>
                        <a:pt x="453" y="3"/>
                      </a:lnTo>
                      <a:lnTo>
                        <a:pt x="437" y="0"/>
                      </a:lnTo>
                      <a:lnTo>
                        <a:pt x="410" y="3"/>
                      </a:lnTo>
                      <a:lnTo>
                        <a:pt x="393" y="20"/>
                      </a:lnTo>
                      <a:lnTo>
                        <a:pt x="377" y="34"/>
                      </a:lnTo>
                      <a:lnTo>
                        <a:pt x="359" y="40"/>
                      </a:lnTo>
                      <a:lnTo>
                        <a:pt x="329" y="34"/>
                      </a:lnTo>
                      <a:lnTo>
                        <a:pt x="316" y="20"/>
                      </a:lnTo>
                      <a:lnTo>
                        <a:pt x="302" y="3"/>
                      </a:lnTo>
                      <a:lnTo>
                        <a:pt x="278" y="0"/>
                      </a:lnTo>
                      <a:lnTo>
                        <a:pt x="258" y="3"/>
                      </a:lnTo>
                      <a:lnTo>
                        <a:pt x="242" y="20"/>
                      </a:lnTo>
                      <a:lnTo>
                        <a:pt x="222" y="34"/>
                      </a:lnTo>
                      <a:lnTo>
                        <a:pt x="198" y="40"/>
                      </a:lnTo>
                      <a:lnTo>
                        <a:pt x="178" y="34"/>
                      </a:lnTo>
                      <a:lnTo>
                        <a:pt x="161" y="20"/>
                      </a:lnTo>
                      <a:lnTo>
                        <a:pt x="141" y="3"/>
                      </a:lnTo>
                      <a:lnTo>
                        <a:pt x="124" y="0"/>
                      </a:lnTo>
                      <a:lnTo>
                        <a:pt x="97" y="3"/>
                      </a:lnTo>
                      <a:lnTo>
                        <a:pt x="83" y="20"/>
                      </a:lnTo>
                      <a:lnTo>
                        <a:pt x="67" y="34"/>
                      </a:lnTo>
                      <a:lnTo>
                        <a:pt x="47" y="40"/>
                      </a:lnTo>
                      <a:lnTo>
                        <a:pt x="23" y="34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9" name="Freeform 103"/>
                <p:cNvSpPr>
                  <a:spLocks/>
                </p:cNvSpPr>
                <p:nvPr/>
              </p:nvSpPr>
              <p:spPr bwMode="auto">
                <a:xfrm>
                  <a:off x="2356" y="945"/>
                  <a:ext cx="798" cy="51"/>
                </a:xfrm>
                <a:custGeom>
                  <a:avLst/>
                  <a:gdLst>
                    <a:gd name="T0" fmla="*/ 0 w 3193"/>
                    <a:gd name="T1" fmla="*/ 0 h 188"/>
                    <a:gd name="T2" fmla="*/ 0 w 3193"/>
                    <a:gd name="T3" fmla="*/ 0 h 188"/>
                    <a:gd name="T4" fmla="*/ 0 w 3193"/>
                    <a:gd name="T5" fmla="*/ 0 h 188"/>
                    <a:gd name="T6" fmla="*/ 0 w 3193"/>
                    <a:gd name="T7" fmla="*/ 0 h 188"/>
                    <a:gd name="T8" fmla="*/ 0 w 3193"/>
                    <a:gd name="T9" fmla="*/ 0 h 188"/>
                    <a:gd name="T10" fmla="*/ 0 w 3193"/>
                    <a:gd name="T11" fmla="*/ 0 h 188"/>
                    <a:gd name="T12" fmla="*/ 0 w 3193"/>
                    <a:gd name="T13" fmla="*/ 0 h 188"/>
                    <a:gd name="T14" fmla="*/ 0 w 3193"/>
                    <a:gd name="T15" fmla="*/ 0 h 188"/>
                    <a:gd name="T16" fmla="*/ 0 w 3193"/>
                    <a:gd name="T17" fmla="*/ 0 h 188"/>
                    <a:gd name="T18" fmla="*/ 0 w 3193"/>
                    <a:gd name="T19" fmla="*/ 0 h 188"/>
                    <a:gd name="T20" fmla="*/ 0 w 3193"/>
                    <a:gd name="T21" fmla="*/ 0 h 188"/>
                    <a:gd name="T22" fmla="*/ 0 w 3193"/>
                    <a:gd name="T23" fmla="*/ 0 h 188"/>
                    <a:gd name="T24" fmla="*/ 0 w 3193"/>
                    <a:gd name="T25" fmla="*/ 0 h 188"/>
                    <a:gd name="T26" fmla="*/ 0 w 3193"/>
                    <a:gd name="T27" fmla="*/ 0 h 188"/>
                    <a:gd name="T28" fmla="*/ 0 w 3193"/>
                    <a:gd name="T29" fmla="*/ 0 h 188"/>
                    <a:gd name="T30" fmla="*/ 0 w 3193"/>
                    <a:gd name="T31" fmla="*/ 0 h 188"/>
                    <a:gd name="T32" fmla="*/ 0 w 3193"/>
                    <a:gd name="T33" fmla="*/ 0 h 188"/>
                    <a:gd name="T34" fmla="*/ 0 w 3193"/>
                    <a:gd name="T35" fmla="*/ 0 h 188"/>
                    <a:gd name="T36" fmla="*/ 0 w 3193"/>
                    <a:gd name="T37" fmla="*/ 0 h 188"/>
                    <a:gd name="T38" fmla="*/ 0 w 3193"/>
                    <a:gd name="T39" fmla="*/ 0 h 188"/>
                    <a:gd name="T40" fmla="*/ 0 w 3193"/>
                    <a:gd name="T41" fmla="*/ 0 h 188"/>
                    <a:gd name="T42" fmla="*/ 0 w 3193"/>
                    <a:gd name="T43" fmla="*/ 0 h 188"/>
                    <a:gd name="T44" fmla="*/ 0 w 3193"/>
                    <a:gd name="T45" fmla="*/ 0 h 188"/>
                    <a:gd name="T46" fmla="*/ 0 w 3193"/>
                    <a:gd name="T47" fmla="*/ 0 h 188"/>
                    <a:gd name="T48" fmla="*/ 0 w 3193"/>
                    <a:gd name="T49" fmla="*/ 0 h 188"/>
                    <a:gd name="T50" fmla="*/ 0 w 3193"/>
                    <a:gd name="T51" fmla="*/ 0 h 188"/>
                    <a:gd name="T52" fmla="*/ 0 w 3193"/>
                    <a:gd name="T53" fmla="*/ 0 h 188"/>
                    <a:gd name="T54" fmla="*/ 0 w 3193"/>
                    <a:gd name="T55" fmla="*/ 0 h 188"/>
                    <a:gd name="T56" fmla="*/ 0 w 3193"/>
                    <a:gd name="T57" fmla="*/ 0 h 188"/>
                    <a:gd name="T58" fmla="*/ 0 w 3193"/>
                    <a:gd name="T59" fmla="*/ 0 h 188"/>
                    <a:gd name="T60" fmla="*/ 0 w 3193"/>
                    <a:gd name="T61" fmla="*/ 0 h 188"/>
                    <a:gd name="T62" fmla="*/ 0 w 3193"/>
                    <a:gd name="T63" fmla="*/ 0 h 188"/>
                    <a:gd name="T64" fmla="*/ 0 w 3193"/>
                    <a:gd name="T65" fmla="*/ 0 h 188"/>
                    <a:gd name="T66" fmla="*/ 0 w 3193"/>
                    <a:gd name="T67" fmla="*/ 0 h 188"/>
                    <a:gd name="T68" fmla="*/ 0 w 3193"/>
                    <a:gd name="T69" fmla="*/ 0 h 188"/>
                    <a:gd name="T70" fmla="*/ 0 w 3193"/>
                    <a:gd name="T71" fmla="*/ 0 h 188"/>
                    <a:gd name="T72" fmla="*/ 0 w 3193"/>
                    <a:gd name="T73" fmla="*/ 0 h 188"/>
                    <a:gd name="T74" fmla="*/ 0 w 3193"/>
                    <a:gd name="T75" fmla="*/ 0 h 188"/>
                    <a:gd name="T76" fmla="*/ 0 w 3193"/>
                    <a:gd name="T77" fmla="*/ 0 h 188"/>
                    <a:gd name="T78" fmla="*/ 0 w 3193"/>
                    <a:gd name="T79" fmla="*/ 0 h 188"/>
                    <a:gd name="T80" fmla="*/ 0 w 3193"/>
                    <a:gd name="T81" fmla="*/ 0 h 188"/>
                    <a:gd name="T82" fmla="*/ 0 w 3193"/>
                    <a:gd name="T83" fmla="*/ 0 h 188"/>
                    <a:gd name="T84" fmla="*/ 0 w 3193"/>
                    <a:gd name="T85" fmla="*/ 0 h 188"/>
                    <a:gd name="T86" fmla="*/ 0 w 3193"/>
                    <a:gd name="T87" fmla="*/ 0 h 188"/>
                    <a:gd name="T88" fmla="*/ 0 w 3193"/>
                    <a:gd name="T89" fmla="*/ 0 h 188"/>
                    <a:gd name="T90" fmla="*/ 0 w 3193"/>
                    <a:gd name="T91" fmla="*/ 0 h 188"/>
                    <a:gd name="T92" fmla="*/ 0 w 3193"/>
                    <a:gd name="T93" fmla="*/ 0 h 188"/>
                    <a:gd name="T94" fmla="*/ 0 w 3193"/>
                    <a:gd name="T95" fmla="*/ 0 h 188"/>
                    <a:gd name="T96" fmla="*/ 0 w 3193"/>
                    <a:gd name="T97" fmla="*/ 0 h 188"/>
                    <a:gd name="T98" fmla="*/ 0 w 3193"/>
                    <a:gd name="T99" fmla="*/ 0 h 188"/>
                    <a:gd name="T100" fmla="*/ 0 w 3193"/>
                    <a:gd name="T101" fmla="*/ 0 h 188"/>
                    <a:gd name="T102" fmla="*/ 0 w 3193"/>
                    <a:gd name="T103" fmla="*/ 0 h 188"/>
                    <a:gd name="T104" fmla="*/ 0 w 3193"/>
                    <a:gd name="T105" fmla="*/ 0 h 188"/>
                    <a:gd name="T106" fmla="*/ 0 w 3193"/>
                    <a:gd name="T107" fmla="*/ 0 h 188"/>
                    <a:gd name="T108" fmla="*/ 0 w 3193"/>
                    <a:gd name="T109" fmla="*/ 0 h 18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3193"/>
                    <a:gd name="T166" fmla="*/ 0 h 188"/>
                    <a:gd name="T167" fmla="*/ 3193 w 3193"/>
                    <a:gd name="T168" fmla="*/ 188 h 188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3193" h="188">
                      <a:moveTo>
                        <a:pt x="3193" y="30"/>
                      </a:moveTo>
                      <a:lnTo>
                        <a:pt x="3176" y="20"/>
                      </a:lnTo>
                      <a:lnTo>
                        <a:pt x="3149" y="13"/>
                      </a:lnTo>
                      <a:lnTo>
                        <a:pt x="3129" y="0"/>
                      </a:lnTo>
                      <a:lnTo>
                        <a:pt x="3112" y="0"/>
                      </a:lnTo>
                      <a:lnTo>
                        <a:pt x="3085" y="13"/>
                      </a:lnTo>
                      <a:lnTo>
                        <a:pt x="3082" y="30"/>
                      </a:lnTo>
                      <a:lnTo>
                        <a:pt x="3065" y="44"/>
                      </a:lnTo>
                      <a:lnTo>
                        <a:pt x="3048" y="60"/>
                      </a:lnTo>
                      <a:lnTo>
                        <a:pt x="3022" y="64"/>
                      </a:lnTo>
                      <a:lnTo>
                        <a:pt x="3004" y="60"/>
                      </a:lnTo>
                      <a:lnTo>
                        <a:pt x="2988" y="50"/>
                      </a:lnTo>
                      <a:lnTo>
                        <a:pt x="2968" y="60"/>
                      </a:lnTo>
                      <a:lnTo>
                        <a:pt x="2950" y="74"/>
                      </a:lnTo>
                      <a:lnTo>
                        <a:pt x="2937" y="94"/>
                      </a:lnTo>
                      <a:lnTo>
                        <a:pt x="2924" y="114"/>
                      </a:lnTo>
                      <a:lnTo>
                        <a:pt x="2907" y="131"/>
                      </a:lnTo>
                      <a:lnTo>
                        <a:pt x="2880" y="131"/>
                      </a:lnTo>
                      <a:lnTo>
                        <a:pt x="2863" y="114"/>
                      </a:lnTo>
                      <a:lnTo>
                        <a:pt x="2836" y="104"/>
                      </a:lnTo>
                      <a:lnTo>
                        <a:pt x="2820" y="104"/>
                      </a:lnTo>
                      <a:lnTo>
                        <a:pt x="2793" y="111"/>
                      </a:lnTo>
                      <a:lnTo>
                        <a:pt x="2782" y="124"/>
                      </a:lnTo>
                      <a:lnTo>
                        <a:pt x="2766" y="145"/>
                      </a:lnTo>
                      <a:lnTo>
                        <a:pt x="2749" y="154"/>
                      </a:lnTo>
                      <a:lnTo>
                        <a:pt x="2726" y="145"/>
                      </a:lnTo>
                      <a:lnTo>
                        <a:pt x="2705" y="131"/>
                      </a:lnTo>
                      <a:lnTo>
                        <a:pt x="2685" y="114"/>
                      </a:lnTo>
                      <a:lnTo>
                        <a:pt x="2668" y="111"/>
                      </a:lnTo>
                      <a:lnTo>
                        <a:pt x="2641" y="114"/>
                      </a:lnTo>
                      <a:lnTo>
                        <a:pt x="2631" y="131"/>
                      </a:lnTo>
                      <a:lnTo>
                        <a:pt x="2631" y="138"/>
                      </a:lnTo>
                      <a:lnTo>
                        <a:pt x="2614" y="154"/>
                      </a:lnTo>
                      <a:lnTo>
                        <a:pt x="2594" y="154"/>
                      </a:lnTo>
                      <a:lnTo>
                        <a:pt x="2571" y="154"/>
                      </a:lnTo>
                      <a:lnTo>
                        <a:pt x="2551" y="131"/>
                      </a:lnTo>
                      <a:lnTo>
                        <a:pt x="2533" y="114"/>
                      </a:lnTo>
                      <a:lnTo>
                        <a:pt x="2513" y="111"/>
                      </a:lnTo>
                      <a:lnTo>
                        <a:pt x="2490" y="114"/>
                      </a:lnTo>
                      <a:lnTo>
                        <a:pt x="2473" y="131"/>
                      </a:lnTo>
                      <a:lnTo>
                        <a:pt x="2463" y="154"/>
                      </a:lnTo>
                      <a:lnTo>
                        <a:pt x="2436" y="161"/>
                      </a:lnTo>
                      <a:lnTo>
                        <a:pt x="2419" y="154"/>
                      </a:lnTo>
                      <a:lnTo>
                        <a:pt x="2399" y="131"/>
                      </a:lnTo>
                      <a:lnTo>
                        <a:pt x="2381" y="114"/>
                      </a:lnTo>
                      <a:lnTo>
                        <a:pt x="2354" y="111"/>
                      </a:lnTo>
                      <a:lnTo>
                        <a:pt x="2338" y="114"/>
                      </a:lnTo>
                      <a:lnTo>
                        <a:pt x="2318" y="131"/>
                      </a:lnTo>
                      <a:lnTo>
                        <a:pt x="2302" y="154"/>
                      </a:lnTo>
                      <a:lnTo>
                        <a:pt x="2280" y="161"/>
                      </a:lnTo>
                      <a:lnTo>
                        <a:pt x="2257" y="154"/>
                      </a:lnTo>
                      <a:lnTo>
                        <a:pt x="2237" y="131"/>
                      </a:lnTo>
                      <a:lnTo>
                        <a:pt x="2224" y="114"/>
                      </a:lnTo>
                      <a:lnTo>
                        <a:pt x="2197" y="111"/>
                      </a:lnTo>
                      <a:lnTo>
                        <a:pt x="2181" y="114"/>
                      </a:lnTo>
                      <a:lnTo>
                        <a:pt x="2159" y="131"/>
                      </a:lnTo>
                      <a:lnTo>
                        <a:pt x="2150" y="154"/>
                      </a:lnTo>
                      <a:lnTo>
                        <a:pt x="2127" y="161"/>
                      </a:lnTo>
                      <a:lnTo>
                        <a:pt x="2107" y="154"/>
                      </a:lnTo>
                      <a:lnTo>
                        <a:pt x="2089" y="131"/>
                      </a:lnTo>
                      <a:lnTo>
                        <a:pt x="2069" y="114"/>
                      </a:lnTo>
                      <a:lnTo>
                        <a:pt x="2052" y="111"/>
                      </a:lnTo>
                      <a:lnTo>
                        <a:pt x="2025" y="124"/>
                      </a:lnTo>
                      <a:lnTo>
                        <a:pt x="2008" y="131"/>
                      </a:lnTo>
                      <a:lnTo>
                        <a:pt x="1988" y="154"/>
                      </a:lnTo>
                      <a:lnTo>
                        <a:pt x="1968" y="161"/>
                      </a:lnTo>
                      <a:lnTo>
                        <a:pt x="1944" y="154"/>
                      </a:lnTo>
                      <a:lnTo>
                        <a:pt x="1931" y="131"/>
                      </a:lnTo>
                      <a:lnTo>
                        <a:pt x="1910" y="124"/>
                      </a:lnTo>
                      <a:lnTo>
                        <a:pt x="1887" y="111"/>
                      </a:lnTo>
                      <a:lnTo>
                        <a:pt x="1867" y="124"/>
                      </a:lnTo>
                      <a:lnTo>
                        <a:pt x="1850" y="138"/>
                      </a:lnTo>
                      <a:lnTo>
                        <a:pt x="1836" y="154"/>
                      </a:lnTo>
                      <a:lnTo>
                        <a:pt x="1813" y="161"/>
                      </a:lnTo>
                      <a:lnTo>
                        <a:pt x="1793" y="154"/>
                      </a:lnTo>
                      <a:lnTo>
                        <a:pt x="1776" y="138"/>
                      </a:lnTo>
                      <a:lnTo>
                        <a:pt x="1756" y="124"/>
                      </a:lnTo>
                      <a:lnTo>
                        <a:pt x="1735" y="111"/>
                      </a:lnTo>
                      <a:lnTo>
                        <a:pt x="1712" y="124"/>
                      </a:lnTo>
                      <a:lnTo>
                        <a:pt x="1695" y="138"/>
                      </a:lnTo>
                      <a:lnTo>
                        <a:pt x="1682" y="154"/>
                      </a:lnTo>
                      <a:lnTo>
                        <a:pt x="1655" y="161"/>
                      </a:lnTo>
                      <a:lnTo>
                        <a:pt x="1635" y="154"/>
                      </a:lnTo>
                      <a:lnTo>
                        <a:pt x="1618" y="138"/>
                      </a:lnTo>
                      <a:lnTo>
                        <a:pt x="1601" y="124"/>
                      </a:lnTo>
                      <a:lnTo>
                        <a:pt x="1581" y="111"/>
                      </a:lnTo>
                      <a:lnTo>
                        <a:pt x="1558" y="124"/>
                      </a:lnTo>
                      <a:lnTo>
                        <a:pt x="1538" y="138"/>
                      </a:lnTo>
                      <a:lnTo>
                        <a:pt x="1527" y="154"/>
                      </a:lnTo>
                      <a:lnTo>
                        <a:pt x="1504" y="161"/>
                      </a:lnTo>
                      <a:lnTo>
                        <a:pt x="1484" y="154"/>
                      </a:lnTo>
                      <a:lnTo>
                        <a:pt x="1460" y="138"/>
                      </a:lnTo>
                      <a:lnTo>
                        <a:pt x="1443" y="124"/>
                      </a:lnTo>
                      <a:lnTo>
                        <a:pt x="1423" y="111"/>
                      </a:lnTo>
                      <a:lnTo>
                        <a:pt x="1399" y="124"/>
                      </a:lnTo>
                      <a:lnTo>
                        <a:pt x="1386" y="138"/>
                      </a:lnTo>
                      <a:lnTo>
                        <a:pt x="1369" y="154"/>
                      </a:lnTo>
                      <a:lnTo>
                        <a:pt x="1342" y="161"/>
                      </a:lnTo>
                      <a:lnTo>
                        <a:pt x="1325" y="154"/>
                      </a:lnTo>
                      <a:lnTo>
                        <a:pt x="1305" y="138"/>
                      </a:lnTo>
                      <a:lnTo>
                        <a:pt x="1289" y="124"/>
                      </a:lnTo>
                      <a:lnTo>
                        <a:pt x="1268" y="114"/>
                      </a:lnTo>
                      <a:lnTo>
                        <a:pt x="1244" y="124"/>
                      </a:lnTo>
                      <a:lnTo>
                        <a:pt x="1224" y="138"/>
                      </a:lnTo>
                      <a:lnTo>
                        <a:pt x="1211" y="154"/>
                      </a:lnTo>
                      <a:lnTo>
                        <a:pt x="1194" y="169"/>
                      </a:lnTo>
                      <a:lnTo>
                        <a:pt x="1167" y="161"/>
                      </a:lnTo>
                      <a:lnTo>
                        <a:pt x="1147" y="145"/>
                      </a:lnTo>
                      <a:lnTo>
                        <a:pt x="1137" y="131"/>
                      </a:lnTo>
                      <a:lnTo>
                        <a:pt x="1114" y="131"/>
                      </a:lnTo>
                      <a:lnTo>
                        <a:pt x="1093" y="138"/>
                      </a:lnTo>
                      <a:lnTo>
                        <a:pt x="1076" y="154"/>
                      </a:lnTo>
                      <a:lnTo>
                        <a:pt x="1060" y="174"/>
                      </a:lnTo>
                      <a:lnTo>
                        <a:pt x="1040" y="185"/>
                      </a:lnTo>
                      <a:lnTo>
                        <a:pt x="1019" y="174"/>
                      </a:lnTo>
                      <a:lnTo>
                        <a:pt x="995" y="161"/>
                      </a:lnTo>
                      <a:lnTo>
                        <a:pt x="975" y="154"/>
                      </a:lnTo>
                      <a:lnTo>
                        <a:pt x="959" y="145"/>
                      </a:lnTo>
                      <a:lnTo>
                        <a:pt x="932" y="154"/>
                      </a:lnTo>
                      <a:lnTo>
                        <a:pt x="919" y="169"/>
                      </a:lnTo>
                      <a:lnTo>
                        <a:pt x="898" y="185"/>
                      </a:lnTo>
                      <a:lnTo>
                        <a:pt x="874" y="188"/>
                      </a:lnTo>
                      <a:lnTo>
                        <a:pt x="854" y="185"/>
                      </a:lnTo>
                      <a:lnTo>
                        <a:pt x="838" y="169"/>
                      </a:lnTo>
                      <a:lnTo>
                        <a:pt x="818" y="154"/>
                      </a:lnTo>
                      <a:lnTo>
                        <a:pt x="800" y="145"/>
                      </a:lnTo>
                      <a:lnTo>
                        <a:pt x="773" y="154"/>
                      </a:lnTo>
                      <a:lnTo>
                        <a:pt x="757" y="169"/>
                      </a:lnTo>
                      <a:lnTo>
                        <a:pt x="744" y="185"/>
                      </a:lnTo>
                      <a:lnTo>
                        <a:pt x="726" y="188"/>
                      </a:lnTo>
                      <a:lnTo>
                        <a:pt x="699" y="185"/>
                      </a:lnTo>
                      <a:lnTo>
                        <a:pt x="683" y="169"/>
                      </a:lnTo>
                      <a:lnTo>
                        <a:pt x="670" y="154"/>
                      </a:lnTo>
                      <a:lnTo>
                        <a:pt x="643" y="145"/>
                      </a:lnTo>
                      <a:lnTo>
                        <a:pt x="623" y="154"/>
                      </a:lnTo>
                      <a:lnTo>
                        <a:pt x="605" y="169"/>
                      </a:lnTo>
                      <a:lnTo>
                        <a:pt x="589" y="185"/>
                      </a:lnTo>
                      <a:lnTo>
                        <a:pt x="562" y="188"/>
                      </a:lnTo>
                      <a:lnTo>
                        <a:pt x="542" y="185"/>
                      </a:lnTo>
                      <a:lnTo>
                        <a:pt x="524" y="169"/>
                      </a:lnTo>
                      <a:lnTo>
                        <a:pt x="508" y="154"/>
                      </a:lnTo>
                      <a:lnTo>
                        <a:pt x="488" y="145"/>
                      </a:lnTo>
                      <a:lnTo>
                        <a:pt x="461" y="154"/>
                      </a:lnTo>
                      <a:lnTo>
                        <a:pt x="450" y="169"/>
                      </a:lnTo>
                      <a:lnTo>
                        <a:pt x="430" y="185"/>
                      </a:lnTo>
                      <a:lnTo>
                        <a:pt x="410" y="188"/>
                      </a:lnTo>
                      <a:lnTo>
                        <a:pt x="390" y="185"/>
                      </a:lnTo>
                      <a:lnTo>
                        <a:pt x="374" y="169"/>
                      </a:lnTo>
                      <a:lnTo>
                        <a:pt x="356" y="154"/>
                      </a:lnTo>
                      <a:lnTo>
                        <a:pt x="329" y="145"/>
                      </a:lnTo>
                      <a:lnTo>
                        <a:pt x="313" y="154"/>
                      </a:lnTo>
                      <a:lnTo>
                        <a:pt x="293" y="169"/>
                      </a:lnTo>
                      <a:lnTo>
                        <a:pt x="276" y="185"/>
                      </a:lnTo>
                      <a:lnTo>
                        <a:pt x="255" y="188"/>
                      </a:lnTo>
                      <a:lnTo>
                        <a:pt x="231" y="185"/>
                      </a:lnTo>
                      <a:lnTo>
                        <a:pt x="211" y="169"/>
                      </a:lnTo>
                      <a:lnTo>
                        <a:pt x="199" y="154"/>
                      </a:lnTo>
                      <a:lnTo>
                        <a:pt x="175" y="145"/>
                      </a:lnTo>
                      <a:lnTo>
                        <a:pt x="157" y="154"/>
                      </a:lnTo>
                      <a:lnTo>
                        <a:pt x="134" y="169"/>
                      </a:lnTo>
                      <a:lnTo>
                        <a:pt x="125" y="185"/>
                      </a:lnTo>
                      <a:lnTo>
                        <a:pt x="98" y="188"/>
                      </a:lnTo>
                      <a:lnTo>
                        <a:pt x="80" y="185"/>
                      </a:lnTo>
                      <a:lnTo>
                        <a:pt x="63" y="169"/>
                      </a:lnTo>
                      <a:lnTo>
                        <a:pt x="43" y="154"/>
                      </a:lnTo>
                      <a:lnTo>
                        <a:pt x="27" y="145"/>
                      </a:lnTo>
                      <a:lnTo>
                        <a:pt x="0" y="15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0" name="Freeform 104"/>
                <p:cNvSpPr>
                  <a:spLocks/>
                </p:cNvSpPr>
                <p:nvPr/>
              </p:nvSpPr>
              <p:spPr bwMode="auto">
                <a:xfrm>
                  <a:off x="3015" y="562"/>
                  <a:ext cx="597" cy="447"/>
                </a:xfrm>
                <a:custGeom>
                  <a:avLst/>
                  <a:gdLst>
                    <a:gd name="T0" fmla="*/ 0 w 2386"/>
                    <a:gd name="T1" fmla="*/ 0 h 1657"/>
                    <a:gd name="T2" fmla="*/ 0 w 2386"/>
                    <a:gd name="T3" fmla="*/ 0 h 1657"/>
                    <a:gd name="T4" fmla="*/ 0 w 2386"/>
                    <a:gd name="T5" fmla="*/ 0 h 1657"/>
                    <a:gd name="T6" fmla="*/ 0 w 2386"/>
                    <a:gd name="T7" fmla="*/ 0 h 1657"/>
                    <a:gd name="T8" fmla="*/ 0 w 2386"/>
                    <a:gd name="T9" fmla="*/ 0 h 1657"/>
                    <a:gd name="T10" fmla="*/ 0 w 2386"/>
                    <a:gd name="T11" fmla="*/ 0 h 1657"/>
                    <a:gd name="T12" fmla="*/ 0 w 2386"/>
                    <a:gd name="T13" fmla="*/ 0 h 1657"/>
                    <a:gd name="T14" fmla="*/ 0 w 2386"/>
                    <a:gd name="T15" fmla="*/ 0 h 1657"/>
                    <a:gd name="T16" fmla="*/ 0 w 2386"/>
                    <a:gd name="T17" fmla="*/ 0 h 1657"/>
                    <a:gd name="T18" fmla="*/ 0 w 2386"/>
                    <a:gd name="T19" fmla="*/ 0 h 1657"/>
                    <a:gd name="T20" fmla="*/ 0 w 2386"/>
                    <a:gd name="T21" fmla="*/ 0 h 1657"/>
                    <a:gd name="T22" fmla="*/ 0 w 2386"/>
                    <a:gd name="T23" fmla="*/ 0 h 1657"/>
                    <a:gd name="T24" fmla="*/ 0 w 2386"/>
                    <a:gd name="T25" fmla="*/ 0 h 1657"/>
                    <a:gd name="T26" fmla="*/ 0 w 2386"/>
                    <a:gd name="T27" fmla="*/ 0 h 1657"/>
                    <a:gd name="T28" fmla="*/ 0 w 2386"/>
                    <a:gd name="T29" fmla="*/ 0 h 1657"/>
                    <a:gd name="T30" fmla="*/ 0 w 2386"/>
                    <a:gd name="T31" fmla="*/ 0 h 1657"/>
                    <a:gd name="T32" fmla="*/ 0 w 2386"/>
                    <a:gd name="T33" fmla="*/ 0 h 1657"/>
                    <a:gd name="T34" fmla="*/ 0 w 2386"/>
                    <a:gd name="T35" fmla="*/ 0 h 1657"/>
                    <a:gd name="T36" fmla="*/ 0 w 2386"/>
                    <a:gd name="T37" fmla="*/ 0 h 1657"/>
                    <a:gd name="T38" fmla="*/ 0 w 2386"/>
                    <a:gd name="T39" fmla="*/ 0 h 1657"/>
                    <a:gd name="T40" fmla="*/ 0 w 2386"/>
                    <a:gd name="T41" fmla="*/ 0 h 1657"/>
                    <a:gd name="T42" fmla="*/ 0 w 2386"/>
                    <a:gd name="T43" fmla="*/ 0 h 1657"/>
                    <a:gd name="T44" fmla="*/ 0 w 2386"/>
                    <a:gd name="T45" fmla="*/ 0 h 1657"/>
                    <a:gd name="T46" fmla="*/ 0 w 2386"/>
                    <a:gd name="T47" fmla="*/ 0 h 1657"/>
                    <a:gd name="T48" fmla="*/ 0 w 2386"/>
                    <a:gd name="T49" fmla="*/ 0 h 1657"/>
                    <a:gd name="T50" fmla="*/ 0 w 2386"/>
                    <a:gd name="T51" fmla="*/ 0 h 1657"/>
                    <a:gd name="T52" fmla="*/ 0 w 2386"/>
                    <a:gd name="T53" fmla="*/ 0 h 1657"/>
                    <a:gd name="T54" fmla="*/ 0 w 2386"/>
                    <a:gd name="T55" fmla="*/ 0 h 1657"/>
                    <a:gd name="T56" fmla="*/ 0 w 2386"/>
                    <a:gd name="T57" fmla="*/ 0 h 1657"/>
                    <a:gd name="T58" fmla="*/ 0 w 2386"/>
                    <a:gd name="T59" fmla="*/ 0 h 1657"/>
                    <a:gd name="T60" fmla="*/ 0 w 2386"/>
                    <a:gd name="T61" fmla="*/ 0 h 1657"/>
                    <a:gd name="T62" fmla="*/ 0 w 2386"/>
                    <a:gd name="T63" fmla="*/ 0 h 1657"/>
                    <a:gd name="T64" fmla="*/ 0 w 2386"/>
                    <a:gd name="T65" fmla="*/ 0 h 1657"/>
                    <a:gd name="T66" fmla="*/ 0 w 2386"/>
                    <a:gd name="T67" fmla="*/ 0 h 1657"/>
                    <a:gd name="T68" fmla="*/ 0 w 2386"/>
                    <a:gd name="T69" fmla="*/ 0 h 1657"/>
                    <a:gd name="T70" fmla="*/ 0 w 2386"/>
                    <a:gd name="T71" fmla="*/ 0 h 1657"/>
                    <a:gd name="T72" fmla="*/ 0 w 2386"/>
                    <a:gd name="T73" fmla="*/ 0 h 1657"/>
                    <a:gd name="T74" fmla="*/ 0 w 2386"/>
                    <a:gd name="T75" fmla="*/ 0 h 1657"/>
                    <a:gd name="T76" fmla="*/ 0 w 2386"/>
                    <a:gd name="T77" fmla="*/ 0 h 1657"/>
                    <a:gd name="T78" fmla="*/ 0 w 2386"/>
                    <a:gd name="T79" fmla="*/ 0 h 1657"/>
                    <a:gd name="T80" fmla="*/ 0 w 2386"/>
                    <a:gd name="T81" fmla="*/ 0 h 1657"/>
                    <a:gd name="T82" fmla="*/ 0 w 2386"/>
                    <a:gd name="T83" fmla="*/ 0 h 1657"/>
                    <a:gd name="T84" fmla="*/ 0 w 2386"/>
                    <a:gd name="T85" fmla="*/ 0 h 1657"/>
                    <a:gd name="T86" fmla="*/ 0 w 2386"/>
                    <a:gd name="T87" fmla="*/ 0 h 1657"/>
                    <a:gd name="T88" fmla="*/ 0 w 2386"/>
                    <a:gd name="T89" fmla="*/ 0 h 1657"/>
                    <a:gd name="T90" fmla="*/ 0 w 2386"/>
                    <a:gd name="T91" fmla="*/ 0 h 1657"/>
                    <a:gd name="T92" fmla="*/ 0 w 2386"/>
                    <a:gd name="T93" fmla="*/ 0 h 1657"/>
                    <a:gd name="T94" fmla="*/ 0 w 2386"/>
                    <a:gd name="T95" fmla="*/ 0 h 1657"/>
                    <a:gd name="T96" fmla="*/ 0 w 2386"/>
                    <a:gd name="T97" fmla="*/ 0 h 1657"/>
                    <a:gd name="T98" fmla="*/ 0 w 2386"/>
                    <a:gd name="T99" fmla="*/ 0 h 1657"/>
                    <a:gd name="T100" fmla="*/ 0 w 2386"/>
                    <a:gd name="T101" fmla="*/ 0 h 1657"/>
                    <a:gd name="T102" fmla="*/ 0 w 2386"/>
                    <a:gd name="T103" fmla="*/ 0 h 1657"/>
                    <a:gd name="T104" fmla="*/ 0 w 2386"/>
                    <a:gd name="T105" fmla="*/ 0 h 1657"/>
                    <a:gd name="T106" fmla="*/ 0 w 2386"/>
                    <a:gd name="T107" fmla="*/ 0 h 1657"/>
                    <a:gd name="T108" fmla="*/ 0 w 2386"/>
                    <a:gd name="T109" fmla="*/ 0 h 1657"/>
                    <a:gd name="T110" fmla="*/ 0 w 2386"/>
                    <a:gd name="T111" fmla="*/ 0 h 1657"/>
                    <a:gd name="T112" fmla="*/ 0 w 2386"/>
                    <a:gd name="T113" fmla="*/ 0 h 1657"/>
                    <a:gd name="T114" fmla="*/ 0 w 2386"/>
                    <a:gd name="T115" fmla="*/ 0 h 1657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386"/>
                    <a:gd name="T175" fmla="*/ 0 h 1657"/>
                    <a:gd name="T176" fmla="*/ 2386 w 2386"/>
                    <a:gd name="T177" fmla="*/ 1657 h 1657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386" h="1657">
                      <a:moveTo>
                        <a:pt x="0" y="81"/>
                      </a:moveTo>
                      <a:lnTo>
                        <a:pt x="0" y="94"/>
                      </a:lnTo>
                      <a:lnTo>
                        <a:pt x="0" y="111"/>
                      </a:lnTo>
                      <a:lnTo>
                        <a:pt x="3" y="125"/>
                      </a:lnTo>
                      <a:lnTo>
                        <a:pt x="27" y="141"/>
                      </a:lnTo>
                      <a:lnTo>
                        <a:pt x="47" y="165"/>
                      </a:lnTo>
                      <a:lnTo>
                        <a:pt x="88" y="168"/>
                      </a:lnTo>
                      <a:lnTo>
                        <a:pt x="144" y="179"/>
                      </a:lnTo>
                      <a:lnTo>
                        <a:pt x="276" y="185"/>
                      </a:lnTo>
                      <a:lnTo>
                        <a:pt x="380" y="206"/>
                      </a:lnTo>
                      <a:lnTo>
                        <a:pt x="431" y="215"/>
                      </a:lnTo>
                      <a:lnTo>
                        <a:pt x="474" y="229"/>
                      </a:lnTo>
                      <a:lnTo>
                        <a:pt x="511" y="235"/>
                      </a:lnTo>
                      <a:lnTo>
                        <a:pt x="541" y="249"/>
                      </a:lnTo>
                      <a:lnTo>
                        <a:pt x="588" y="273"/>
                      </a:lnTo>
                      <a:lnTo>
                        <a:pt x="622" y="309"/>
                      </a:lnTo>
                      <a:lnTo>
                        <a:pt x="635" y="323"/>
                      </a:lnTo>
                      <a:lnTo>
                        <a:pt x="642" y="354"/>
                      </a:lnTo>
                      <a:lnTo>
                        <a:pt x="649" y="383"/>
                      </a:lnTo>
                      <a:lnTo>
                        <a:pt x="656" y="417"/>
                      </a:lnTo>
                      <a:lnTo>
                        <a:pt x="312" y="417"/>
                      </a:lnTo>
                      <a:lnTo>
                        <a:pt x="312" y="428"/>
                      </a:lnTo>
                      <a:lnTo>
                        <a:pt x="319" y="444"/>
                      </a:lnTo>
                      <a:lnTo>
                        <a:pt x="323" y="448"/>
                      </a:lnTo>
                      <a:lnTo>
                        <a:pt x="339" y="464"/>
                      </a:lnTo>
                      <a:lnTo>
                        <a:pt x="373" y="488"/>
                      </a:lnTo>
                      <a:lnTo>
                        <a:pt x="427" y="508"/>
                      </a:lnTo>
                      <a:lnTo>
                        <a:pt x="498" y="522"/>
                      </a:lnTo>
                      <a:lnTo>
                        <a:pt x="588" y="531"/>
                      </a:lnTo>
                      <a:lnTo>
                        <a:pt x="633" y="539"/>
                      </a:lnTo>
                      <a:lnTo>
                        <a:pt x="693" y="542"/>
                      </a:lnTo>
                      <a:lnTo>
                        <a:pt x="756" y="553"/>
                      </a:lnTo>
                      <a:lnTo>
                        <a:pt x="817" y="553"/>
                      </a:lnTo>
                      <a:lnTo>
                        <a:pt x="875" y="566"/>
                      </a:lnTo>
                      <a:lnTo>
                        <a:pt x="925" y="573"/>
                      </a:lnTo>
                      <a:lnTo>
                        <a:pt x="962" y="593"/>
                      </a:lnTo>
                      <a:lnTo>
                        <a:pt x="978" y="613"/>
                      </a:lnTo>
                      <a:lnTo>
                        <a:pt x="999" y="633"/>
                      </a:lnTo>
                      <a:lnTo>
                        <a:pt x="999" y="663"/>
                      </a:lnTo>
                      <a:lnTo>
                        <a:pt x="999" y="687"/>
                      </a:lnTo>
                      <a:lnTo>
                        <a:pt x="999" y="690"/>
                      </a:lnTo>
                      <a:lnTo>
                        <a:pt x="720" y="690"/>
                      </a:lnTo>
                      <a:lnTo>
                        <a:pt x="720" y="701"/>
                      </a:lnTo>
                      <a:lnTo>
                        <a:pt x="720" y="717"/>
                      </a:lnTo>
                      <a:lnTo>
                        <a:pt x="720" y="737"/>
                      </a:lnTo>
                      <a:lnTo>
                        <a:pt x="720" y="764"/>
                      </a:lnTo>
                      <a:lnTo>
                        <a:pt x="736" y="825"/>
                      </a:lnTo>
                      <a:lnTo>
                        <a:pt x="763" y="885"/>
                      </a:lnTo>
                      <a:lnTo>
                        <a:pt x="794" y="905"/>
                      </a:lnTo>
                      <a:lnTo>
                        <a:pt x="817" y="925"/>
                      </a:lnTo>
                      <a:lnTo>
                        <a:pt x="855" y="939"/>
                      </a:lnTo>
                      <a:lnTo>
                        <a:pt x="898" y="956"/>
                      </a:lnTo>
                      <a:lnTo>
                        <a:pt x="985" y="979"/>
                      </a:lnTo>
                      <a:lnTo>
                        <a:pt x="1066" y="986"/>
                      </a:lnTo>
                      <a:lnTo>
                        <a:pt x="1113" y="993"/>
                      </a:lnTo>
                      <a:lnTo>
                        <a:pt x="1157" y="1001"/>
                      </a:lnTo>
                      <a:lnTo>
                        <a:pt x="1204" y="1001"/>
                      </a:lnTo>
                      <a:lnTo>
                        <a:pt x="1261" y="1010"/>
                      </a:lnTo>
                      <a:lnTo>
                        <a:pt x="1305" y="1013"/>
                      </a:lnTo>
                      <a:lnTo>
                        <a:pt x="1352" y="1024"/>
                      </a:lnTo>
                      <a:lnTo>
                        <a:pt x="1393" y="1024"/>
                      </a:lnTo>
                      <a:lnTo>
                        <a:pt x="1429" y="1033"/>
                      </a:lnTo>
                      <a:lnTo>
                        <a:pt x="1480" y="1060"/>
                      </a:lnTo>
                      <a:lnTo>
                        <a:pt x="1523" y="1084"/>
                      </a:lnTo>
                      <a:lnTo>
                        <a:pt x="1541" y="1115"/>
                      </a:lnTo>
                      <a:lnTo>
                        <a:pt x="1554" y="1124"/>
                      </a:lnTo>
                      <a:lnTo>
                        <a:pt x="1564" y="1169"/>
                      </a:lnTo>
                      <a:lnTo>
                        <a:pt x="1564" y="1185"/>
                      </a:lnTo>
                      <a:lnTo>
                        <a:pt x="1261" y="1185"/>
                      </a:lnTo>
                      <a:lnTo>
                        <a:pt x="1261" y="1192"/>
                      </a:lnTo>
                      <a:lnTo>
                        <a:pt x="1261" y="1212"/>
                      </a:lnTo>
                      <a:lnTo>
                        <a:pt x="1272" y="1243"/>
                      </a:lnTo>
                      <a:lnTo>
                        <a:pt x="1299" y="1272"/>
                      </a:lnTo>
                      <a:lnTo>
                        <a:pt x="1335" y="1293"/>
                      </a:lnTo>
                      <a:lnTo>
                        <a:pt x="1386" y="1303"/>
                      </a:lnTo>
                      <a:lnTo>
                        <a:pt x="1433" y="1317"/>
                      </a:lnTo>
                      <a:lnTo>
                        <a:pt x="1494" y="1317"/>
                      </a:lnTo>
                      <a:lnTo>
                        <a:pt x="1564" y="1317"/>
                      </a:lnTo>
                      <a:lnTo>
                        <a:pt x="1635" y="1317"/>
                      </a:lnTo>
                      <a:lnTo>
                        <a:pt x="1666" y="1323"/>
                      </a:lnTo>
                      <a:lnTo>
                        <a:pt x="1698" y="1323"/>
                      </a:lnTo>
                      <a:lnTo>
                        <a:pt x="1725" y="1333"/>
                      </a:lnTo>
                      <a:lnTo>
                        <a:pt x="1743" y="1346"/>
                      </a:lnTo>
                      <a:lnTo>
                        <a:pt x="1772" y="1377"/>
                      </a:lnTo>
                      <a:lnTo>
                        <a:pt x="1787" y="1407"/>
                      </a:lnTo>
                      <a:lnTo>
                        <a:pt x="1794" y="1427"/>
                      </a:lnTo>
                      <a:lnTo>
                        <a:pt x="1794" y="1441"/>
                      </a:lnTo>
                      <a:lnTo>
                        <a:pt x="1584" y="1441"/>
                      </a:lnTo>
                      <a:lnTo>
                        <a:pt x="1584" y="1447"/>
                      </a:lnTo>
                      <a:lnTo>
                        <a:pt x="1601" y="1461"/>
                      </a:lnTo>
                      <a:lnTo>
                        <a:pt x="1628" y="1478"/>
                      </a:lnTo>
                      <a:lnTo>
                        <a:pt x="1671" y="1492"/>
                      </a:lnTo>
                      <a:lnTo>
                        <a:pt x="1736" y="1492"/>
                      </a:lnTo>
                      <a:lnTo>
                        <a:pt x="1814" y="1501"/>
                      </a:lnTo>
                      <a:lnTo>
                        <a:pt x="1850" y="1505"/>
                      </a:lnTo>
                      <a:lnTo>
                        <a:pt x="1877" y="1515"/>
                      </a:lnTo>
                      <a:lnTo>
                        <a:pt x="1911" y="1532"/>
                      </a:lnTo>
                      <a:lnTo>
                        <a:pt x="1931" y="1535"/>
                      </a:lnTo>
                      <a:lnTo>
                        <a:pt x="1965" y="1575"/>
                      </a:lnTo>
                      <a:lnTo>
                        <a:pt x="1985" y="1606"/>
                      </a:lnTo>
                      <a:lnTo>
                        <a:pt x="2005" y="1617"/>
                      </a:lnTo>
                      <a:lnTo>
                        <a:pt x="2012" y="1626"/>
                      </a:lnTo>
                      <a:lnTo>
                        <a:pt x="2012" y="1640"/>
                      </a:lnTo>
                      <a:lnTo>
                        <a:pt x="2025" y="1626"/>
                      </a:lnTo>
                      <a:lnTo>
                        <a:pt x="2045" y="1617"/>
                      </a:lnTo>
                      <a:lnTo>
                        <a:pt x="2066" y="1626"/>
                      </a:lnTo>
                      <a:lnTo>
                        <a:pt x="2079" y="1640"/>
                      </a:lnTo>
                      <a:lnTo>
                        <a:pt x="2099" y="1646"/>
                      </a:lnTo>
                      <a:lnTo>
                        <a:pt x="2126" y="1657"/>
                      </a:lnTo>
                      <a:lnTo>
                        <a:pt x="2143" y="1646"/>
                      </a:lnTo>
                      <a:lnTo>
                        <a:pt x="2160" y="1629"/>
                      </a:lnTo>
                      <a:lnTo>
                        <a:pt x="2180" y="1617"/>
                      </a:lnTo>
                      <a:lnTo>
                        <a:pt x="2197" y="1609"/>
                      </a:lnTo>
                      <a:lnTo>
                        <a:pt x="2224" y="1617"/>
                      </a:lnTo>
                      <a:lnTo>
                        <a:pt x="2241" y="1629"/>
                      </a:lnTo>
                      <a:lnTo>
                        <a:pt x="2261" y="1646"/>
                      </a:lnTo>
                      <a:lnTo>
                        <a:pt x="2278" y="1646"/>
                      </a:lnTo>
                      <a:lnTo>
                        <a:pt x="2305" y="1646"/>
                      </a:lnTo>
                      <a:lnTo>
                        <a:pt x="2318" y="1626"/>
                      </a:lnTo>
                      <a:lnTo>
                        <a:pt x="2332" y="1609"/>
                      </a:lnTo>
                      <a:lnTo>
                        <a:pt x="2355" y="1606"/>
                      </a:lnTo>
                      <a:lnTo>
                        <a:pt x="2386" y="1606"/>
                      </a:lnTo>
                      <a:lnTo>
                        <a:pt x="2099" y="0"/>
                      </a:lnTo>
                      <a:lnTo>
                        <a:pt x="2079" y="9"/>
                      </a:lnTo>
                      <a:lnTo>
                        <a:pt x="2066" y="20"/>
                      </a:lnTo>
                      <a:lnTo>
                        <a:pt x="2049" y="40"/>
                      </a:lnTo>
                      <a:lnTo>
                        <a:pt x="2025" y="47"/>
                      </a:lnTo>
                      <a:lnTo>
                        <a:pt x="2005" y="40"/>
                      </a:lnTo>
                      <a:lnTo>
                        <a:pt x="1985" y="20"/>
                      </a:lnTo>
                      <a:lnTo>
                        <a:pt x="1969" y="9"/>
                      </a:lnTo>
                      <a:lnTo>
                        <a:pt x="1947" y="0"/>
                      </a:lnTo>
                      <a:lnTo>
                        <a:pt x="1924" y="9"/>
                      </a:lnTo>
                      <a:lnTo>
                        <a:pt x="1904" y="20"/>
                      </a:lnTo>
                      <a:lnTo>
                        <a:pt x="1895" y="40"/>
                      </a:lnTo>
                      <a:lnTo>
                        <a:pt x="1868" y="47"/>
                      </a:lnTo>
                      <a:lnTo>
                        <a:pt x="1850" y="40"/>
                      </a:lnTo>
                      <a:lnTo>
                        <a:pt x="1830" y="20"/>
                      </a:lnTo>
                      <a:lnTo>
                        <a:pt x="1814" y="9"/>
                      </a:lnTo>
                      <a:lnTo>
                        <a:pt x="1787" y="0"/>
                      </a:lnTo>
                      <a:lnTo>
                        <a:pt x="1770" y="9"/>
                      </a:lnTo>
                      <a:lnTo>
                        <a:pt x="1752" y="20"/>
                      </a:lnTo>
                      <a:lnTo>
                        <a:pt x="1736" y="40"/>
                      </a:lnTo>
                      <a:lnTo>
                        <a:pt x="1716" y="47"/>
                      </a:lnTo>
                      <a:lnTo>
                        <a:pt x="1693" y="40"/>
                      </a:lnTo>
                      <a:lnTo>
                        <a:pt x="1671" y="20"/>
                      </a:lnTo>
                      <a:lnTo>
                        <a:pt x="1655" y="9"/>
                      </a:lnTo>
                      <a:lnTo>
                        <a:pt x="1635" y="0"/>
                      </a:lnTo>
                      <a:lnTo>
                        <a:pt x="1611" y="9"/>
                      </a:lnTo>
                      <a:lnTo>
                        <a:pt x="1601" y="20"/>
                      </a:lnTo>
                      <a:lnTo>
                        <a:pt x="1581" y="40"/>
                      </a:lnTo>
                      <a:lnTo>
                        <a:pt x="1554" y="47"/>
                      </a:lnTo>
                      <a:lnTo>
                        <a:pt x="1537" y="40"/>
                      </a:lnTo>
                      <a:lnTo>
                        <a:pt x="1521" y="20"/>
                      </a:lnTo>
                      <a:lnTo>
                        <a:pt x="1498" y="9"/>
                      </a:lnTo>
                      <a:lnTo>
                        <a:pt x="1480" y="0"/>
                      </a:lnTo>
                      <a:lnTo>
                        <a:pt x="1456" y="9"/>
                      </a:lnTo>
                      <a:lnTo>
                        <a:pt x="1443" y="20"/>
                      </a:lnTo>
                      <a:lnTo>
                        <a:pt x="1424" y="40"/>
                      </a:lnTo>
                      <a:lnTo>
                        <a:pt x="1406" y="47"/>
                      </a:lnTo>
                      <a:lnTo>
                        <a:pt x="1379" y="40"/>
                      </a:lnTo>
                      <a:lnTo>
                        <a:pt x="1362" y="20"/>
                      </a:lnTo>
                      <a:lnTo>
                        <a:pt x="1349" y="9"/>
                      </a:lnTo>
                      <a:lnTo>
                        <a:pt x="1325" y="0"/>
                      </a:lnTo>
                      <a:lnTo>
                        <a:pt x="1305" y="9"/>
                      </a:lnTo>
                      <a:lnTo>
                        <a:pt x="1288" y="20"/>
                      </a:lnTo>
                      <a:lnTo>
                        <a:pt x="1265" y="40"/>
                      </a:lnTo>
                      <a:lnTo>
                        <a:pt x="1245" y="47"/>
                      </a:lnTo>
                      <a:lnTo>
                        <a:pt x="1225" y="40"/>
                      </a:lnTo>
                      <a:lnTo>
                        <a:pt x="1204" y="20"/>
                      </a:lnTo>
                      <a:lnTo>
                        <a:pt x="1184" y="9"/>
                      </a:lnTo>
                      <a:lnTo>
                        <a:pt x="1167" y="0"/>
                      </a:lnTo>
                      <a:lnTo>
                        <a:pt x="1140" y="9"/>
                      </a:lnTo>
                      <a:lnTo>
                        <a:pt x="1130" y="20"/>
                      </a:lnTo>
                      <a:lnTo>
                        <a:pt x="1113" y="40"/>
                      </a:lnTo>
                      <a:lnTo>
                        <a:pt x="1093" y="47"/>
                      </a:lnTo>
                      <a:lnTo>
                        <a:pt x="1066" y="40"/>
                      </a:lnTo>
                      <a:lnTo>
                        <a:pt x="1056" y="20"/>
                      </a:lnTo>
                      <a:lnTo>
                        <a:pt x="1036" y="9"/>
                      </a:lnTo>
                      <a:lnTo>
                        <a:pt x="1012" y="0"/>
                      </a:lnTo>
                      <a:lnTo>
                        <a:pt x="996" y="9"/>
                      </a:lnTo>
                      <a:lnTo>
                        <a:pt x="972" y="20"/>
                      </a:lnTo>
                      <a:lnTo>
                        <a:pt x="955" y="40"/>
                      </a:lnTo>
                      <a:lnTo>
                        <a:pt x="935" y="47"/>
                      </a:lnTo>
                      <a:lnTo>
                        <a:pt x="911" y="40"/>
                      </a:lnTo>
                      <a:lnTo>
                        <a:pt x="891" y="20"/>
                      </a:lnTo>
                      <a:lnTo>
                        <a:pt x="881" y="9"/>
                      </a:lnTo>
                      <a:lnTo>
                        <a:pt x="855" y="0"/>
                      </a:lnTo>
                      <a:lnTo>
                        <a:pt x="837" y="9"/>
                      </a:lnTo>
                      <a:lnTo>
                        <a:pt x="817" y="20"/>
                      </a:lnTo>
                      <a:lnTo>
                        <a:pt x="804" y="40"/>
                      </a:lnTo>
                      <a:lnTo>
                        <a:pt x="781" y="47"/>
                      </a:lnTo>
                      <a:lnTo>
                        <a:pt x="763" y="40"/>
                      </a:lnTo>
                      <a:lnTo>
                        <a:pt x="740" y="20"/>
                      </a:lnTo>
                      <a:lnTo>
                        <a:pt x="723" y="9"/>
                      </a:lnTo>
                      <a:lnTo>
                        <a:pt x="703" y="0"/>
                      </a:lnTo>
                      <a:lnTo>
                        <a:pt x="680" y="9"/>
                      </a:lnTo>
                      <a:lnTo>
                        <a:pt x="659" y="20"/>
                      </a:lnTo>
                      <a:lnTo>
                        <a:pt x="642" y="40"/>
                      </a:lnTo>
                      <a:lnTo>
                        <a:pt x="622" y="47"/>
                      </a:lnTo>
                      <a:lnTo>
                        <a:pt x="599" y="40"/>
                      </a:lnTo>
                      <a:lnTo>
                        <a:pt x="588" y="20"/>
                      </a:lnTo>
                      <a:lnTo>
                        <a:pt x="568" y="9"/>
                      </a:lnTo>
                      <a:lnTo>
                        <a:pt x="541" y="0"/>
                      </a:lnTo>
                      <a:lnTo>
                        <a:pt x="525" y="9"/>
                      </a:lnTo>
                      <a:lnTo>
                        <a:pt x="508" y="20"/>
                      </a:lnTo>
                      <a:lnTo>
                        <a:pt x="491" y="40"/>
                      </a:lnTo>
                      <a:lnTo>
                        <a:pt x="467" y="47"/>
                      </a:lnTo>
                      <a:lnTo>
                        <a:pt x="447" y="40"/>
                      </a:lnTo>
                      <a:lnTo>
                        <a:pt x="431" y="20"/>
                      </a:lnTo>
                      <a:lnTo>
                        <a:pt x="410" y="9"/>
                      </a:lnTo>
                      <a:lnTo>
                        <a:pt x="393" y="0"/>
                      </a:lnTo>
                      <a:lnTo>
                        <a:pt x="366" y="9"/>
                      </a:lnTo>
                      <a:lnTo>
                        <a:pt x="350" y="20"/>
                      </a:lnTo>
                      <a:lnTo>
                        <a:pt x="336" y="47"/>
                      </a:lnTo>
                      <a:lnTo>
                        <a:pt x="319" y="51"/>
                      </a:lnTo>
                      <a:lnTo>
                        <a:pt x="292" y="47"/>
                      </a:lnTo>
                      <a:lnTo>
                        <a:pt x="276" y="40"/>
                      </a:lnTo>
                      <a:lnTo>
                        <a:pt x="256" y="17"/>
                      </a:lnTo>
                      <a:lnTo>
                        <a:pt x="232" y="17"/>
                      </a:lnTo>
                      <a:lnTo>
                        <a:pt x="211" y="20"/>
                      </a:lnTo>
                      <a:lnTo>
                        <a:pt x="198" y="40"/>
                      </a:lnTo>
                      <a:lnTo>
                        <a:pt x="178" y="60"/>
                      </a:lnTo>
                      <a:lnTo>
                        <a:pt x="162" y="67"/>
                      </a:lnTo>
                      <a:lnTo>
                        <a:pt x="135" y="60"/>
                      </a:lnTo>
                      <a:lnTo>
                        <a:pt x="117" y="51"/>
                      </a:lnTo>
                      <a:lnTo>
                        <a:pt x="97" y="40"/>
                      </a:lnTo>
                      <a:lnTo>
                        <a:pt x="81" y="40"/>
                      </a:lnTo>
                      <a:lnTo>
                        <a:pt x="54" y="40"/>
                      </a:lnTo>
                      <a:lnTo>
                        <a:pt x="43" y="51"/>
                      </a:lnTo>
                      <a:lnTo>
                        <a:pt x="43" y="60"/>
                      </a:lnTo>
                      <a:lnTo>
                        <a:pt x="27" y="74"/>
                      </a:lnTo>
                      <a:lnTo>
                        <a:pt x="0" y="81"/>
                      </a:lnTo>
                      <a:close/>
                    </a:path>
                  </a:pathLst>
                </a:custGeom>
                <a:solidFill>
                  <a:srgbClr val="FFFF6D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91" name="Rectangle 105"/>
                <p:cNvSpPr>
                  <a:spLocks noChangeArrowheads="1"/>
                </p:cNvSpPr>
                <p:nvPr/>
              </p:nvSpPr>
              <p:spPr bwMode="auto">
                <a:xfrm>
                  <a:off x="2716" y="265"/>
                  <a:ext cx="222" cy="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sz="800" b="1">
                      <a:solidFill>
                        <a:srgbClr val="000000"/>
                      </a:solidFill>
                    </a:rPr>
                    <a:t>Souss</a:t>
                  </a:r>
                  <a:endParaRPr lang="fr-FR"/>
                </a:p>
              </p:txBody>
            </p:sp>
            <p:sp>
              <p:nvSpPr>
                <p:cNvPr id="92" name="Rectangle 106"/>
                <p:cNvSpPr>
                  <a:spLocks noChangeArrowheads="1"/>
                </p:cNvSpPr>
                <p:nvPr/>
              </p:nvSpPr>
              <p:spPr bwMode="auto">
                <a:xfrm>
                  <a:off x="2917" y="265"/>
                  <a:ext cx="25" cy="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sz="800" b="1">
                      <a:solidFill>
                        <a:srgbClr val="000000"/>
                      </a:solidFill>
                    </a:rPr>
                    <a:t>-</a:t>
                  </a:r>
                  <a:endParaRPr lang="fr-FR"/>
                </a:p>
              </p:txBody>
            </p:sp>
            <p:sp>
              <p:nvSpPr>
                <p:cNvPr id="93" name="Rectangle 107"/>
                <p:cNvSpPr>
                  <a:spLocks noChangeArrowheads="1"/>
                </p:cNvSpPr>
                <p:nvPr/>
              </p:nvSpPr>
              <p:spPr bwMode="auto">
                <a:xfrm>
                  <a:off x="2939" y="265"/>
                  <a:ext cx="42" cy="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sz="800" b="1">
                      <a:solidFill>
                        <a:srgbClr val="000000"/>
                      </a:solidFill>
                    </a:rPr>
                    <a:t>1</a:t>
                  </a:r>
                  <a:endParaRPr lang="fr-FR"/>
                </a:p>
              </p:txBody>
            </p:sp>
            <p:sp>
              <p:nvSpPr>
                <p:cNvPr id="94" name="Rectangle 108"/>
                <p:cNvSpPr>
                  <a:spLocks noChangeArrowheads="1"/>
                </p:cNvSpPr>
                <p:nvPr/>
              </p:nvSpPr>
              <p:spPr bwMode="auto">
                <a:xfrm>
                  <a:off x="3050" y="265"/>
                  <a:ext cx="171" cy="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sz="800" b="1">
                      <a:solidFill>
                        <a:srgbClr val="000000"/>
                      </a:solidFill>
                    </a:rPr>
                    <a:t>AGM</a:t>
                  </a:r>
                  <a:endParaRPr lang="fr-FR"/>
                </a:p>
              </p:txBody>
            </p:sp>
            <p:sp>
              <p:nvSpPr>
                <p:cNvPr id="95" name="Rectangle 109"/>
                <p:cNvSpPr>
                  <a:spLocks noChangeArrowheads="1"/>
                </p:cNvSpPr>
                <p:nvPr/>
              </p:nvSpPr>
              <p:spPr bwMode="auto">
                <a:xfrm>
                  <a:off x="3206" y="265"/>
                  <a:ext cx="24" cy="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sz="800" b="1">
                      <a:solidFill>
                        <a:srgbClr val="000000"/>
                      </a:solidFill>
                    </a:rPr>
                    <a:t>-</a:t>
                  </a:r>
                  <a:endParaRPr lang="fr-FR"/>
                </a:p>
              </p:txBody>
            </p:sp>
            <p:sp>
              <p:nvSpPr>
                <p:cNvPr id="96" name="Rectangle 110"/>
                <p:cNvSpPr>
                  <a:spLocks noChangeArrowheads="1"/>
                </p:cNvSpPr>
                <p:nvPr/>
              </p:nvSpPr>
              <p:spPr bwMode="auto">
                <a:xfrm>
                  <a:off x="3228" y="265"/>
                  <a:ext cx="41" cy="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sz="800" b="1">
                      <a:solidFill>
                        <a:srgbClr val="000000"/>
                      </a:solidFill>
                    </a:rPr>
                    <a:t>1</a:t>
                  </a:r>
                  <a:endParaRPr lang="fr-FR"/>
                </a:p>
              </p:txBody>
            </p:sp>
            <p:sp>
              <p:nvSpPr>
                <p:cNvPr id="97" name="Rectangle 111"/>
                <p:cNvSpPr>
                  <a:spLocks noChangeArrowheads="1"/>
                </p:cNvSpPr>
                <p:nvPr/>
              </p:nvSpPr>
              <p:spPr bwMode="auto">
                <a:xfrm>
                  <a:off x="3307" y="257"/>
                  <a:ext cx="171" cy="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sz="800" b="1">
                      <a:solidFill>
                        <a:srgbClr val="000000"/>
                      </a:solidFill>
                    </a:rPr>
                    <a:t>AGM</a:t>
                  </a:r>
                  <a:endParaRPr lang="fr-FR"/>
                </a:p>
              </p:txBody>
            </p:sp>
            <p:sp>
              <p:nvSpPr>
                <p:cNvPr id="98" name="Rectangle 112"/>
                <p:cNvSpPr>
                  <a:spLocks noChangeArrowheads="1"/>
                </p:cNvSpPr>
                <p:nvPr/>
              </p:nvSpPr>
              <p:spPr bwMode="auto">
                <a:xfrm>
                  <a:off x="3463" y="257"/>
                  <a:ext cx="24" cy="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sz="800" b="1">
                      <a:solidFill>
                        <a:srgbClr val="000000"/>
                      </a:solidFill>
                    </a:rPr>
                    <a:t>-</a:t>
                  </a:r>
                  <a:endParaRPr lang="fr-FR"/>
                </a:p>
              </p:txBody>
            </p:sp>
            <p:sp>
              <p:nvSpPr>
                <p:cNvPr id="99" name="Rectangle 113"/>
                <p:cNvSpPr>
                  <a:spLocks noChangeArrowheads="1"/>
                </p:cNvSpPr>
                <p:nvPr/>
              </p:nvSpPr>
              <p:spPr bwMode="auto">
                <a:xfrm>
                  <a:off x="3486" y="257"/>
                  <a:ext cx="41" cy="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sz="800" b="1">
                      <a:solidFill>
                        <a:srgbClr val="000000"/>
                      </a:solidFill>
                    </a:rPr>
                    <a:t>2</a:t>
                  </a:r>
                  <a:endParaRPr lang="fr-FR"/>
                </a:p>
              </p:txBody>
            </p:sp>
            <p:sp>
              <p:nvSpPr>
                <p:cNvPr id="100" name="Rectangle 114"/>
                <p:cNvSpPr>
                  <a:spLocks noChangeArrowheads="1"/>
                </p:cNvSpPr>
                <p:nvPr/>
              </p:nvSpPr>
              <p:spPr bwMode="auto">
                <a:xfrm>
                  <a:off x="3912" y="302"/>
                  <a:ext cx="86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sz="1400" b="1" i="1">
                      <a:solidFill>
                        <a:srgbClr val="000000"/>
                      </a:solidFill>
                    </a:rPr>
                    <a:t>E</a:t>
                  </a:r>
                  <a:endParaRPr lang="fr-FR" sz="1400"/>
                </a:p>
              </p:txBody>
            </p:sp>
            <p:sp>
              <p:nvSpPr>
                <p:cNvPr id="101" name="Rectangle 115"/>
                <p:cNvSpPr>
                  <a:spLocks noChangeArrowheads="1"/>
                </p:cNvSpPr>
                <p:nvPr/>
              </p:nvSpPr>
              <p:spPr bwMode="auto">
                <a:xfrm>
                  <a:off x="1726" y="302"/>
                  <a:ext cx="122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sz="1400" b="1" i="1">
                      <a:solidFill>
                        <a:srgbClr val="000000"/>
                      </a:solidFill>
                    </a:rPr>
                    <a:t>W</a:t>
                  </a:r>
                  <a:endParaRPr lang="fr-FR" sz="1400" b="1"/>
                </a:p>
              </p:txBody>
            </p:sp>
            <p:sp>
              <p:nvSpPr>
                <p:cNvPr id="102" name="Line 116"/>
                <p:cNvSpPr>
                  <a:spLocks noChangeShapeType="1"/>
                </p:cNvSpPr>
                <p:nvPr/>
              </p:nvSpPr>
              <p:spPr bwMode="auto">
                <a:xfrm flipH="1">
                  <a:off x="1732" y="3012"/>
                  <a:ext cx="10" cy="4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Line 117"/>
                <p:cNvSpPr>
                  <a:spLocks noChangeShapeType="1"/>
                </p:cNvSpPr>
                <p:nvPr/>
              </p:nvSpPr>
              <p:spPr bwMode="auto">
                <a:xfrm flipV="1">
                  <a:off x="1715" y="3012"/>
                  <a:ext cx="14" cy="4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Line 118"/>
                <p:cNvSpPr>
                  <a:spLocks noChangeShapeType="1"/>
                </p:cNvSpPr>
                <p:nvPr/>
              </p:nvSpPr>
              <p:spPr bwMode="auto">
                <a:xfrm>
                  <a:off x="1711" y="3027"/>
                  <a:ext cx="4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Line 119"/>
                <p:cNvSpPr>
                  <a:spLocks noChangeShapeType="1"/>
                </p:cNvSpPr>
                <p:nvPr/>
              </p:nvSpPr>
              <p:spPr bwMode="auto">
                <a:xfrm flipH="1">
                  <a:off x="1705" y="3041"/>
                  <a:ext cx="44" cy="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" name="Line 120"/>
                <p:cNvSpPr>
                  <a:spLocks noChangeShapeType="1"/>
                </p:cNvSpPr>
                <p:nvPr/>
              </p:nvSpPr>
              <p:spPr bwMode="auto">
                <a:xfrm flipH="1">
                  <a:off x="1868" y="3195"/>
                  <a:ext cx="12" cy="4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" name="Line 121"/>
                <p:cNvSpPr>
                  <a:spLocks noChangeShapeType="1"/>
                </p:cNvSpPr>
                <p:nvPr/>
              </p:nvSpPr>
              <p:spPr bwMode="auto">
                <a:xfrm flipV="1">
                  <a:off x="1853" y="3195"/>
                  <a:ext cx="14" cy="4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Line 122"/>
                <p:cNvSpPr>
                  <a:spLocks noChangeShapeType="1"/>
                </p:cNvSpPr>
                <p:nvPr/>
              </p:nvSpPr>
              <p:spPr bwMode="auto">
                <a:xfrm>
                  <a:off x="1848" y="3209"/>
                  <a:ext cx="4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1843" y="3225"/>
                  <a:ext cx="4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" name="Line 124"/>
                <p:cNvSpPr>
                  <a:spLocks noChangeShapeType="1"/>
                </p:cNvSpPr>
                <p:nvPr/>
              </p:nvSpPr>
              <p:spPr bwMode="auto">
                <a:xfrm flipH="1">
                  <a:off x="2036" y="3024"/>
                  <a:ext cx="15" cy="4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" name="Line 125"/>
                <p:cNvSpPr>
                  <a:spLocks noChangeShapeType="1"/>
                </p:cNvSpPr>
                <p:nvPr/>
              </p:nvSpPr>
              <p:spPr bwMode="auto">
                <a:xfrm flipV="1">
                  <a:off x="2022" y="3024"/>
                  <a:ext cx="13" cy="4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" name="Line 126"/>
                <p:cNvSpPr>
                  <a:spLocks noChangeShapeType="1"/>
                </p:cNvSpPr>
                <p:nvPr/>
              </p:nvSpPr>
              <p:spPr bwMode="auto">
                <a:xfrm>
                  <a:off x="2016" y="3039"/>
                  <a:ext cx="4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Line 127"/>
                <p:cNvSpPr>
                  <a:spLocks noChangeShapeType="1"/>
                </p:cNvSpPr>
                <p:nvPr/>
              </p:nvSpPr>
              <p:spPr bwMode="auto">
                <a:xfrm flipH="1">
                  <a:off x="2012" y="3053"/>
                  <a:ext cx="43" cy="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" name="Line 128"/>
                <p:cNvSpPr>
                  <a:spLocks noChangeShapeType="1"/>
                </p:cNvSpPr>
                <p:nvPr/>
              </p:nvSpPr>
              <p:spPr bwMode="auto">
                <a:xfrm flipH="1">
                  <a:off x="2262" y="3183"/>
                  <a:ext cx="14" cy="4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" name="Line 129"/>
                <p:cNvSpPr>
                  <a:spLocks noChangeShapeType="1"/>
                </p:cNvSpPr>
                <p:nvPr/>
              </p:nvSpPr>
              <p:spPr bwMode="auto">
                <a:xfrm flipV="1">
                  <a:off x="2247" y="3183"/>
                  <a:ext cx="13" cy="4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" name="Line 130"/>
                <p:cNvSpPr>
                  <a:spLocks noChangeShapeType="1"/>
                </p:cNvSpPr>
                <p:nvPr/>
              </p:nvSpPr>
              <p:spPr bwMode="auto">
                <a:xfrm>
                  <a:off x="2242" y="3197"/>
                  <a:ext cx="4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" name="Line 131"/>
                <p:cNvSpPr>
                  <a:spLocks noChangeShapeType="1"/>
                </p:cNvSpPr>
                <p:nvPr/>
              </p:nvSpPr>
              <p:spPr bwMode="auto">
                <a:xfrm flipH="1">
                  <a:off x="2237" y="3213"/>
                  <a:ext cx="4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" name="Line 132"/>
                <p:cNvSpPr>
                  <a:spLocks noChangeShapeType="1"/>
                </p:cNvSpPr>
                <p:nvPr/>
              </p:nvSpPr>
              <p:spPr bwMode="auto">
                <a:xfrm flipH="1">
                  <a:off x="2562" y="3020"/>
                  <a:ext cx="14" cy="4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" name="Line 133"/>
                <p:cNvSpPr>
                  <a:spLocks noChangeShapeType="1"/>
                </p:cNvSpPr>
                <p:nvPr/>
              </p:nvSpPr>
              <p:spPr bwMode="auto">
                <a:xfrm flipV="1">
                  <a:off x="2548" y="3020"/>
                  <a:ext cx="14" cy="4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" name="Line 134"/>
                <p:cNvSpPr>
                  <a:spLocks noChangeShapeType="1"/>
                </p:cNvSpPr>
                <p:nvPr/>
              </p:nvSpPr>
              <p:spPr bwMode="auto">
                <a:xfrm>
                  <a:off x="2542" y="3035"/>
                  <a:ext cx="4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" name="Line 135"/>
                <p:cNvSpPr>
                  <a:spLocks noChangeShapeType="1"/>
                </p:cNvSpPr>
                <p:nvPr/>
              </p:nvSpPr>
              <p:spPr bwMode="auto">
                <a:xfrm flipH="1">
                  <a:off x="2538" y="3050"/>
                  <a:ext cx="4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Line 136"/>
                <p:cNvSpPr>
                  <a:spLocks noChangeShapeType="1"/>
                </p:cNvSpPr>
                <p:nvPr/>
              </p:nvSpPr>
              <p:spPr bwMode="auto">
                <a:xfrm flipH="1">
                  <a:off x="2912" y="3012"/>
                  <a:ext cx="14" cy="4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" name="Line 137"/>
                <p:cNvSpPr>
                  <a:spLocks noChangeShapeType="1"/>
                </p:cNvSpPr>
                <p:nvPr/>
              </p:nvSpPr>
              <p:spPr bwMode="auto">
                <a:xfrm flipV="1">
                  <a:off x="2897" y="3012"/>
                  <a:ext cx="15" cy="4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" name="Line 138"/>
                <p:cNvSpPr>
                  <a:spLocks noChangeShapeType="1"/>
                </p:cNvSpPr>
                <p:nvPr/>
              </p:nvSpPr>
              <p:spPr bwMode="auto">
                <a:xfrm>
                  <a:off x="2893" y="3027"/>
                  <a:ext cx="4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" name="Line 139"/>
                <p:cNvSpPr>
                  <a:spLocks noChangeShapeType="1"/>
                </p:cNvSpPr>
                <p:nvPr/>
              </p:nvSpPr>
              <p:spPr bwMode="auto">
                <a:xfrm flipH="1">
                  <a:off x="2889" y="3041"/>
                  <a:ext cx="43" cy="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" name="Freeform 140"/>
                <p:cNvSpPr>
                  <a:spLocks/>
                </p:cNvSpPr>
                <p:nvPr/>
              </p:nvSpPr>
              <p:spPr bwMode="auto">
                <a:xfrm>
                  <a:off x="2300" y="2342"/>
                  <a:ext cx="8" cy="8"/>
                </a:xfrm>
                <a:custGeom>
                  <a:avLst/>
                  <a:gdLst>
                    <a:gd name="T0" fmla="*/ 0 w 29"/>
                    <a:gd name="T1" fmla="*/ 0 h 31"/>
                    <a:gd name="T2" fmla="*/ 0 w 29"/>
                    <a:gd name="T3" fmla="*/ 0 h 31"/>
                    <a:gd name="T4" fmla="*/ 0 w 29"/>
                    <a:gd name="T5" fmla="*/ 0 h 31"/>
                    <a:gd name="T6" fmla="*/ 0 w 29"/>
                    <a:gd name="T7" fmla="*/ 0 h 31"/>
                    <a:gd name="T8" fmla="*/ 0 w 29"/>
                    <a:gd name="T9" fmla="*/ 0 h 31"/>
                    <a:gd name="T10" fmla="*/ 0 w 29"/>
                    <a:gd name="T11" fmla="*/ 0 h 31"/>
                    <a:gd name="T12" fmla="*/ 0 w 29"/>
                    <a:gd name="T13" fmla="*/ 0 h 31"/>
                    <a:gd name="T14" fmla="*/ 0 w 29"/>
                    <a:gd name="T15" fmla="*/ 0 h 31"/>
                    <a:gd name="T16" fmla="*/ 0 w 29"/>
                    <a:gd name="T17" fmla="*/ 0 h 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9"/>
                    <a:gd name="T28" fmla="*/ 0 h 31"/>
                    <a:gd name="T29" fmla="*/ 29 w 29"/>
                    <a:gd name="T30" fmla="*/ 31 h 3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9" h="31">
                      <a:moveTo>
                        <a:pt x="0" y="14"/>
                      </a:moveTo>
                      <a:lnTo>
                        <a:pt x="9" y="11"/>
                      </a:lnTo>
                      <a:lnTo>
                        <a:pt x="16" y="0"/>
                      </a:lnTo>
                      <a:lnTo>
                        <a:pt x="29" y="11"/>
                      </a:lnTo>
                      <a:lnTo>
                        <a:pt x="29" y="14"/>
                      </a:lnTo>
                      <a:lnTo>
                        <a:pt x="29" y="31"/>
                      </a:lnTo>
                      <a:lnTo>
                        <a:pt x="16" y="31"/>
                      </a:lnTo>
                      <a:lnTo>
                        <a:pt x="9" y="31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7" name="Freeform 141"/>
                <p:cNvSpPr>
                  <a:spLocks/>
                </p:cNvSpPr>
                <p:nvPr/>
              </p:nvSpPr>
              <p:spPr bwMode="auto">
                <a:xfrm>
                  <a:off x="2258" y="2346"/>
                  <a:ext cx="7" cy="8"/>
                </a:xfrm>
                <a:custGeom>
                  <a:avLst/>
                  <a:gdLst>
                    <a:gd name="T0" fmla="*/ 0 w 27"/>
                    <a:gd name="T1" fmla="*/ 0 h 31"/>
                    <a:gd name="T2" fmla="*/ 0 w 27"/>
                    <a:gd name="T3" fmla="*/ 0 h 31"/>
                    <a:gd name="T4" fmla="*/ 0 w 27"/>
                    <a:gd name="T5" fmla="*/ 0 h 31"/>
                    <a:gd name="T6" fmla="*/ 0 w 27"/>
                    <a:gd name="T7" fmla="*/ 0 h 31"/>
                    <a:gd name="T8" fmla="*/ 0 w 27"/>
                    <a:gd name="T9" fmla="*/ 0 h 31"/>
                    <a:gd name="T10" fmla="*/ 0 w 27"/>
                    <a:gd name="T11" fmla="*/ 0 h 31"/>
                    <a:gd name="T12" fmla="*/ 0 w 27"/>
                    <a:gd name="T13" fmla="*/ 0 h 31"/>
                    <a:gd name="T14" fmla="*/ 0 w 27"/>
                    <a:gd name="T15" fmla="*/ 0 h 31"/>
                    <a:gd name="T16" fmla="*/ 0 w 27"/>
                    <a:gd name="T17" fmla="*/ 0 h 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"/>
                    <a:gd name="T28" fmla="*/ 0 h 31"/>
                    <a:gd name="T29" fmla="*/ 27 w 27"/>
                    <a:gd name="T30" fmla="*/ 31 h 3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" h="31">
                      <a:moveTo>
                        <a:pt x="0" y="17"/>
                      </a:moveTo>
                      <a:lnTo>
                        <a:pt x="7" y="11"/>
                      </a:lnTo>
                      <a:lnTo>
                        <a:pt x="17" y="0"/>
                      </a:lnTo>
                      <a:lnTo>
                        <a:pt x="27" y="11"/>
                      </a:lnTo>
                      <a:lnTo>
                        <a:pt x="27" y="17"/>
                      </a:lnTo>
                      <a:lnTo>
                        <a:pt x="27" y="31"/>
                      </a:lnTo>
                      <a:lnTo>
                        <a:pt x="17" y="31"/>
                      </a:lnTo>
                      <a:lnTo>
                        <a:pt x="7" y="31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8" name="Freeform 142"/>
                <p:cNvSpPr>
                  <a:spLocks/>
                </p:cNvSpPr>
                <p:nvPr/>
              </p:nvSpPr>
              <p:spPr bwMode="auto">
                <a:xfrm>
                  <a:off x="2187" y="2346"/>
                  <a:ext cx="6" cy="8"/>
                </a:xfrm>
                <a:custGeom>
                  <a:avLst/>
                  <a:gdLst>
                    <a:gd name="T0" fmla="*/ 0 w 27"/>
                    <a:gd name="T1" fmla="*/ 0 h 31"/>
                    <a:gd name="T2" fmla="*/ 0 w 27"/>
                    <a:gd name="T3" fmla="*/ 0 h 31"/>
                    <a:gd name="T4" fmla="*/ 0 w 27"/>
                    <a:gd name="T5" fmla="*/ 0 h 31"/>
                    <a:gd name="T6" fmla="*/ 0 w 27"/>
                    <a:gd name="T7" fmla="*/ 0 h 31"/>
                    <a:gd name="T8" fmla="*/ 0 w 27"/>
                    <a:gd name="T9" fmla="*/ 0 h 31"/>
                    <a:gd name="T10" fmla="*/ 0 w 27"/>
                    <a:gd name="T11" fmla="*/ 0 h 31"/>
                    <a:gd name="T12" fmla="*/ 0 w 27"/>
                    <a:gd name="T13" fmla="*/ 0 h 31"/>
                    <a:gd name="T14" fmla="*/ 0 w 27"/>
                    <a:gd name="T15" fmla="*/ 0 h 31"/>
                    <a:gd name="T16" fmla="*/ 0 w 27"/>
                    <a:gd name="T17" fmla="*/ 0 h 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"/>
                    <a:gd name="T28" fmla="*/ 0 h 31"/>
                    <a:gd name="T29" fmla="*/ 27 w 27"/>
                    <a:gd name="T30" fmla="*/ 31 h 3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" h="31">
                      <a:moveTo>
                        <a:pt x="0" y="17"/>
                      </a:moveTo>
                      <a:lnTo>
                        <a:pt x="7" y="0"/>
                      </a:lnTo>
                      <a:lnTo>
                        <a:pt x="11" y="0"/>
                      </a:lnTo>
                      <a:lnTo>
                        <a:pt x="20" y="0"/>
                      </a:lnTo>
                      <a:lnTo>
                        <a:pt x="27" y="17"/>
                      </a:lnTo>
                      <a:lnTo>
                        <a:pt x="20" y="20"/>
                      </a:lnTo>
                      <a:lnTo>
                        <a:pt x="11" y="31"/>
                      </a:lnTo>
                      <a:lnTo>
                        <a:pt x="7" y="2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9" name="Freeform 143"/>
                <p:cNvSpPr>
                  <a:spLocks/>
                </p:cNvSpPr>
                <p:nvPr/>
              </p:nvSpPr>
              <p:spPr bwMode="auto">
                <a:xfrm>
                  <a:off x="2219" y="2338"/>
                  <a:ext cx="8" cy="8"/>
                </a:xfrm>
                <a:custGeom>
                  <a:avLst/>
                  <a:gdLst>
                    <a:gd name="T0" fmla="*/ 0 w 29"/>
                    <a:gd name="T1" fmla="*/ 0 h 30"/>
                    <a:gd name="T2" fmla="*/ 0 w 29"/>
                    <a:gd name="T3" fmla="*/ 0 h 30"/>
                    <a:gd name="T4" fmla="*/ 0 w 29"/>
                    <a:gd name="T5" fmla="*/ 0 h 30"/>
                    <a:gd name="T6" fmla="*/ 0 w 29"/>
                    <a:gd name="T7" fmla="*/ 0 h 30"/>
                    <a:gd name="T8" fmla="*/ 0 w 29"/>
                    <a:gd name="T9" fmla="*/ 0 h 30"/>
                    <a:gd name="T10" fmla="*/ 0 w 29"/>
                    <a:gd name="T11" fmla="*/ 0 h 30"/>
                    <a:gd name="T12" fmla="*/ 0 w 29"/>
                    <a:gd name="T13" fmla="*/ 0 h 30"/>
                    <a:gd name="T14" fmla="*/ 0 w 29"/>
                    <a:gd name="T15" fmla="*/ 0 h 30"/>
                    <a:gd name="T16" fmla="*/ 0 w 29"/>
                    <a:gd name="T17" fmla="*/ 0 h 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9"/>
                    <a:gd name="T28" fmla="*/ 0 h 30"/>
                    <a:gd name="T29" fmla="*/ 29 w 29"/>
                    <a:gd name="T30" fmla="*/ 30 h 3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9" h="30">
                      <a:moveTo>
                        <a:pt x="0" y="16"/>
                      </a:moveTo>
                      <a:lnTo>
                        <a:pt x="3" y="0"/>
                      </a:lnTo>
                      <a:lnTo>
                        <a:pt x="13" y="0"/>
                      </a:lnTo>
                      <a:lnTo>
                        <a:pt x="20" y="0"/>
                      </a:lnTo>
                      <a:lnTo>
                        <a:pt x="29" y="16"/>
                      </a:lnTo>
                      <a:lnTo>
                        <a:pt x="20" y="27"/>
                      </a:lnTo>
                      <a:lnTo>
                        <a:pt x="13" y="30"/>
                      </a:lnTo>
                      <a:lnTo>
                        <a:pt x="3" y="3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0" name="Freeform 144"/>
                <p:cNvSpPr>
                  <a:spLocks/>
                </p:cNvSpPr>
                <p:nvPr/>
              </p:nvSpPr>
              <p:spPr bwMode="auto">
                <a:xfrm>
                  <a:off x="2163" y="2331"/>
                  <a:ext cx="6" cy="7"/>
                </a:xfrm>
                <a:custGeom>
                  <a:avLst/>
                  <a:gdLst>
                    <a:gd name="T0" fmla="*/ 0 w 24"/>
                    <a:gd name="T1" fmla="*/ 0 h 27"/>
                    <a:gd name="T2" fmla="*/ 0 w 24"/>
                    <a:gd name="T3" fmla="*/ 0 h 27"/>
                    <a:gd name="T4" fmla="*/ 0 w 24"/>
                    <a:gd name="T5" fmla="*/ 0 h 27"/>
                    <a:gd name="T6" fmla="*/ 0 w 24"/>
                    <a:gd name="T7" fmla="*/ 0 h 27"/>
                    <a:gd name="T8" fmla="*/ 0 w 24"/>
                    <a:gd name="T9" fmla="*/ 0 h 27"/>
                    <a:gd name="T10" fmla="*/ 0 w 24"/>
                    <a:gd name="T11" fmla="*/ 0 h 27"/>
                    <a:gd name="T12" fmla="*/ 0 w 24"/>
                    <a:gd name="T13" fmla="*/ 0 h 27"/>
                    <a:gd name="T14" fmla="*/ 0 w 24"/>
                    <a:gd name="T15" fmla="*/ 0 h 27"/>
                    <a:gd name="T16" fmla="*/ 0 w 24"/>
                    <a:gd name="T17" fmla="*/ 0 h 2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4"/>
                    <a:gd name="T28" fmla="*/ 0 h 27"/>
                    <a:gd name="T29" fmla="*/ 24 w 24"/>
                    <a:gd name="T30" fmla="*/ 27 h 2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4" h="27">
                      <a:moveTo>
                        <a:pt x="0" y="14"/>
                      </a:moveTo>
                      <a:lnTo>
                        <a:pt x="7" y="3"/>
                      </a:lnTo>
                      <a:lnTo>
                        <a:pt x="13" y="0"/>
                      </a:lnTo>
                      <a:lnTo>
                        <a:pt x="20" y="3"/>
                      </a:lnTo>
                      <a:lnTo>
                        <a:pt x="24" y="14"/>
                      </a:lnTo>
                      <a:lnTo>
                        <a:pt x="20" y="27"/>
                      </a:lnTo>
                      <a:lnTo>
                        <a:pt x="13" y="27"/>
                      </a:lnTo>
                      <a:lnTo>
                        <a:pt x="7" y="27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1" name="Freeform 145"/>
                <p:cNvSpPr>
                  <a:spLocks/>
                </p:cNvSpPr>
                <p:nvPr/>
              </p:nvSpPr>
              <p:spPr bwMode="auto">
                <a:xfrm>
                  <a:off x="2126" y="2340"/>
                  <a:ext cx="6" cy="8"/>
                </a:xfrm>
                <a:custGeom>
                  <a:avLst/>
                  <a:gdLst>
                    <a:gd name="T0" fmla="*/ 0 w 24"/>
                    <a:gd name="T1" fmla="*/ 0 h 27"/>
                    <a:gd name="T2" fmla="*/ 0 w 24"/>
                    <a:gd name="T3" fmla="*/ 0 h 27"/>
                    <a:gd name="T4" fmla="*/ 0 w 24"/>
                    <a:gd name="T5" fmla="*/ 0 h 27"/>
                    <a:gd name="T6" fmla="*/ 0 w 24"/>
                    <a:gd name="T7" fmla="*/ 0 h 27"/>
                    <a:gd name="T8" fmla="*/ 0 w 24"/>
                    <a:gd name="T9" fmla="*/ 0 h 27"/>
                    <a:gd name="T10" fmla="*/ 0 w 24"/>
                    <a:gd name="T11" fmla="*/ 0 h 27"/>
                    <a:gd name="T12" fmla="*/ 0 w 24"/>
                    <a:gd name="T13" fmla="*/ 0 h 27"/>
                    <a:gd name="T14" fmla="*/ 0 w 24"/>
                    <a:gd name="T15" fmla="*/ 0 h 27"/>
                    <a:gd name="T16" fmla="*/ 0 w 24"/>
                    <a:gd name="T17" fmla="*/ 0 h 2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4"/>
                    <a:gd name="T28" fmla="*/ 0 h 27"/>
                    <a:gd name="T29" fmla="*/ 24 w 24"/>
                    <a:gd name="T30" fmla="*/ 27 h 2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4" h="27">
                      <a:moveTo>
                        <a:pt x="0" y="17"/>
                      </a:moveTo>
                      <a:lnTo>
                        <a:pt x="4" y="0"/>
                      </a:lnTo>
                      <a:lnTo>
                        <a:pt x="10" y="0"/>
                      </a:lnTo>
                      <a:lnTo>
                        <a:pt x="20" y="0"/>
                      </a:lnTo>
                      <a:lnTo>
                        <a:pt x="24" y="17"/>
                      </a:lnTo>
                      <a:lnTo>
                        <a:pt x="20" y="20"/>
                      </a:lnTo>
                      <a:lnTo>
                        <a:pt x="10" y="27"/>
                      </a:lnTo>
                      <a:lnTo>
                        <a:pt x="4" y="2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2" name="Freeform 146"/>
                <p:cNvSpPr>
                  <a:spLocks/>
                </p:cNvSpPr>
                <p:nvPr/>
              </p:nvSpPr>
              <p:spPr bwMode="auto">
                <a:xfrm>
                  <a:off x="2093" y="2333"/>
                  <a:ext cx="7" cy="7"/>
                </a:xfrm>
                <a:custGeom>
                  <a:avLst/>
                  <a:gdLst>
                    <a:gd name="T0" fmla="*/ 0 w 27"/>
                    <a:gd name="T1" fmla="*/ 0 h 30"/>
                    <a:gd name="T2" fmla="*/ 0 w 27"/>
                    <a:gd name="T3" fmla="*/ 0 h 30"/>
                    <a:gd name="T4" fmla="*/ 0 w 27"/>
                    <a:gd name="T5" fmla="*/ 0 h 30"/>
                    <a:gd name="T6" fmla="*/ 0 w 27"/>
                    <a:gd name="T7" fmla="*/ 0 h 30"/>
                    <a:gd name="T8" fmla="*/ 0 w 27"/>
                    <a:gd name="T9" fmla="*/ 0 h 30"/>
                    <a:gd name="T10" fmla="*/ 0 w 27"/>
                    <a:gd name="T11" fmla="*/ 0 h 30"/>
                    <a:gd name="T12" fmla="*/ 0 w 27"/>
                    <a:gd name="T13" fmla="*/ 0 h 30"/>
                    <a:gd name="T14" fmla="*/ 0 w 27"/>
                    <a:gd name="T15" fmla="*/ 0 h 30"/>
                    <a:gd name="T16" fmla="*/ 0 w 27"/>
                    <a:gd name="T17" fmla="*/ 0 h 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"/>
                    <a:gd name="T28" fmla="*/ 0 h 30"/>
                    <a:gd name="T29" fmla="*/ 27 w 27"/>
                    <a:gd name="T30" fmla="*/ 30 h 3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" h="30">
                      <a:moveTo>
                        <a:pt x="0" y="16"/>
                      </a:moveTo>
                      <a:lnTo>
                        <a:pt x="3" y="0"/>
                      </a:lnTo>
                      <a:lnTo>
                        <a:pt x="10" y="0"/>
                      </a:lnTo>
                      <a:lnTo>
                        <a:pt x="20" y="0"/>
                      </a:lnTo>
                      <a:lnTo>
                        <a:pt x="27" y="16"/>
                      </a:lnTo>
                      <a:lnTo>
                        <a:pt x="20" y="20"/>
                      </a:lnTo>
                      <a:lnTo>
                        <a:pt x="10" y="30"/>
                      </a:lnTo>
                      <a:lnTo>
                        <a:pt x="3" y="3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3" name="Freeform 147"/>
                <p:cNvSpPr>
                  <a:spLocks/>
                </p:cNvSpPr>
                <p:nvPr/>
              </p:nvSpPr>
              <p:spPr bwMode="auto">
                <a:xfrm>
                  <a:off x="2057" y="2325"/>
                  <a:ext cx="6" cy="8"/>
                </a:xfrm>
                <a:custGeom>
                  <a:avLst/>
                  <a:gdLst>
                    <a:gd name="T0" fmla="*/ 0 w 24"/>
                    <a:gd name="T1" fmla="*/ 0 h 27"/>
                    <a:gd name="T2" fmla="*/ 0 w 24"/>
                    <a:gd name="T3" fmla="*/ 0 h 27"/>
                    <a:gd name="T4" fmla="*/ 0 w 24"/>
                    <a:gd name="T5" fmla="*/ 0 h 27"/>
                    <a:gd name="T6" fmla="*/ 0 w 24"/>
                    <a:gd name="T7" fmla="*/ 0 h 27"/>
                    <a:gd name="T8" fmla="*/ 0 w 24"/>
                    <a:gd name="T9" fmla="*/ 0 h 27"/>
                    <a:gd name="T10" fmla="*/ 0 w 24"/>
                    <a:gd name="T11" fmla="*/ 0 h 27"/>
                    <a:gd name="T12" fmla="*/ 0 w 24"/>
                    <a:gd name="T13" fmla="*/ 0 h 27"/>
                    <a:gd name="T14" fmla="*/ 0 w 24"/>
                    <a:gd name="T15" fmla="*/ 0 h 27"/>
                    <a:gd name="T16" fmla="*/ 0 w 24"/>
                    <a:gd name="T17" fmla="*/ 0 h 2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4"/>
                    <a:gd name="T28" fmla="*/ 0 h 27"/>
                    <a:gd name="T29" fmla="*/ 24 w 24"/>
                    <a:gd name="T30" fmla="*/ 27 h 2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4" h="27">
                      <a:moveTo>
                        <a:pt x="0" y="14"/>
                      </a:moveTo>
                      <a:lnTo>
                        <a:pt x="0" y="3"/>
                      </a:lnTo>
                      <a:lnTo>
                        <a:pt x="11" y="0"/>
                      </a:lnTo>
                      <a:lnTo>
                        <a:pt x="20" y="3"/>
                      </a:lnTo>
                      <a:lnTo>
                        <a:pt x="24" y="14"/>
                      </a:lnTo>
                      <a:lnTo>
                        <a:pt x="20" y="27"/>
                      </a:lnTo>
                      <a:lnTo>
                        <a:pt x="11" y="27"/>
                      </a:lnTo>
                      <a:lnTo>
                        <a:pt x="0" y="27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4" name="Freeform 148"/>
                <p:cNvSpPr>
                  <a:spLocks/>
                </p:cNvSpPr>
                <p:nvPr/>
              </p:nvSpPr>
              <p:spPr bwMode="auto">
                <a:xfrm>
                  <a:off x="2031" y="2340"/>
                  <a:ext cx="5" cy="8"/>
                </a:xfrm>
                <a:custGeom>
                  <a:avLst/>
                  <a:gdLst>
                    <a:gd name="T0" fmla="*/ 0 w 20"/>
                    <a:gd name="T1" fmla="*/ 0 h 27"/>
                    <a:gd name="T2" fmla="*/ 0 w 20"/>
                    <a:gd name="T3" fmla="*/ 0 h 27"/>
                    <a:gd name="T4" fmla="*/ 0 w 20"/>
                    <a:gd name="T5" fmla="*/ 0 h 27"/>
                    <a:gd name="T6" fmla="*/ 0 w 20"/>
                    <a:gd name="T7" fmla="*/ 0 h 27"/>
                    <a:gd name="T8" fmla="*/ 0 w 20"/>
                    <a:gd name="T9" fmla="*/ 0 h 27"/>
                    <a:gd name="T10" fmla="*/ 0 w 20"/>
                    <a:gd name="T11" fmla="*/ 0 h 27"/>
                    <a:gd name="T12" fmla="*/ 0 w 20"/>
                    <a:gd name="T13" fmla="*/ 0 h 27"/>
                    <a:gd name="T14" fmla="*/ 0 w 20"/>
                    <a:gd name="T15" fmla="*/ 0 h 27"/>
                    <a:gd name="T16" fmla="*/ 0 w 20"/>
                    <a:gd name="T17" fmla="*/ 0 h 2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0"/>
                    <a:gd name="T28" fmla="*/ 0 h 27"/>
                    <a:gd name="T29" fmla="*/ 20 w 20"/>
                    <a:gd name="T30" fmla="*/ 27 h 2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0" h="27">
                      <a:moveTo>
                        <a:pt x="0" y="17"/>
                      </a:moveTo>
                      <a:lnTo>
                        <a:pt x="3" y="0"/>
                      </a:lnTo>
                      <a:lnTo>
                        <a:pt x="10" y="0"/>
                      </a:lnTo>
                      <a:lnTo>
                        <a:pt x="20" y="0"/>
                      </a:lnTo>
                      <a:lnTo>
                        <a:pt x="20" y="17"/>
                      </a:lnTo>
                      <a:lnTo>
                        <a:pt x="20" y="20"/>
                      </a:lnTo>
                      <a:lnTo>
                        <a:pt x="10" y="27"/>
                      </a:lnTo>
                      <a:lnTo>
                        <a:pt x="3" y="2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5" name="Freeform 149"/>
                <p:cNvSpPr>
                  <a:spLocks/>
                </p:cNvSpPr>
                <p:nvPr/>
              </p:nvSpPr>
              <p:spPr bwMode="auto">
                <a:xfrm>
                  <a:off x="2617" y="3236"/>
                  <a:ext cx="5" cy="8"/>
                </a:xfrm>
                <a:custGeom>
                  <a:avLst/>
                  <a:gdLst>
                    <a:gd name="T0" fmla="*/ 0 w 24"/>
                    <a:gd name="T1" fmla="*/ 0 h 30"/>
                    <a:gd name="T2" fmla="*/ 0 w 24"/>
                    <a:gd name="T3" fmla="*/ 0 h 30"/>
                    <a:gd name="T4" fmla="*/ 0 w 24"/>
                    <a:gd name="T5" fmla="*/ 0 h 30"/>
                    <a:gd name="T6" fmla="*/ 0 w 24"/>
                    <a:gd name="T7" fmla="*/ 0 h 30"/>
                    <a:gd name="T8" fmla="*/ 0 w 24"/>
                    <a:gd name="T9" fmla="*/ 0 h 30"/>
                    <a:gd name="T10" fmla="*/ 0 w 24"/>
                    <a:gd name="T11" fmla="*/ 0 h 30"/>
                    <a:gd name="T12" fmla="*/ 0 w 24"/>
                    <a:gd name="T13" fmla="*/ 0 h 30"/>
                    <a:gd name="T14" fmla="*/ 0 w 24"/>
                    <a:gd name="T15" fmla="*/ 0 h 30"/>
                    <a:gd name="T16" fmla="*/ 0 w 24"/>
                    <a:gd name="T17" fmla="*/ 0 h 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4"/>
                    <a:gd name="T28" fmla="*/ 0 h 30"/>
                    <a:gd name="T29" fmla="*/ 24 w 24"/>
                    <a:gd name="T30" fmla="*/ 30 h 3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4" h="30">
                      <a:moveTo>
                        <a:pt x="0" y="13"/>
                      </a:moveTo>
                      <a:lnTo>
                        <a:pt x="6" y="0"/>
                      </a:lnTo>
                      <a:lnTo>
                        <a:pt x="13" y="0"/>
                      </a:lnTo>
                      <a:lnTo>
                        <a:pt x="24" y="0"/>
                      </a:lnTo>
                      <a:lnTo>
                        <a:pt x="24" y="13"/>
                      </a:lnTo>
                      <a:lnTo>
                        <a:pt x="24" y="20"/>
                      </a:lnTo>
                      <a:lnTo>
                        <a:pt x="13" y="30"/>
                      </a:lnTo>
                      <a:lnTo>
                        <a:pt x="6" y="2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6" name="Freeform 150"/>
                <p:cNvSpPr>
                  <a:spLocks/>
                </p:cNvSpPr>
                <p:nvPr/>
              </p:nvSpPr>
              <p:spPr bwMode="auto">
                <a:xfrm>
                  <a:off x="2651" y="3240"/>
                  <a:ext cx="7" cy="7"/>
                </a:xfrm>
                <a:custGeom>
                  <a:avLst/>
                  <a:gdLst>
                    <a:gd name="T0" fmla="*/ 0 w 27"/>
                    <a:gd name="T1" fmla="*/ 0 h 30"/>
                    <a:gd name="T2" fmla="*/ 0 w 27"/>
                    <a:gd name="T3" fmla="*/ 0 h 30"/>
                    <a:gd name="T4" fmla="*/ 0 w 27"/>
                    <a:gd name="T5" fmla="*/ 0 h 30"/>
                    <a:gd name="T6" fmla="*/ 0 w 27"/>
                    <a:gd name="T7" fmla="*/ 0 h 30"/>
                    <a:gd name="T8" fmla="*/ 0 w 27"/>
                    <a:gd name="T9" fmla="*/ 0 h 30"/>
                    <a:gd name="T10" fmla="*/ 0 w 27"/>
                    <a:gd name="T11" fmla="*/ 0 h 30"/>
                    <a:gd name="T12" fmla="*/ 0 w 27"/>
                    <a:gd name="T13" fmla="*/ 0 h 30"/>
                    <a:gd name="T14" fmla="*/ 0 w 27"/>
                    <a:gd name="T15" fmla="*/ 0 h 30"/>
                    <a:gd name="T16" fmla="*/ 0 w 27"/>
                    <a:gd name="T17" fmla="*/ 0 h 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"/>
                    <a:gd name="T28" fmla="*/ 0 h 30"/>
                    <a:gd name="T29" fmla="*/ 27 w 27"/>
                    <a:gd name="T30" fmla="*/ 30 h 3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" h="30">
                      <a:moveTo>
                        <a:pt x="0" y="17"/>
                      </a:moveTo>
                      <a:lnTo>
                        <a:pt x="0" y="10"/>
                      </a:lnTo>
                      <a:lnTo>
                        <a:pt x="10" y="0"/>
                      </a:lnTo>
                      <a:lnTo>
                        <a:pt x="20" y="10"/>
                      </a:lnTo>
                      <a:lnTo>
                        <a:pt x="27" y="17"/>
                      </a:lnTo>
                      <a:lnTo>
                        <a:pt x="20" y="30"/>
                      </a:lnTo>
                      <a:lnTo>
                        <a:pt x="10" y="30"/>
                      </a:lnTo>
                      <a:lnTo>
                        <a:pt x="0" y="3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7" name="Freeform 151"/>
                <p:cNvSpPr>
                  <a:spLocks/>
                </p:cNvSpPr>
                <p:nvPr/>
              </p:nvSpPr>
              <p:spPr bwMode="auto">
                <a:xfrm>
                  <a:off x="2862" y="3153"/>
                  <a:ext cx="4" cy="7"/>
                </a:xfrm>
                <a:custGeom>
                  <a:avLst/>
                  <a:gdLst>
                    <a:gd name="T0" fmla="*/ 0 w 17"/>
                    <a:gd name="T1" fmla="*/ 0 h 27"/>
                    <a:gd name="T2" fmla="*/ 0 w 17"/>
                    <a:gd name="T3" fmla="*/ 0 h 27"/>
                    <a:gd name="T4" fmla="*/ 0 w 17"/>
                    <a:gd name="T5" fmla="*/ 0 h 27"/>
                    <a:gd name="T6" fmla="*/ 0 w 17"/>
                    <a:gd name="T7" fmla="*/ 0 h 27"/>
                    <a:gd name="T8" fmla="*/ 0 w 17"/>
                    <a:gd name="T9" fmla="*/ 0 h 27"/>
                    <a:gd name="T10" fmla="*/ 0 w 17"/>
                    <a:gd name="T11" fmla="*/ 0 h 27"/>
                    <a:gd name="T12" fmla="*/ 0 w 17"/>
                    <a:gd name="T13" fmla="*/ 0 h 27"/>
                    <a:gd name="T14" fmla="*/ 0 w 17"/>
                    <a:gd name="T15" fmla="*/ 0 h 27"/>
                    <a:gd name="T16" fmla="*/ 0 w 17"/>
                    <a:gd name="T17" fmla="*/ 0 h 2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7"/>
                    <a:gd name="T28" fmla="*/ 0 h 27"/>
                    <a:gd name="T29" fmla="*/ 17 w 17"/>
                    <a:gd name="T30" fmla="*/ 27 h 2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7" h="27">
                      <a:moveTo>
                        <a:pt x="0" y="14"/>
                      </a:move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17" y="3"/>
                      </a:lnTo>
                      <a:lnTo>
                        <a:pt x="17" y="14"/>
                      </a:lnTo>
                      <a:lnTo>
                        <a:pt x="17" y="27"/>
                      </a:lnTo>
                      <a:lnTo>
                        <a:pt x="4" y="27"/>
                      </a:lnTo>
                      <a:lnTo>
                        <a:pt x="0" y="27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8" name="Freeform 152"/>
                <p:cNvSpPr>
                  <a:spLocks/>
                </p:cNvSpPr>
                <p:nvPr/>
              </p:nvSpPr>
              <p:spPr bwMode="auto">
                <a:xfrm>
                  <a:off x="2889" y="3144"/>
                  <a:ext cx="6" cy="7"/>
                </a:xfrm>
                <a:custGeom>
                  <a:avLst/>
                  <a:gdLst>
                    <a:gd name="T0" fmla="*/ 0 w 25"/>
                    <a:gd name="T1" fmla="*/ 0 h 30"/>
                    <a:gd name="T2" fmla="*/ 0 w 25"/>
                    <a:gd name="T3" fmla="*/ 0 h 30"/>
                    <a:gd name="T4" fmla="*/ 0 w 25"/>
                    <a:gd name="T5" fmla="*/ 0 h 30"/>
                    <a:gd name="T6" fmla="*/ 0 w 25"/>
                    <a:gd name="T7" fmla="*/ 0 h 30"/>
                    <a:gd name="T8" fmla="*/ 0 w 25"/>
                    <a:gd name="T9" fmla="*/ 0 h 30"/>
                    <a:gd name="T10" fmla="*/ 0 w 25"/>
                    <a:gd name="T11" fmla="*/ 0 h 30"/>
                    <a:gd name="T12" fmla="*/ 0 w 25"/>
                    <a:gd name="T13" fmla="*/ 0 h 30"/>
                    <a:gd name="T14" fmla="*/ 0 w 25"/>
                    <a:gd name="T15" fmla="*/ 0 h 30"/>
                    <a:gd name="T16" fmla="*/ 0 w 25"/>
                    <a:gd name="T17" fmla="*/ 0 h 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5"/>
                    <a:gd name="T28" fmla="*/ 0 h 30"/>
                    <a:gd name="T29" fmla="*/ 25 w 25"/>
                    <a:gd name="T30" fmla="*/ 30 h 3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5" h="30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1" y="0"/>
                      </a:lnTo>
                      <a:lnTo>
                        <a:pt x="18" y="10"/>
                      </a:lnTo>
                      <a:lnTo>
                        <a:pt x="25" y="13"/>
                      </a:lnTo>
                      <a:lnTo>
                        <a:pt x="18" y="30"/>
                      </a:lnTo>
                      <a:lnTo>
                        <a:pt x="11" y="30"/>
                      </a:lnTo>
                      <a:lnTo>
                        <a:pt x="0" y="3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9" name="Freeform 153"/>
                <p:cNvSpPr>
                  <a:spLocks/>
                </p:cNvSpPr>
                <p:nvPr/>
              </p:nvSpPr>
              <p:spPr bwMode="auto">
                <a:xfrm>
                  <a:off x="2918" y="3153"/>
                  <a:ext cx="5" cy="7"/>
                </a:xfrm>
                <a:custGeom>
                  <a:avLst/>
                  <a:gdLst>
                    <a:gd name="T0" fmla="*/ 0 w 19"/>
                    <a:gd name="T1" fmla="*/ 0 h 27"/>
                    <a:gd name="T2" fmla="*/ 0 w 19"/>
                    <a:gd name="T3" fmla="*/ 0 h 27"/>
                    <a:gd name="T4" fmla="*/ 0 w 19"/>
                    <a:gd name="T5" fmla="*/ 0 h 27"/>
                    <a:gd name="T6" fmla="*/ 0 w 19"/>
                    <a:gd name="T7" fmla="*/ 0 h 27"/>
                    <a:gd name="T8" fmla="*/ 0 w 19"/>
                    <a:gd name="T9" fmla="*/ 0 h 27"/>
                    <a:gd name="T10" fmla="*/ 0 w 19"/>
                    <a:gd name="T11" fmla="*/ 0 h 27"/>
                    <a:gd name="T12" fmla="*/ 0 w 19"/>
                    <a:gd name="T13" fmla="*/ 0 h 27"/>
                    <a:gd name="T14" fmla="*/ 0 w 19"/>
                    <a:gd name="T15" fmla="*/ 0 h 27"/>
                    <a:gd name="T16" fmla="*/ 0 w 19"/>
                    <a:gd name="T17" fmla="*/ 0 h 2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9"/>
                    <a:gd name="T28" fmla="*/ 0 h 27"/>
                    <a:gd name="T29" fmla="*/ 19 w 19"/>
                    <a:gd name="T30" fmla="*/ 27 h 2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9" h="27">
                      <a:moveTo>
                        <a:pt x="0" y="14"/>
                      </a:moveTo>
                      <a:lnTo>
                        <a:pt x="0" y="3"/>
                      </a:lnTo>
                      <a:lnTo>
                        <a:pt x="16" y="0"/>
                      </a:lnTo>
                      <a:lnTo>
                        <a:pt x="19" y="3"/>
                      </a:lnTo>
                      <a:lnTo>
                        <a:pt x="19" y="14"/>
                      </a:lnTo>
                      <a:lnTo>
                        <a:pt x="19" y="27"/>
                      </a:lnTo>
                      <a:lnTo>
                        <a:pt x="16" y="27"/>
                      </a:lnTo>
                      <a:lnTo>
                        <a:pt x="0" y="27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0" name="Freeform 154"/>
                <p:cNvSpPr>
                  <a:spLocks/>
                </p:cNvSpPr>
                <p:nvPr/>
              </p:nvSpPr>
              <p:spPr bwMode="auto">
                <a:xfrm>
                  <a:off x="1996" y="2334"/>
                  <a:ext cx="6" cy="8"/>
                </a:xfrm>
                <a:custGeom>
                  <a:avLst/>
                  <a:gdLst>
                    <a:gd name="T0" fmla="*/ 0 w 27"/>
                    <a:gd name="T1" fmla="*/ 0 h 29"/>
                    <a:gd name="T2" fmla="*/ 0 w 27"/>
                    <a:gd name="T3" fmla="*/ 0 h 29"/>
                    <a:gd name="T4" fmla="*/ 0 w 27"/>
                    <a:gd name="T5" fmla="*/ 0 h 29"/>
                    <a:gd name="T6" fmla="*/ 0 w 27"/>
                    <a:gd name="T7" fmla="*/ 0 h 29"/>
                    <a:gd name="T8" fmla="*/ 0 w 27"/>
                    <a:gd name="T9" fmla="*/ 0 h 29"/>
                    <a:gd name="T10" fmla="*/ 0 w 27"/>
                    <a:gd name="T11" fmla="*/ 0 h 29"/>
                    <a:gd name="T12" fmla="*/ 0 w 27"/>
                    <a:gd name="T13" fmla="*/ 0 h 29"/>
                    <a:gd name="T14" fmla="*/ 0 w 27"/>
                    <a:gd name="T15" fmla="*/ 0 h 29"/>
                    <a:gd name="T16" fmla="*/ 0 w 27"/>
                    <a:gd name="T17" fmla="*/ 0 h 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"/>
                    <a:gd name="T28" fmla="*/ 0 h 29"/>
                    <a:gd name="T29" fmla="*/ 27 w 27"/>
                    <a:gd name="T30" fmla="*/ 29 h 2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" h="29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20" y="0"/>
                      </a:lnTo>
                      <a:lnTo>
                        <a:pt x="27" y="13"/>
                      </a:lnTo>
                      <a:lnTo>
                        <a:pt x="20" y="20"/>
                      </a:lnTo>
                      <a:lnTo>
                        <a:pt x="16" y="29"/>
                      </a:lnTo>
                      <a:lnTo>
                        <a:pt x="0" y="2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1" name="Freeform 155"/>
                <p:cNvSpPr>
                  <a:spLocks/>
                </p:cNvSpPr>
                <p:nvPr/>
              </p:nvSpPr>
              <p:spPr bwMode="auto">
                <a:xfrm>
                  <a:off x="1964" y="2333"/>
                  <a:ext cx="6" cy="7"/>
                </a:xfrm>
                <a:custGeom>
                  <a:avLst/>
                  <a:gdLst>
                    <a:gd name="T0" fmla="*/ 0 w 23"/>
                    <a:gd name="T1" fmla="*/ 0 h 30"/>
                    <a:gd name="T2" fmla="*/ 0 w 23"/>
                    <a:gd name="T3" fmla="*/ 0 h 30"/>
                    <a:gd name="T4" fmla="*/ 0 w 23"/>
                    <a:gd name="T5" fmla="*/ 0 h 30"/>
                    <a:gd name="T6" fmla="*/ 0 w 23"/>
                    <a:gd name="T7" fmla="*/ 0 h 30"/>
                    <a:gd name="T8" fmla="*/ 0 w 23"/>
                    <a:gd name="T9" fmla="*/ 0 h 30"/>
                    <a:gd name="T10" fmla="*/ 0 w 23"/>
                    <a:gd name="T11" fmla="*/ 0 h 30"/>
                    <a:gd name="T12" fmla="*/ 0 w 23"/>
                    <a:gd name="T13" fmla="*/ 0 h 30"/>
                    <a:gd name="T14" fmla="*/ 0 w 23"/>
                    <a:gd name="T15" fmla="*/ 0 h 30"/>
                    <a:gd name="T16" fmla="*/ 0 w 23"/>
                    <a:gd name="T17" fmla="*/ 0 h 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3"/>
                    <a:gd name="T28" fmla="*/ 0 h 30"/>
                    <a:gd name="T29" fmla="*/ 23 w 23"/>
                    <a:gd name="T30" fmla="*/ 30 h 3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3" h="30">
                      <a:moveTo>
                        <a:pt x="0" y="16"/>
                      </a:moveTo>
                      <a:lnTo>
                        <a:pt x="0" y="0"/>
                      </a:lnTo>
                      <a:lnTo>
                        <a:pt x="12" y="0"/>
                      </a:lnTo>
                      <a:lnTo>
                        <a:pt x="20" y="0"/>
                      </a:lnTo>
                      <a:lnTo>
                        <a:pt x="23" y="16"/>
                      </a:lnTo>
                      <a:lnTo>
                        <a:pt x="20" y="20"/>
                      </a:lnTo>
                      <a:lnTo>
                        <a:pt x="12" y="30"/>
                      </a:lnTo>
                      <a:lnTo>
                        <a:pt x="0" y="3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2" name="Freeform 156"/>
                <p:cNvSpPr>
                  <a:spLocks/>
                </p:cNvSpPr>
                <p:nvPr/>
              </p:nvSpPr>
              <p:spPr bwMode="auto">
                <a:xfrm>
                  <a:off x="1936" y="2340"/>
                  <a:ext cx="7" cy="8"/>
                </a:xfrm>
                <a:custGeom>
                  <a:avLst/>
                  <a:gdLst>
                    <a:gd name="T0" fmla="*/ 0 w 31"/>
                    <a:gd name="T1" fmla="*/ 0 h 27"/>
                    <a:gd name="T2" fmla="*/ 0 w 31"/>
                    <a:gd name="T3" fmla="*/ 0 h 27"/>
                    <a:gd name="T4" fmla="*/ 0 w 31"/>
                    <a:gd name="T5" fmla="*/ 0 h 27"/>
                    <a:gd name="T6" fmla="*/ 0 w 31"/>
                    <a:gd name="T7" fmla="*/ 0 h 27"/>
                    <a:gd name="T8" fmla="*/ 0 w 31"/>
                    <a:gd name="T9" fmla="*/ 0 h 27"/>
                    <a:gd name="T10" fmla="*/ 0 w 31"/>
                    <a:gd name="T11" fmla="*/ 0 h 27"/>
                    <a:gd name="T12" fmla="*/ 0 w 31"/>
                    <a:gd name="T13" fmla="*/ 0 h 27"/>
                    <a:gd name="T14" fmla="*/ 0 w 31"/>
                    <a:gd name="T15" fmla="*/ 0 h 27"/>
                    <a:gd name="T16" fmla="*/ 0 w 31"/>
                    <a:gd name="T17" fmla="*/ 0 h 2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1"/>
                    <a:gd name="T28" fmla="*/ 0 h 27"/>
                    <a:gd name="T29" fmla="*/ 31 w 31"/>
                    <a:gd name="T30" fmla="*/ 27 h 2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1" h="27">
                      <a:moveTo>
                        <a:pt x="0" y="17"/>
                      </a:moveTo>
                      <a:lnTo>
                        <a:pt x="11" y="0"/>
                      </a:lnTo>
                      <a:lnTo>
                        <a:pt x="18" y="0"/>
                      </a:lnTo>
                      <a:lnTo>
                        <a:pt x="31" y="0"/>
                      </a:lnTo>
                      <a:lnTo>
                        <a:pt x="31" y="17"/>
                      </a:lnTo>
                      <a:lnTo>
                        <a:pt x="31" y="20"/>
                      </a:lnTo>
                      <a:lnTo>
                        <a:pt x="18" y="27"/>
                      </a:lnTo>
                      <a:lnTo>
                        <a:pt x="11" y="2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3" name="Freeform 157"/>
                <p:cNvSpPr>
                  <a:spLocks/>
                </p:cNvSpPr>
                <p:nvPr/>
              </p:nvSpPr>
              <p:spPr bwMode="auto">
                <a:xfrm>
                  <a:off x="1903" y="2334"/>
                  <a:ext cx="6" cy="8"/>
                </a:xfrm>
                <a:custGeom>
                  <a:avLst/>
                  <a:gdLst>
                    <a:gd name="T0" fmla="*/ 0 w 23"/>
                    <a:gd name="T1" fmla="*/ 0 h 29"/>
                    <a:gd name="T2" fmla="*/ 0 w 23"/>
                    <a:gd name="T3" fmla="*/ 0 h 29"/>
                    <a:gd name="T4" fmla="*/ 0 w 23"/>
                    <a:gd name="T5" fmla="*/ 0 h 29"/>
                    <a:gd name="T6" fmla="*/ 0 w 23"/>
                    <a:gd name="T7" fmla="*/ 0 h 29"/>
                    <a:gd name="T8" fmla="*/ 0 w 23"/>
                    <a:gd name="T9" fmla="*/ 0 h 29"/>
                    <a:gd name="T10" fmla="*/ 0 w 23"/>
                    <a:gd name="T11" fmla="*/ 0 h 29"/>
                    <a:gd name="T12" fmla="*/ 0 w 23"/>
                    <a:gd name="T13" fmla="*/ 0 h 29"/>
                    <a:gd name="T14" fmla="*/ 0 w 23"/>
                    <a:gd name="T15" fmla="*/ 0 h 29"/>
                    <a:gd name="T16" fmla="*/ 0 w 23"/>
                    <a:gd name="T17" fmla="*/ 0 h 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3"/>
                    <a:gd name="T28" fmla="*/ 0 h 29"/>
                    <a:gd name="T29" fmla="*/ 23 w 23"/>
                    <a:gd name="T30" fmla="*/ 29 h 2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3" h="29">
                      <a:moveTo>
                        <a:pt x="0" y="13"/>
                      </a:move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16" y="0"/>
                      </a:lnTo>
                      <a:lnTo>
                        <a:pt x="23" y="13"/>
                      </a:lnTo>
                      <a:lnTo>
                        <a:pt x="16" y="20"/>
                      </a:lnTo>
                      <a:lnTo>
                        <a:pt x="9" y="29"/>
                      </a:lnTo>
                      <a:lnTo>
                        <a:pt x="7" y="2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4" name="Freeform 158"/>
                <p:cNvSpPr>
                  <a:spLocks/>
                </p:cNvSpPr>
                <p:nvPr/>
              </p:nvSpPr>
              <p:spPr bwMode="auto">
                <a:xfrm>
                  <a:off x="1867" y="2346"/>
                  <a:ext cx="7" cy="8"/>
                </a:xfrm>
                <a:custGeom>
                  <a:avLst/>
                  <a:gdLst>
                    <a:gd name="T0" fmla="*/ 0 w 27"/>
                    <a:gd name="T1" fmla="*/ 0 h 31"/>
                    <a:gd name="T2" fmla="*/ 0 w 27"/>
                    <a:gd name="T3" fmla="*/ 0 h 31"/>
                    <a:gd name="T4" fmla="*/ 0 w 27"/>
                    <a:gd name="T5" fmla="*/ 0 h 31"/>
                    <a:gd name="T6" fmla="*/ 0 w 27"/>
                    <a:gd name="T7" fmla="*/ 0 h 31"/>
                    <a:gd name="T8" fmla="*/ 0 w 27"/>
                    <a:gd name="T9" fmla="*/ 0 h 31"/>
                    <a:gd name="T10" fmla="*/ 0 w 27"/>
                    <a:gd name="T11" fmla="*/ 0 h 31"/>
                    <a:gd name="T12" fmla="*/ 0 w 27"/>
                    <a:gd name="T13" fmla="*/ 0 h 31"/>
                    <a:gd name="T14" fmla="*/ 0 w 27"/>
                    <a:gd name="T15" fmla="*/ 0 h 31"/>
                    <a:gd name="T16" fmla="*/ 0 w 27"/>
                    <a:gd name="T17" fmla="*/ 0 h 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"/>
                    <a:gd name="T28" fmla="*/ 0 h 31"/>
                    <a:gd name="T29" fmla="*/ 27 w 27"/>
                    <a:gd name="T30" fmla="*/ 31 h 3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" h="31">
                      <a:moveTo>
                        <a:pt x="0" y="17"/>
                      </a:move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27" y="0"/>
                      </a:lnTo>
                      <a:lnTo>
                        <a:pt x="27" y="17"/>
                      </a:lnTo>
                      <a:lnTo>
                        <a:pt x="27" y="20"/>
                      </a:lnTo>
                      <a:lnTo>
                        <a:pt x="9" y="31"/>
                      </a:lnTo>
                      <a:lnTo>
                        <a:pt x="6" y="2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5" name="Freeform 159"/>
                <p:cNvSpPr>
                  <a:spLocks/>
                </p:cNvSpPr>
                <p:nvPr/>
              </p:nvSpPr>
              <p:spPr bwMode="auto">
                <a:xfrm>
                  <a:off x="1824" y="2342"/>
                  <a:ext cx="7" cy="8"/>
                </a:xfrm>
                <a:custGeom>
                  <a:avLst/>
                  <a:gdLst>
                    <a:gd name="T0" fmla="*/ 0 w 25"/>
                    <a:gd name="T1" fmla="*/ 0 h 31"/>
                    <a:gd name="T2" fmla="*/ 0 w 25"/>
                    <a:gd name="T3" fmla="*/ 0 h 31"/>
                    <a:gd name="T4" fmla="*/ 0 w 25"/>
                    <a:gd name="T5" fmla="*/ 0 h 31"/>
                    <a:gd name="T6" fmla="*/ 0 w 25"/>
                    <a:gd name="T7" fmla="*/ 0 h 31"/>
                    <a:gd name="T8" fmla="*/ 0 w 25"/>
                    <a:gd name="T9" fmla="*/ 0 h 31"/>
                    <a:gd name="T10" fmla="*/ 0 w 25"/>
                    <a:gd name="T11" fmla="*/ 0 h 31"/>
                    <a:gd name="T12" fmla="*/ 0 w 25"/>
                    <a:gd name="T13" fmla="*/ 0 h 31"/>
                    <a:gd name="T14" fmla="*/ 0 w 25"/>
                    <a:gd name="T15" fmla="*/ 0 h 31"/>
                    <a:gd name="T16" fmla="*/ 0 w 25"/>
                    <a:gd name="T17" fmla="*/ 0 h 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5"/>
                    <a:gd name="T28" fmla="*/ 0 h 31"/>
                    <a:gd name="T29" fmla="*/ 25 w 25"/>
                    <a:gd name="T30" fmla="*/ 31 h 3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5" h="31">
                      <a:moveTo>
                        <a:pt x="0" y="14"/>
                      </a:moveTo>
                      <a:lnTo>
                        <a:pt x="5" y="11"/>
                      </a:lnTo>
                      <a:lnTo>
                        <a:pt x="9" y="0"/>
                      </a:lnTo>
                      <a:lnTo>
                        <a:pt x="25" y="11"/>
                      </a:lnTo>
                      <a:lnTo>
                        <a:pt x="25" y="14"/>
                      </a:lnTo>
                      <a:lnTo>
                        <a:pt x="25" y="31"/>
                      </a:lnTo>
                      <a:lnTo>
                        <a:pt x="9" y="31"/>
                      </a:lnTo>
                      <a:lnTo>
                        <a:pt x="5" y="31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6" name="Freeform 160"/>
                <p:cNvSpPr>
                  <a:spLocks/>
                </p:cNvSpPr>
                <p:nvPr/>
              </p:nvSpPr>
              <p:spPr bwMode="auto">
                <a:xfrm>
                  <a:off x="2106" y="1752"/>
                  <a:ext cx="5" cy="7"/>
                </a:xfrm>
                <a:custGeom>
                  <a:avLst/>
                  <a:gdLst>
                    <a:gd name="T0" fmla="*/ 0 w 20"/>
                    <a:gd name="T1" fmla="*/ 0 h 31"/>
                    <a:gd name="T2" fmla="*/ 0 w 20"/>
                    <a:gd name="T3" fmla="*/ 0 h 31"/>
                    <a:gd name="T4" fmla="*/ 0 w 20"/>
                    <a:gd name="T5" fmla="*/ 0 h 31"/>
                    <a:gd name="T6" fmla="*/ 0 w 20"/>
                    <a:gd name="T7" fmla="*/ 0 h 31"/>
                    <a:gd name="T8" fmla="*/ 0 w 20"/>
                    <a:gd name="T9" fmla="*/ 0 h 31"/>
                    <a:gd name="T10" fmla="*/ 0 w 20"/>
                    <a:gd name="T11" fmla="*/ 0 h 31"/>
                    <a:gd name="T12" fmla="*/ 0 w 20"/>
                    <a:gd name="T13" fmla="*/ 0 h 31"/>
                    <a:gd name="T14" fmla="*/ 0 w 20"/>
                    <a:gd name="T15" fmla="*/ 0 h 31"/>
                    <a:gd name="T16" fmla="*/ 0 w 20"/>
                    <a:gd name="T17" fmla="*/ 0 h 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0"/>
                    <a:gd name="T28" fmla="*/ 0 h 31"/>
                    <a:gd name="T29" fmla="*/ 20 w 20"/>
                    <a:gd name="T30" fmla="*/ 31 h 3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0" h="31">
                      <a:moveTo>
                        <a:pt x="0" y="17"/>
                      </a:move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20" y="0"/>
                      </a:lnTo>
                      <a:lnTo>
                        <a:pt x="20" y="17"/>
                      </a:lnTo>
                      <a:lnTo>
                        <a:pt x="20" y="20"/>
                      </a:lnTo>
                      <a:lnTo>
                        <a:pt x="7" y="31"/>
                      </a:lnTo>
                      <a:lnTo>
                        <a:pt x="0" y="2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7" name="Freeform 161"/>
                <p:cNvSpPr>
                  <a:spLocks/>
                </p:cNvSpPr>
                <p:nvPr/>
              </p:nvSpPr>
              <p:spPr bwMode="auto">
                <a:xfrm>
                  <a:off x="2054" y="1742"/>
                  <a:ext cx="6" cy="8"/>
                </a:xfrm>
                <a:custGeom>
                  <a:avLst/>
                  <a:gdLst>
                    <a:gd name="T0" fmla="*/ 0 w 23"/>
                    <a:gd name="T1" fmla="*/ 0 h 27"/>
                    <a:gd name="T2" fmla="*/ 0 w 23"/>
                    <a:gd name="T3" fmla="*/ 0 h 27"/>
                    <a:gd name="T4" fmla="*/ 0 w 23"/>
                    <a:gd name="T5" fmla="*/ 0 h 27"/>
                    <a:gd name="T6" fmla="*/ 0 w 23"/>
                    <a:gd name="T7" fmla="*/ 0 h 27"/>
                    <a:gd name="T8" fmla="*/ 0 w 23"/>
                    <a:gd name="T9" fmla="*/ 0 h 27"/>
                    <a:gd name="T10" fmla="*/ 0 w 23"/>
                    <a:gd name="T11" fmla="*/ 0 h 27"/>
                    <a:gd name="T12" fmla="*/ 0 w 23"/>
                    <a:gd name="T13" fmla="*/ 0 h 27"/>
                    <a:gd name="T14" fmla="*/ 0 w 23"/>
                    <a:gd name="T15" fmla="*/ 0 h 27"/>
                    <a:gd name="T16" fmla="*/ 0 w 23"/>
                    <a:gd name="T17" fmla="*/ 0 h 2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3"/>
                    <a:gd name="T28" fmla="*/ 0 h 27"/>
                    <a:gd name="T29" fmla="*/ 23 w 23"/>
                    <a:gd name="T30" fmla="*/ 27 h 2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3" h="27">
                      <a:moveTo>
                        <a:pt x="0" y="11"/>
                      </a:moveTo>
                      <a:lnTo>
                        <a:pt x="7" y="4"/>
                      </a:lnTo>
                      <a:lnTo>
                        <a:pt x="14" y="0"/>
                      </a:lnTo>
                      <a:lnTo>
                        <a:pt x="23" y="4"/>
                      </a:lnTo>
                      <a:lnTo>
                        <a:pt x="23" y="11"/>
                      </a:lnTo>
                      <a:lnTo>
                        <a:pt x="23" y="27"/>
                      </a:lnTo>
                      <a:lnTo>
                        <a:pt x="14" y="27"/>
                      </a:lnTo>
                      <a:lnTo>
                        <a:pt x="7" y="27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" name="Freeform 162"/>
                <p:cNvSpPr>
                  <a:spLocks/>
                </p:cNvSpPr>
                <p:nvPr/>
              </p:nvSpPr>
              <p:spPr bwMode="auto">
                <a:xfrm>
                  <a:off x="2027" y="1752"/>
                  <a:ext cx="7" cy="7"/>
                </a:xfrm>
                <a:custGeom>
                  <a:avLst/>
                  <a:gdLst>
                    <a:gd name="T0" fmla="*/ 0 w 31"/>
                    <a:gd name="T1" fmla="*/ 0 h 31"/>
                    <a:gd name="T2" fmla="*/ 0 w 31"/>
                    <a:gd name="T3" fmla="*/ 0 h 31"/>
                    <a:gd name="T4" fmla="*/ 0 w 31"/>
                    <a:gd name="T5" fmla="*/ 0 h 31"/>
                    <a:gd name="T6" fmla="*/ 0 w 31"/>
                    <a:gd name="T7" fmla="*/ 0 h 31"/>
                    <a:gd name="T8" fmla="*/ 0 w 31"/>
                    <a:gd name="T9" fmla="*/ 0 h 31"/>
                    <a:gd name="T10" fmla="*/ 0 w 31"/>
                    <a:gd name="T11" fmla="*/ 0 h 31"/>
                    <a:gd name="T12" fmla="*/ 0 w 31"/>
                    <a:gd name="T13" fmla="*/ 0 h 31"/>
                    <a:gd name="T14" fmla="*/ 0 w 31"/>
                    <a:gd name="T15" fmla="*/ 0 h 31"/>
                    <a:gd name="T16" fmla="*/ 0 w 31"/>
                    <a:gd name="T17" fmla="*/ 0 h 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1"/>
                    <a:gd name="T28" fmla="*/ 0 h 31"/>
                    <a:gd name="T29" fmla="*/ 31 w 31"/>
                    <a:gd name="T30" fmla="*/ 31 h 3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1" h="31">
                      <a:moveTo>
                        <a:pt x="0" y="17"/>
                      </a:moveTo>
                      <a:lnTo>
                        <a:pt x="10" y="10"/>
                      </a:lnTo>
                      <a:lnTo>
                        <a:pt x="17" y="0"/>
                      </a:lnTo>
                      <a:lnTo>
                        <a:pt x="20" y="10"/>
                      </a:lnTo>
                      <a:lnTo>
                        <a:pt x="31" y="17"/>
                      </a:lnTo>
                      <a:lnTo>
                        <a:pt x="20" y="31"/>
                      </a:lnTo>
                      <a:lnTo>
                        <a:pt x="17" y="31"/>
                      </a:lnTo>
                      <a:lnTo>
                        <a:pt x="10" y="31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9" name="Freeform 163"/>
                <p:cNvSpPr>
                  <a:spLocks/>
                </p:cNvSpPr>
                <p:nvPr/>
              </p:nvSpPr>
              <p:spPr bwMode="auto">
                <a:xfrm>
                  <a:off x="2005" y="1735"/>
                  <a:ext cx="6" cy="8"/>
                </a:xfrm>
                <a:custGeom>
                  <a:avLst/>
                  <a:gdLst>
                    <a:gd name="T0" fmla="*/ 0 w 24"/>
                    <a:gd name="T1" fmla="*/ 0 h 27"/>
                    <a:gd name="T2" fmla="*/ 0 w 24"/>
                    <a:gd name="T3" fmla="*/ 0 h 27"/>
                    <a:gd name="T4" fmla="*/ 0 w 24"/>
                    <a:gd name="T5" fmla="*/ 0 h 27"/>
                    <a:gd name="T6" fmla="*/ 0 w 24"/>
                    <a:gd name="T7" fmla="*/ 0 h 27"/>
                    <a:gd name="T8" fmla="*/ 0 w 24"/>
                    <a:gd name="T9" fmla="*/ 0 h 27"/>
                    <a:gd name="T10" fmla="*/ 0 w 24"/>
                    <a:gd name="T11" fmla="*/ 0 h 27"/>
                    <a:gd name="T12" fmla="*/ 0 w 24"/>
                    <a:gd name="T13" fmla="*/ 0 h 27"/>
                    <a:gd name="T14" fmla="*/ 0 w 24"/>
                    <a:gd name="T15" fmla="*/ 0 h 27"/>
                    <a:gd name="T16" fmla="*/ 0 w 24"/>
                    <a:gd name="T17" fmla="*/ 0 h 2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4"/>
                    <a:gd name="T28" fmla="*/ 0 h 27"/>
                    <a:gd name="T29" fmla="*/ 24 w 24"/>
                    <a:gd name="T30" fmla="*/ 27 h 2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4" h="27">
                      <a:moveTo>
                        <a:pt x="0" y="14"/>
                      </a:moveTo>
                      <a:lnTo>
                        <a:pt x="4" y="3"/>
                      </a:lnTo>
                      <a:lnTo>
                        <a:pt x="11" y="0"/>
                      </a:lnTo>
                      <a:lnTo>
                        <a:pt x="18" y="3"/>
                      </a:lnTo>
                      <a:lnTo>
                        <a:pt x="24" y="14"/>
                      </a:lnTo>
                      <a:lnTo>
                        <a:pt x="18" y="27"/>
                      </a:lnTo>
                      <a:lnTo>
                        <a:pt x="11" y="27"/>
                      </a:lnTo>
                      <a:lnTo>
                        <a:pt x="4" y="27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0" name="Freeform 164"/>
                <p:cNvSpPr>
                  <a:spLocks/>
                </p:cNvSpPr>
                <p:nvPr/>
              </p:nvSpPr>
              <p:spPr bwMode="auto">
                <a:xfrm>
                  <a:off x="1986" y="1752"/>
                  <a:ext cx="8" cy="7"/>
                </a:xfrm>
                <a:custGeom>
                  <a:avLst/>
                  <a:gdLst>
                    <a:gd name="T0" fmla="*/ 0 w 31"/>
                    <a:gd name="T1" fmla="*/ 0 h 31"/>
                    <a:gd name="T2" fmla="*/ 0 w 31"/>
                    <a:gd name="T3" fmla="*/ 0 h 31"/>
                    <a:gd name="T4" fmla="*/ 0 w 31"/>
                    <a:gd name="T5" fmla="*/ 0 h 31"/>
                    <a:gd name="T6" fmla="*/ 0 w 31"/>
                    <a:gd name="T7" fmla="*/ 0 h 31"/>
                    <a:gd name="T8" fmla="*/ 0 w 31"/>
                    <a:gd name="T9" fmla="*/ 0 h 31"/>
                    <a:gd name="T10" fmla="*/ 0 w 31"/>
                    <a:gd name="T11" fmla="*/ 0 h 31"/>
                    <a:gd name="T12" fmla="*/ 0 w 31"/>
                    <a:gd name="T13" fmla="*/ 0 h 31"/>
                    <a:gd name="T14" fmla="*/ 0 w 31"/>
                    <a:gd name="T15" fmla="*/ 0 h 31"/>
                    <a:gd name="T16" fmla="*/ 0 w 31"/>
                    <a:gd name="T17" fmla="*/ 0 h 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1"/>
                    <a:gd name="T28" fmla="*/ 0 h 31"/>
                    <a:gd name="T29" fmla="*/ 31 w 31"/>
                    <a:gd name="T30" fmla="*/ 31 h 3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1" h="31">
                      <a:moveTo>
                        <a:pt x="0" y="17"/>
                      </a:moveTo>
                      <a:lnTo>
                        <a:pt x="0" y="0"/>
                      </a:lnTo>
                      <a:lnTo>
                        <a:pt x="14" y="0"/>
                      </a:lnTo>
                      <a:lnTo>
                        <a:pt x="21" y="0"/>
                      </a:lnTo>
                      <a:lnTo>
                        <a:pt x="31" y="17"/>
                      </a:lnTo>
                      <a:lnTo>
                        <a:pt x="21" y="20"/>
                      </a:lnTo>
                      <a:lnTo>
                        <a:pt x="14" y="31"/>
                      </a:lnTo>
                      <a:lnTo>
                        <a:pt x="0" y="2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1" name="Freeform 165"/>
                <p:cNvSpPr>
                  <a:spLocks/>
                </p:cNvSpPr>
                <p:nvPr/>
              </p:nvSpPr>
              <p:spPr bwMode="auto">
                <a:xfrm>
                  <a:off x="1969" y="1740"/>
                  <a:ext cx="6" cy="7"/>
                </a:xfrm>
                <a:custGeom>
                  <a:avLst/>
                  <a:gdLst>
                    <a:gd name="T0" fmla="*/ 0 w 23"/>
                    <a:gd name="T1" fmla="*/ 0 h 29"/>
                    <a:gd name="T2" fmla="*/ 0 w 23"/>
                    <a:gd name="T3" fmla="*/ 0 h 29"/>
                    <a:gd name="T4" fmla="*/ 0 w 23"/>
                    <a:gd name="T5" fmla="*/ 0 h 29"/>
                    <a:gd name="T6" fmla="*/ 0 w 23"/>
                    <a:gd name="T7" fmla="*/ 0 h 29"/>
                    <a:gd name="T8" fmla="*/ 0 w 23"/>
                    <a:gd name="T9" fmla="*/ 0 h 29"/>
                    <a:gd name="T10" fmla="*/ 0 w 23"/>
                    <a:gd name="T11" fmla="*/ 0 h 29"/>
                    <a:gd name="T12" fmla="*/ 0 w 23"/>
                    <a:gd name="T13" fmla="*/ 0 h 29"/>
                    <a:gd name="T14" fmla="*/ 0 w 23"/>
                    <a:gd name="T15" fmla="*/ 0 h 29"/>
                    <a:gd name="T16" fmla="*/ 0 w 23"/>
                    <a:gd name="T17" fmla="*/ 0 h 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3"/>
                    <a:gd name="T28" fmla="*/ 0 h 29"/>
                    <a:gd name="T29" fmla="*/ 23 w 23"/>
                    <a:gd name="T30" fmla="*/ 29 h 2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3" h="29">
                      <a:moveTo>
                        <a:pt x="0" y="13"/>
                      </a:moveTo>
                      <a:lnTo>
                        <a:pt x="0" y="9"/>
                      </a:lnTo>
                      <a:lnTo>
                        <a:pt x="10" y="0"/>
                      </a:lnTo>
                      <a:lnTo>
                        <a:pt x="20" y="9"/>
                      </a:lnTo>
                      <a:lnTo>
                        <a:pt x="23" y="13"/>
                      </a:lnTo>
                      <a:lnTo>
                        <a:pt x="20" y="29"/>
                      </a:lnTo>
                      <a:lnTo>
                        <a:pt x="10" y="29"/>
                      </a:lnTo>
                      <a:lnTo>
                        <a:pt x="0" y="29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2" name="Freeform 166"/>
                <p:cNvSpPr>
                  <a:spLocks/>
                </p:cNvSpPr>
                <p:nvPr/>
              </p:nvSpPr>
              <p:spPr bwMode="auto">
                <a:xfrm>
                  <a:off x="1938" y="1752"/>
                  <a:ext cx="6" cy="7"/>
                </a:xfrm>
                <a:custGeom>
                  <a:avLst/>
                  <a:gdLst>
                    <a:gd name="T0" fmla="*/ 0 w 23"/>
                    <a:gd name="T1" fmla="*/ 0 h 31"/>
                    <a:gd name="T2" fmla="*/ 0 w 23"/>
                    <a:gd name="T3" fmla="*/ 0 h 31"/>
                    <a:gd name="T4" fmla="*/ 0 w 23"/>
                    <a:gd name="T5" fmla="*/ 0 h 31"/>
                    <a:gd name="T6" fmla="*/ 0 w 23"/>
                    <a:gd name="T7" fmla="*/ 0 h 31"/>
                    <a:gd name="T8" fmla="*/ 0 w 23"/>
                    <a:gd name="T9" fmla="*/ 0 h 31"/>
                    <a:gd name="T10" fmla="*/ 0 w 23"/>
                    <a:gd name="T11" fmla="*/ 0 h 31"/>
                    <a:gd name="T12" fmla="*/ 0 w 23"/>
                    <a:gd name="T13" fmla="*/ 0 h 31"/>
                    <a:gd name="T14" fmla="*/ 0 w 23"/>
                    <a:gd name="T15" fmla="*/ 0 h 31"/>
                    <a:gd name="T16" fmla="*/ 0 w 23"/>
                    <a:gd name="T17" fmla="*/ 0 h 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3"/>
                    <a:gd name="T28" fmla="*/ 0 h 31"/>
                    <a:gd name="T29" fmla="*/ 23 w 23"/>
                    <a:gd name="T30" fmla="*/ 31 h 3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3" h="31">
                      <a:moveTo>
                        <a:pt x="0" y="17"/>
                      </a:moveTo>
                      <a:lnTo>
                        <a:pt x="7" y="10"/>
                      </a:lnTo>
                      <a:lnTo>
                        <a:pt x="14" y="0"/>
                      </a:lnTo>
                      <a:lnTo>
                        <a:pt x="16" y="10"/>
                      </a:lnTo>
                      <a:lnTo>
                        <a:pt x="23" y="17"/>
                      </a:lnTo>
                      <a:lnTo>
                        <a:pt x="16" y="31"/>
                      </a:lnTo>
                      <a:lnTo>
                        <a:pt x="14" y="31"/>
                      </a:lnTo>
                      <a:lnTo>
                        <a:pt x="7" y="31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3" name="Freeform 167"/>
                <p:cNvSpPr>
                  <a:spLocks/>
                </p:cNvSpPr>
                <p:nvPr/>
              </p:nvSpPr>
              <p:spPr bwMode="auto">
                <a:xfrm>
                  <a:off x="1918" y="1731"/>
                  <a:ext cx="6" cy="9"/>
                </a:xfrm>
                <a:custGeom>
                  <a:avLst/>
                  <a:gdLst>
                    <a:gd name="T0" fmla="*/ 0 w 24"/>
                    <a:gd name="T1" fmla="*/ 0 h 31"/>
                    <a:gd name="T2" fmla="*/ 0 w 24"/>
                    <a:gd name="T3" fmla="*/ 0 h 31"/>
                    <a:gd name="T4" fmla="*/ 0 w 24"/>
                    <a:gd name="T5" fmla="*/ 0 h 31"/>
                    <a:gd name="T6" fmla="*/ 0 w 24"/>
                    <a:gd name="T7" fmla="*/ 0 h 31"/>
                    <a:gd name="T8" fmla="*/ 0 w 24"/>
                    <a:gd name="T9" fmla="*/ 0 h 31"/>
                    <a:gd name="T10" fmla="*/ 0 w 24"/>
                    <a:gd name="T11" fmla="*/ 0 h 31"/>
                    <a:gd name="T12" fmla="*/ 0 w 24"/>
                    <a:gd name="T13" fmla="*/ 0 h 31"/>
                    <a:gd name="T14" fmla="*/ 0 w 24"/>
                    <a:gd name="T15" fmla="*/ 0 h 31"/>
                    <a:gd name="T16" fmla="*/ 0 w 24"/>
                    <a:gd name="T17" fmla="*/ 0 h 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4"/>
                    <a:gd name="T28" fmla="*/ 0 h 31"/>
                    <a:gd name="T29" fmla="*/ 24 w 24"/>
                    <a:gd name="T30" fmla="*/ 31 h 3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4" h="31">
                      <a:moveTo>
                        <a:pt x="0" y="17"/>
                      </a:move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24" y="0"/>
                      </a:lnTo>
                      <a:lnTo>
                        <a:pt x="24" y="17"/>
                      </a:lnTo>
                      <a:lnTo>
                        <a:pt x="24" y="20"/>
                      </a:lnTo>
                      <a:lnTo>
                        <a:pt x="11" y="31"/>
                      </a:lnTo>
                      <a:lnTo>
                        <a:pt x="8" y="2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4" name="Freeform 168"/>
                <p:cNvSpPr>
                  <a:spLocks/>
                </p:cNvSpPr>
                <p:nvPr/>
              </p:nvSpPr>
              <p:spPr bwMode="auto">
                <a:xfrm>
                  <a:off x="1900" y="1750"/>
                  <a:ext cx="5" cy="7"/>
                </a:xfrm>
                <a:custGeom>
                  <a:avLst/>
                  <a:gdLst>
                    <a:gd name="T0" fmla="*/ 0 w 22"/>
                    <a:gd name="T1" fmla="*/ 0 h 27"/>
                    <a:gd name="T2" fmla="*/ 0 w 22"/>
                    <a:gd name="T3" fmla="*/ 0 h 27"/>
                    <a:gd name="T4" fmla="*/ 0 w 22"/>
                    <a:gd name="T5" fmla="*/ 0 h 27"/>
                    <a:gd name="T6" fmla="*/ 0 w 22"/>
                    <a:gd name="T7" fmla="*/ 0 h 27"/>
                    <a:gd name="T8" fmla="*/ 0 w 22"/>
                    <a:gd name="T9" fmla="*/ 0 h 27"/>
                    <a:gd name="T10" fmla="*/ 0 w 22"/>
                    <a:gd name="T11" fmla="*/ 0 h 27"/>
                    <a:gd name="T12" fmla="*/ 0 w 22"/>
                    <a:gd name="T13" fmla="*/ 0 h 27"/>
                    <a:gd name="T14" fmla="*/ 0 w 22"/>
                    <a:gd name="T15" fmla="*/ 0 h 27"/>
                    <a:gd name="T16" fmla="*/ 0 w 22"/>
                    <a:gd name="T17" fmla="*/ 0 h 2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2"/>
                    <a:gd name="T28" fmla="*/ 0 h 27"/>
                    <a:gd name="T29" fmla="*/ 22 w 22"/>
                    <a:gd name="T30" fmla="*/ 27 h 2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2" h="27">
                      <a:moveTo>
                        <a:pt x="0" y="14"/>
                      </a:moveTo>
                      <a:lnTo>
                        <a:pt x="4" y="0"/>
                      </a:lnTo>
                      <a:lnTo>
                        <a:pt x="11" y="0"/>
                      </a:lnTo>
                      <a:lnTo>
                        <a:pt x="22" y="0"/>
                      </a:lnTo>
                      <a:lnTo>
                        <a:pt x="22" y="14"/>
                      </a:lnTo>
                      <a:lnTo>
                        <a:pt x="22" y="24"/>
                      </a:lnTo>
                      <a:lnTo>
                        <a:pt x="11" y="27"/>
                      </a:lnTo>
                      <a:lnTo>
                        <a:pt x="4" y="24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5" name="Freeform 169"/>
                <p:cNvSpPr>
                  <a:spLocks/>
                </p:cNvSpPr>
                <p:nvPr/>
              </p:nvSpPr>
              <p:spPr bwMode="auto">
                <a:xfrm>
                  <a:off x="1871" y="1737"/>
                  <a:ext cx="7" cy="8"/>
                </a:xfrm>
                <a:custGeom>
                  <a:avLst/>
                  <a:gdLst>
                    <a:gd name="T0" fmla="*/ 0 w 28"/>
                    <a:gd name="T1" fmla="*/ 0 h 31"/>
                    <a:gd name="T2" fmla="*/ 0 w 28"/>
                    <a:gd name="T3" fmla="*/ 0 h 31"/>
                    <a:gd name="T4" fmla="*/ 0 w 28"/>
                    <a:gd name="T5" fmla="*/ 0 h 31"/>
                    <a:gd name="T6" fmla="*/ 0 w 28"/>
                    <a:gd name="T7" fmla="*/ 0 h 31"/>
                    <a:gd name="T8" fmla="*/ 0 w 28"/>
                    <a:gd name="T9" fmla="*/ 0 h 31"/>
                    <a:gd name="T10" fmla="*/ 0 w 28"/>
                    <a:gd name="T11" fmla="*/ 0 h 31"/>
                    <a:gd name="T12" fmla="*/ 0 w 28"/>
                    <a:gd name="T13" fmla="*/ 0 h 31"/>
                    <a:gd name="T14" fmla="*/ 0 w 28"/>
                    <a:gd name="T15" fmla="*/ 0 h 31"/>
                    <a:gd name="T16" fmla="*/ 0 w 28"/>
                    <a:gd name="T17" fmla="*/ 0 h 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8"/>
                    <a:gd name="T28" fmla="*/ 0 h 31"/>
                    <a:gd name="T29" fmla="*/ 28 w 28"/>
                    <a:gd name="T30" fmla="*/ 31 h 3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8" h="31">
                      <a:moveTo>
                        <a:pt x="0" y="17"/>
                      </a:moveTo>
                      <a:lnTo>
                        <a:pt x="0" y="0"/>
                      </a:lnTo>
                      <a:lnTo>
                        <a:pt x="11" y="0"/>
                      </a:lnTo>
                      <a:lnTo>
                        <a:pt x="20" y="0"/>
                      </a:lnTo>
                      <a:lnTo>
                        <a:pt x="28" y="17"/>
                      </a:lnTo>
                      <a:lnTo>
                        <a:pt x="20" y="20"/>
                      </a:lnTo>
                      <a:lnTo>
                        <a:pt x="11" y="31"/>
                      </a:lnTo>
                      <a:lnTo>
                        <a:pt x="0" y="2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6" name="Freeform 170"/>
                <p:cNvSpPr>
                  <a:spLocks/>
                </p:cNvSpPr>
                <p:nvPr/>
              </p:nvSpPr>
              <p:spPr bwMode="auto">
                <a:xfrm>
                  <a:off x="1853" y="1757"/>
                  <a:ext cx="5" cy="8"/>
                </a:xfrm>
                <a:custGeom>
                  <a:avLst/>
                  <a:gdLst>
                    <a:gd name="T0" fmla="*/ 0 w 24"/>
                    <a:gd name="T1" fmla="*/ 0 h 31"/>
                    <a:gd name="T2" fmla="*/ 0 w 24"/>
                    <a:gd name="T3" fmla="*/ 0 h 31"/>
                    <a:gd name="T4" fmla="*/ 0 w 24"/>
                    <a:gd name="T5" fmla="*/ 0 h 31"/>
                    <a:gd name="T6" fmla="*/ 0 w 24"/>
                    <a:gd name="T7" fmla="*/ 0 h 31"/>
                    <a:gd name="T8" fmla="*/ 0 w 24"/>
                    <a:gd name="T9" fmla="*/ 0 h 31"/>
                    <a:gd name="T10" fmla="*/ 0 w 24"/>
                    <a:gd name="T11" fmla="*/ 0 h 31"/>
                    <a:gd name="T12" fmla="*/ 0 w 24"/>
                    <a:gd name="T13" fmla="*/ 0 h 31"/>
                    <a:gd name="T14" fmla="*/ 0 w 24"/>
                    <a:gd name="T15" fmla="*/ 0 h 31"/>
                    <a:gd name="T16" fmla="*/ 0 w 24"/>
                    <a:gd name="T17" fmla="*/ 0 h 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4"/>
                    <a:gd name="T28" fmla="*/ 0 h 31"/>
                    <a:gd name="T29" fmla="*/ 24 w 24"/>
                    <a:gd name="T30" fmla="*/ 31 h 3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4" h="31">
                      <a:moveTo>
                        <a:pt x="0" y="17"/>
                      </a:moveTo>
                      <a:lnTo>
                        <a:pt x="0" y="0"/>
                      </a:lnTo>
                      <a:lnTo>
                        <a:pt x="13" y="0"/>
                      </a:lnTo>
                      <a:lnTo>
                        <a:pt x="20" y="0"/>
                      </a:lnTo>
                      <a:lnTo>
                        <a:pt x="24" y="17"/>
                      </a:lnTo>
                      <a:lnTo>
                        <a:pt x="20" y="27"/>
                      </a:lnTo>
                      <a:lnTo>
                        <a:pt x="13" y="31"/>
                      </a:lnTo>
                      <a:lnTo>
                        <a:pt x="0" y="27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7" name="Freeform 171"/>
                <p:cNvSpPr>
                  <a:spLocks/>
                </p:cNvSpPr>
                <p:nvPr/>
              </p:nvSpPr>
              <p:spPr bwMode="auto">
                <a:xfrm>
                  <a:off x="1824" y="1752"/>
                  <a:ext cx="7" cy="7"/>
                </a:xfrm>
                <a:custGeom>
                  <a:avLst/>
                  <a:gdLst>
                    <a:gd name="T0" fmla="*/ 0 w 25"/>
                    <a:gd name="T1" fmla="*/ 0 h 31"/>
                    <a:gd name="T2" fmla="*/ 0 w 25"/>
                    <a:gd name="T3" fmla="*/ 0 h 31"/>
                    <a:gd name="T4" fmla="*/ 0 w 25"/>
                    <a:gd name="T5" fmla="*/ 0 h 31"/>
                    <a:gd name="T6" fmla="*/ 0 w 25"/>
                    <a:gd name="T7" fmla="*/ 0 h 31"/>
                    <a:gd name="T8" fmla="*/ 0 w 25"/>
                    <a:gd name="T9" fmla="*/ 0 h 31"/>
                    <a:gd name="T10" fmla="*/ 0 w 25"/>
                    <a:gd name="T11" fmla="*/ 0 h 31"/>
                    <a:gd name="T12" fmla="*/ 0 w 25"/>
                    <a:gd name="T13" fmla="*/ 0 h 31"/>
                    <a:gd name="T14" fmla="*/ 0 w 25"/>
                    <a:gd name="T15" fmla="*/ 0 h 31"/>
                    <a:gd name="T16" fmla="*/ 0 w 25"/>
                    <a:gd name="T17" fmla="*/ 0 h 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5"/>
                    <a:gd name="T28" fmla="*/ 0 h 31"/>
                    <a:gd name="T29" fmla="*/ 25 w 25"/>
                    <a:gd name="T30" fmla="*/ 31 h 3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5" h="31">
                      <a:moveTo>
                        <a:pt x="0" y="17"/>
                      </a:move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25" y="0"/>
                      </a:lnTo>
                      <a:lnTo>
                        <a:pt x="25" y="17"/>
                      </a:lnTo>
                      <a:lnTo>
                        <a:pt x="25" y="20"/>
                      </a:lnTo>
                      <a:lnTo>
                        <a:pt x="9" y="31"/>
                      </a:lnTo>
                      <a:lnTo>
                        <a:pt x="5" y="2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8" name="Freeform 172"/>
                <p:cNvSpPr>
                  <a:spLocks/>
                </p:cNvSpPr>
                <p:nvPr/>
              </p:nvSpPr>
              <p:spPr bwMode="auto">
                <a:xfrm>
                  <a:off x="1794" y="1757"/>
                  <a:ext cx="7" cy="8"/>
                </a:xfrm>
                <a:custGeom>
                  <a:avLst/>
                  <a:gdLst>
                    <a:gd name="T0" fmla="*/ 0 w 31"/>
                    <a:gd name="T1" fmla="*/ 0 h 31"/>
                    <a:gd name="T2" fmla="*/ 0 w 31"/>
                    <a:gd name="T3" fmla="*/ 0 h 31"/>
                    <a:gd name="T4" fmla="*/ 0 w 31"/>
                    <a:gd name="T5" fmla="*/ 0 h 31"/>
                    <a:gd name="T6" fmla="*/ 0 w 31"/>
                    <a:gd name="T7" fmla="*/ 0 h 31"/>
                    <a:gd name="T8" fmla="*/ 0 w 31"/>
                    <a:gd name="T9" fmla="*/ 0 h 31"/>
                    <a:gd name="T10" fmla="*/ 0 w 31"/>
                    <a:gd name="T11" fmla="*/ 0 h 31"/>
                    <a:gd name="T12" fmla="*/ 0 w 31"/>
                    <a:gd name="T13" fmla="*/ 0 h 31"/>
                    <a:gd name="T14" fmla="*/ 0 w 31"/>
                    <a:gd name="T15" fmla="*/ 0 h 31"/>
                    <a:gd name="T16" fmla="*/ 0 w 31"/>
                    <a:gd name="T17" fmla="*/ 0 h 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1"/>
                    <a:gd name="T28" fmla="*/ 0 h 31"/>
                    <a:gd name="T29" fmla="*/ 31 w 31"/>
                    <a:gd name="T30" fmla="*/ 31 h 3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1" h="31">
                      <a:moveTo>
                        <a:pt x="0" y="17"/>
                      </a:moveTo>
                      <a:lnTo>
                        <a:pt x="11" y="11"/>
                      </a:lnTo>
                      <a:lnTo>
                        <a:pt x="18" y="0"/>
                      </a:lnTo>
                      <a:lnTo>
                        <a:pt x="27" y="11"/>
                      </a:lnTo>
                      <a:lnTo>
                        <a:pt x="31" y="17"/>
                      </a:lnTo>
                      <a:lnTo>
                        <a:pt x="27" y="31"/>
                      </a:lnTo>
                      <a:lnTo>
                        <a:pt x="18" y="31"/>
                      </a:lnTo>
                      <a:lnTo>
                        <a:pt x="11" y="31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9" name="Freeform 173"/>
                <p:cNvSpPr>
                  <a:spLocks/>
                </p:cNvSpPr>
                <p:nvPr/>
              </p:nvSpPr>
              <p:spPr bwMode="auto">
                <a:xfrm>
                  <a:off x="1840" y="1569"/>
                  <a:ext cx="7" cy="8"/>
                </a:xfrm>
                <a:custGeom>
                  <a:avLst/>
                  <a:gdLst>
                    <a:gd name="T0" fmla="*/ 0 w 27"/>
                    <a:gd name="T1" fmla="*/ 0 h 27"/>
                    <a:gd name="T2" fmla="*/ 0 w 27"/>
                    <a:gd name="T3" fmla="*/ 0 h 27"/>
                    <a:gd name="T4" fmla="*/ 0 w 27"/>
                    <a:gd name="T5" fmla="*/ 0 h 27"/>
                    <a:gd name="T6" fmla="*/ 0 w 27"/>
                    <a:gd name="T7" fmla="*/ 0 h 27"/>
                    <a:gd name="T8" fmla="*/ 0 w 27"/>
                    <a:gd name="T9" fmla="*/ 0 h 27"/>
                    <a:gd name="T10" fmla="*/ 0 w 27"/>
                    <a:gd name="T11" fmla="*/ 0 h 27"/>
                    <a:gd name="T12" fmla="*/ 0 w 27"/>
                    <a:gd name="T13" fmla="*/ 0 h 27"/>
                    <a:gd name="T14" fmla="*/ 0 w 27"/>
                    <a:gd name="T15" fmla="*/ 0 h 27"/>
                    <a:gd name="T16" fmla="*/ 0 w 27"/>
                    <a:gd name="T17" fmla="*/ 0 h 2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"/>
                    <a:gd name="T28" fmla="*/ 0 h 27"/>
                    <a:gd name="T29" fmla="*/ 27 w 27"/>
                    <a:gd name="T30" fmla="*/ 27 h 2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" h="27">
                      <a:moveTo>
                        <a:pt x="0" y="14"/>
                      </a:moveTo>
                      <a:lnTo>
                        <a:pt x="7" y="0"/>
                      </a:lnTo>
                      <a:lnTo>
                        <a:pt x="11" y="0"/>
                      </a:lnTo>
                      <a:lnTo>
                        <a:pt x="20" y="0"/>
                      </a:lnTo>
                      <a:lnTo>
                        <a:pt x="27" y="14"/>
                      </a:lnTo>
                      <a:lnTo>
                        <a:pt x="20" y="23"/>
                      </a:lnTo>
                      <a:lnTo>
                        <a:pt x="11" y="27"/>
                      </a:lnTo>
                      <a:lnTo>
                        <a:pt x="7" y="23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0" name="Freeform 174"/>
                <p:cNvSpPr>
                  <a:spLocks/>
                </p:cNvSpPr>
                <p:nvPr/>
              </p:nvSpPr>
              <p:spPr bwMode="auto">
                <a:xfrm>
                  <a:off x="1879" y="1557"/>
                  <a:ext cx="6" cy="8"/>
                </a:xfrm>
                <a:custGeom>
                  <a:avLst/>
                  <a:gdLst>
                    <a:gd name="T0" fmla="*/ 0 w 24"/>
                    <a:gd name="T1" fmla="*/ 0 h 30"/>
                    <a:gd name="T2" fmla="*/ 0 w 24"/>
                    <a:gd name="T3" fmla="*/ 0 h 30"/>
                    <a:gd name="T4" fmla="*/ 0 w 24"/>
                    <a:gd name="T5" fmla="*/ 0 h 30"/>
                    <a:gd name="T6" fmla="*/ 0 w 24"/>
                    <a:gd name="T7" fmla="*/ 0 h 30"/>
                    <a:gd name="T8" fmla="*/ 0 w 24"/>
                    <a:gd name="T9" fmla="*/ 0 h 30"/>
                    <a:gd name="T10" fmla="*/ 0 w 24"/>
                    <a:gd name="T11" fmla="*/ 0 h 30"/>
                    <a:gd name="T12" fmla="*/ 0 w 24"/>
                    <a:gd name="T13" fmla="*/ 0 h 30"/>
                    <a:gd name="T14" fmla="*/ 0 w 24"/>
                    <a:gd name="T15" fmla="*/ 0 h 30"/>
                    <a:gd name="T16" fmla="*/ 0 w 24"/>
                    <a:gd name="T17" fmla="*/ 0 h 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4"/>
                    <a:gd name="T28" fmla="*/ 0 h 30"/>
                    <a:gd name="T29" fmla="*/ 24 w 24"/>
                    <a:gd name="T30" fmla="*/ 30 h 3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4" h="30">
                      <a:moveTo>
                        <a:pt x="0" y="16"/>
                      </a:moveTo>
                      <a:lnTo>
                        <a:pt x="6" y="10"/>
                      </a:lnTo>
                      <a:lnTo>
                        <a:pt x="13" y="0"/>
                      </a:lnTo>
                      <a:lnTo>
                        <a:pt x="20" y="10"/>
                      </a:lnTo>
                      <a:lnTo>
                        <a:pt x="24" y="16"/>
                      </a:lnTo>
                      <a:lnTo>
                        <a:pt x="20" y="30"/>
                      </a:lnTo>
                      <a:lnTo>
                        <a:pt x="13" y="30"/>
                      </a:lnTo>
                      <a:lnTo>
                        <a:pt x="6" y="3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1" name="Freeform 175"/>
                <p:cNvSpPr>
                  <a:spLocks/>
                </p:cNvSpPr>
                <p:nvPr/>
              </p:nvSpPr>
              <p:spPr bwMode="auto">
                <a:xfrm>
                  <a:off x="1920" y="1556"/>
                  <a:ext cx="6" cy="7"/>
                </a:xfrm>
                <a:custGeom>
                  <a:avLst/>
                  <a:gdLst>
                    <a:gd name="T0" fmla="*/ 0 w 23"/>
                    <a:gd name="T1" fmla="*/ 0 h 24"/>
                    <a:gd name="T2" fmla="*/ 0 w 23"/>
                    <a:gd name="T3" fmla="*/ 0 h 24"/>
                    <a:gd name="T4" fmla="*/ 0 w 23"/>
                    <a:gd name="T5" fmla="*/ 0 h 24"/>
                    <a:gd name="T6" fmla="*/ 0 w 23"/>
                    <a:gd name="T7" fmla="*/ 0 h 24"/>
                    <a:gd name="T8" fmla="*/ 0 w 23"/>
                    <a:gd name="T9" fmla="*/ 0 h 24"/>
                    <a:gd name="T10" fmla="*/ 0 w 23"/>
                    <a:gd name="T11" fmla="*/ 0 h 24"/>
                    <a:gd name="T12" fmla="*/ 0 w 23"/>
                    <a:gd name="T13" fmla="*/ 0 h 24"/>
                    <a:gd name="T14" fmla="*/ 0 w 23"/>
                    <a:gd name="T15" fmla="*/ 0 h 24"/>
                    <a:gd name="T16" fmla="*/ 0 w 23"/>
                    <a:gd name="T17" fmla="*/ 0 h 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3"/>
                    <a:gd name="T28" fmla="*/ 0 h 24"/>
                    <a:gd name="T29" fmla="*/ 23 w 23"/>
                    <a:gd name="T30" fmla="*/ 24 h 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3" h="24">
                      <a:moveTo>
                        <a:pt x="0" y="11"/>
                      </a:moveTo>
                      <a:lnTo>
                        <a:pt x="3" y="0"/>
                      </a:lnTo>
                      <a:lnTo>
                        <a:pt x="10" y="0"/>
                      </a:lnTo>
                      <a:lnTo>
                        <a:pt x="16" y="0"/>
                      </a:lnTo>
                      <a:lnTo>
                        <a:pt x="23" y="11"/>
                      </a:lnTo>
                      <a:lnTo>
                        <a:pt x="16" y="20"/>
                      </a:lnTo>
                      <a:lnTo>
                        <a:pt x="10" y="24"/>
                      </a:lnTo>
                      <a:lnTo>
                        <a:pt x="3" y="20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2" name="Freeform 176"/>
                <p:cNvSpPr>
                  <a:spLocks/>
                </p:cNvSpPr>
                <p:nvPr/>
              </p:nvSpPr>
              <p:spPr bwMode="auto">
                <a:xfrm>
                  <a:off x="1975" y="1491"/>
                  <a:ext cx="7" cy="9"/>
                </a:xfrm>
                <a:custGeom>
                  <a:avLst/>
                  <a:gdLst>
                    <a:gd name="T0" fmla="*/ 0 w 27"/>
                    <a:gd name="T1" fmla="*/ 0 h 30"/>
                    <a:gd name="T2" fmla="*/ 0 w 27"/>
                    <a:gd name="T3" fmla="*/ 0 h 30"/>
                    <a:gd name="T4" fmla="*/ 0 w 27"/>
                    <a:gd name="T5" fmla="*/ 0 h 30"/>
                    <a:gd name="T6" fmla="*/ 0 w 27"/>
                    <a:gd name="T7" fmla="*/ 0 h 30"/>
                    <a:gd name="T8" fmla="*/ 0 w 27"/>
                    <a:gd name="T9" fmla="*/ 0 h 30"/>
                    <a:gd name="T10" fmla="*/ 0 w 27"/>
                    <a:gd name="T11" fmla="*/ 0 h 30"/>
                    <a:gd name="T12" fmla="*/ 0 w 27"/>
                    <a:gd name="T13" fmla="*/ 0 h 30"/>
                    <a:gd name="T14" fmla="*/ 0 w 27"/>
                    <a:gd name="T15" fmla="*/ 0 h 30"/>
                    <a:gd name="T16" fmla="*/ 0 w 27"/>
                    <a:gd name="T17" fmla="*/ 0 h 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"/>
                    <a:gd name="T28" fmla="*/ 0 h 30"/>
                    <a:gd name="T29" fmla="*/ 27 w 27"/>
                    <a:gd name="T30" fmla="*/ 30 h 3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" h="30">
                      <a:moveTo>
                        <a:pt x="0" y="16"/>
                      </a:moveTo>
                      <a:lnTo>
                        <a:pt x="7" y="0"/>
                      </a:lnTo>
                      <a:lnTo>
                        <a:pt x="10" y="0"/>
                      </a:lnTo>
                      <a:lnTo>
                        <a:pt x="20" y="0"/>
                      </a:lnTo>
                      <a:lnTo>
                        <a:pt x="27" y="16"/>
                      </a:lnTo>
                      <a:lnTo>
                        <a:pt x="20" y="20"/>
                      </a:lnTo>
                      <a:lnTo>
                        <a:pt x="10" y="30"/>
                      </a:lnTo>
                      <a:lnTo>
                        <a:pt x="7" y="2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3" name="Freeform 177"/>
                <p:cNvSpPr>
                  <a:spLocks/>
                </p:cNvSpPr>
                <p:nvPr/>
              </p:nvSpPr>
              <p:spPr bwMode="auto">
                <a:xfrm>
                  <a:off x="1923" y="1491"/>
                  <a:ext cx="6" cy="9"/>
                </a:xfrm>
                <a:custGeom>
                  <a:avLst/>
                  <a:gdLst>
                    <a:gd name="T0" fmla="*/ 0 w 23"/>
                    <a:gd name="T1" fmla="*/ 0 h 30"/>
                    <a:gd name="T2" fmla="*/ 0 w 23"/>
                    <a:gd name="T3" fmla="*/ 0 h 30"/>
                    <a:gd name="T4" fmla="*/ 0 w 23"/>
                    <a:gd name="T5" fmla="*/ 0 h 30"/>
                    <a:gd name="T6" fmla="*/ 0 w 23"/>
                    <a:gd name="T7" fmla="*/ 0 h 30"/>
                    <a:gd name="T8" fmla="*/ 0 w 23"/>
                    <a:gd name="T9" fmla="*/ 0 h 30"/>
                    <a:gd name="T10" fmla="*/ 0 w 23"/>
                    <a:gd name="T11" fmla="*/ 0 h 30"/>
                    <a:gd name="T12" fmla="*/ 0 w 23"/>
                    <a:gd name="T13" fmla="*/ 0 h 30"/>
                    <a:gd name="T14" fmla="*/ 0 w 23"/>
                    <a:gd name="T15" fmla="*/ 0 h 30"/>
                    <a:gd name="T16" fmla="*/ 0 w 23"/>
                    <a:gd name="T17" fmla="*/ 0 h 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3"/>
                    <a:gd name="T28" fmla="*/ 0 h 30"/>
                    <a:gd name="T29" fmla="*/ 23 w 23"/>
                    <a:gd name="T30" fmla="*/ 30 h 3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3" h="30">
                      <a:moveTo>
                        <a:pt x="0" y="16"/>
                      </a:moveTo>
                      <a:lnTo>
                        <a:pt x="5" y="0"/>
                      </a:lnTo>
                      <a:lnTo>
                        <a:pt x="13" y="0"/>
                      </a:lnTo>
                      <a:lnTo>
                        <a:pt x="23" y="0"/>
                      </a:lnTo>
                      <a:lnTo>
                        <a:pt x="23" y="16"/>
                      </a:lnTo>
                      <a:lnTo>
                        <a:pt x="23" y="20"/>
                      </a:lnTo>
                      <a:lnTo>
                        <a:pt x="13" y="30"/>
                      </a:lnTo>
                      <a:lnTo>
                        <a:pt x="5" y="2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4" name="Freeform 178"/>
                <p:cNvSpPr>
                  <a:spLocks/>
                </p:cNvSpPr>
                <p:nvPr/>
              </p:nvSpPr>
              <p:spPr bwMode="auto">
                <a:xfrm>
                  <a:off x="1863" y="1488"/>
                  <a:ext cx="5" cy="8"/>
                </a:xfrm>
                <a:custGeom>
                  <a:avLst/>
                  <a:gdLst>
                    <a:gd name="T0" fmla="*/ 0 w 24"/>
                    <a:gd name="T1" fmla="*/ 0 h 30"/>
                    <a:gd name="T2" fmla="*/ 0 w 24"/>
                    <a:gd name="T3" fmla="*/ 0 h 30"/>
                    <a:gd name="T4" fmla="*/ 0 w 24"/>
                    <a:gd name="T5" fmla="*/ 0 h 30"/>
                    <a:gd name="T6" fmla="*/ 0 w 24"/>
                    <a:gd name="T7" fmla="*/ 0 h 30"/>
                    <a:gd name="T8" fmla="*/ 0 w 24"/>
                    <a:gd name="T9" fmla="*/ 0 h 30"/>
                    <a:gd name="T10" fmla="*/ 0 w 24"/>
                    <a:gd name="T11" fmla="*/ 0 h 30"/>
                    <a:gd name="T12" fmla="*/ 0 w 24"/>
                    <a:gd name="T13" fmla="*/ 0 h 30"/>
                    <a:gd name="T14" fmla="*/ 0 w 24"/>
                    <a:gd name="T15" fmla="*/ 0 h 30"/>
                    <a:gd name="T16" fmla="*/ 0 w 24"/>
                    <a:gd name="T17" fmla="*/ 0 h 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4"/>
                    <a:gd name="T28" fmla="*/ 0 h 30"/>
                    <a:gd name="T29" fmla="*/ 24 w 24"/>
                    <a:gd name="T30" fmla="*/ 30 h 3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4" h="30">
                      <a:moveTo>
                        <a:pt x="0" y="14"/>
                      </a:moveTo>
                      <a:lnTo>
                        <a:pt x="0" y="3"/>
                      </a:lnTo>
                      <a:lnTo>
                        <a:pt x="11" y="0"/>
                      </a:lnTo>
                      <a:lnTo>
                        <a:pt x="18" y="3"/>
                      </a:lnTo>
                      <a:lnTo>
                        <a:pt x="24" y="14"/>
                      </a:lnTo>
                      <a:lnTo>
                        <a:pt x="18" y="30"/>
                      </a:lnTo>
                      <a:lnTo>
                        <a:pt x="11" y="30"/>
                      </a:lnTo>
                      <a:lnTo>
                        <a:pt x="0" y="3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5" name="Freeform 179"/>
                <p:cNvSpPr>
                  <a:spLocks/>
                </p:cNvSpPr>
                <p:nvPr/>
              </p:nvSpPr>
              <p:spPr bwMode="auto">
                <a:xfrm>
                  <a:off x="1829" y="1496"/>
                  <a:ext cx="6" cy="7"/>
                </a:xfrm>
                <a:custGeom>
                  <a:avLst/>
                  <a:gdLst>
                    <a:gd name="T0" fmla="*/ 0 w 24"/>
                    <a:gd name="T1" fmla="*/ 0 h 27"/>
                    <a:gd name="T2" fmla="*/ 0 w 24"/>
                    <a:gd name="T3" fmla="*/ 0 h 27"/>
                    <a:gd name="T4" fmla="*/ 0 w 24"/>
                    <a:gd name="T5" fmla="*/ 0 h 27"/>
                    <a:gd name="T6" fmla="*/ 0 w 24"/>
                    <a:gd name="T7" fmla="*/ 0 h 27"/>
                    <a:gd name="T8" fmla="*/ 0 w 24"/>
                    <a:gd name="T9" fmla="*/ 0 h 27"/>
                    <a:gd name="T10" fmla="*/ 0 w 24"/>
                    <a:gd name="T11" fmla="*/ 0 h 27"/>
                    <a:gd name="T12" fmla="*/ 0 w 24"/>
                    <a:gd name="T13" fmla="*/ 0 h 27"/>
                    <a:gd name="T14" fmla="*/ 0 w 24"/>
                    <a:gd name="T15" fmla="*/ 0 h 27"/>
                    <a:gd name="T16" fmla="*/ 0 w 24"/>
                    <a:gd name="T17" fmla="*/ 0 h 2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4"/>
                    <a:gd name="T28" fmla="*/ 0 h 27"/>
                    <a:gd name="T29" fmla="*/ 24 w 24"/>
                    <a:gd name="T30" fmla="*/ 27 h 2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4" h="27">
                      <a:moveTo>
                        <a:pt x="0" y="14"/>
                      </a:move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7" y="0"/>
                      </a:lnTo>
                      <a:lnTo>
                        <a:pt x="24" y="14"/>
                      </a:lnTo>
                      <a:lnTo>
                        <a:pt x="17" y="24"/>
                      </a:lnTo>
                      <a:lnTo>
                        <a:pt x="10" y="27"/>
                      </a:lnTo>
                      <a:lnTo>
                        <a:pt x="0" y="24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6" name="Freeform 180"/>
                <p:cNvSpPr>
                  <a:spLocks/>
                </p:cNvSpPr>
                <p:nvPr/>
              </p:nvSpPr>
              <p:spPr bwMode="auto">
                <a:xfrm>
                  <a:off x="1793" y="1484"/>
                  <a:ext cx="7" cy="7"/>
                </a:xfrm>
                <a:custGeom>
                  <a:avLst/>
                  <a:gdLst>
                    <a:gd name="T0" fmla="*/ 0 w 27"/>
                    <a:gd name="T1" fmla="*/ 0 h 31"/>
                    <a:gd name="T2" fmla="*/ 0 w 27"/>
                    <a:gd name="T3" fmla="*/ 0 h 31"/>
                    <a:gd name="T4" fmla="*/ 0 w 27"/>
                    <a:gd name="T5" fmla="*/ 0 h 31"/>
                    <a:gd name="T6" fmla="*/ 0 w 27"/>
                    <a:gd name="T7" fmla="*/ 0 h 31"/>
                    <a:gd name="T8" fmla="*/ 0 w 27"/>
                    <a:gd name="T9" fmla="*/ 0 h 31"/>
                    <a:gd name="T10" fmla="*/ 0 w 27"/>
                    <a:gd name="T11" fmla="*/ 0 h 31"/>
                    <a:gd name="T12" fmla="*/ 0 w 27"/>
                    <a:gd name="T13" fmla="*/ 0 h 31"/>
                    <a:gd name="T14" fmla="*/ 0 w 27"/>
                    <a:gd name="T15" fmla="*/ 0 h 31"/>
                    <a:gd name="T16" fmla="*/ 0 w 27"/>
                    <a:gd name="T17" fmla="*/ 0 h 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"/>
                    <a:gd name="T28" fmla="*/ 0 h 31"/>
                    <a:gd name="T29" fmla="*/ 27 w 27"/>
                    <a:gd name="T30" fmla="*/ 31 h 3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" h="31">
                      <a:moveTo>
                        <a:pt x="0" y="17"/>
                      </a:moveTo>
                      <a:lnTo>
                        <a:pt x="2" y="0"/>
                      </a:lnTo>
                      <a:lnTo>
                        <a:pt x="9" y="0"/>
                      </a:lnTo>
                      <a:lnTo>
                        <a:pt x="27" y="0"/>
                      </a:lnTo>
                      <a:lnTo>
                        <a:pt x="27" y="17"/>
                      </a:lnTo>
                      <a:lnTo>
                        <a:pt x="27" y="20"/>
                      </a:lnTo>
                      <a:lnTo>
                        <a:pt x="9" y="31"/>
                      </a:lnTo>
                      <a:lnTo>
                        <a:pt x="2" y="2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7" name="Freeform 181"/>
                <p:cNvSpPr>
                  <a:spLocks/>
                </p:cNvSpPr>
                <p:nvPr/>
              </p:nvSpPr>
              <p:spPr bwMode="auto">
                <a:xfrm>
                  <a:off x="1756" y="1500"/>
                  <a:ext cx="7" cy="8"/>
                </a:xfrm>
                <a:custGeom>
                  <a:avLst/>
                  <a:gdLst>
                    <a:gd name="T0" fmla="*/ 0 w 27"/>
                    <a:gd name="T1" fmla="*/ 0 h 30"/>
                    <a:gd name="T2" fmla="*/ 0 w 27"/>
                    <a:gd name="T3" fmla="*/ 0 h 30"/>
                    <a:gd name="T4" fmla="*/ 0 w 27"/>
                    <a:gd name="T5" fmla="*/ 0 h 30"/>
                    <a:gd name="T6" fmla="*/ 0 w 27"/>
                    <a:gd name="T7" fmla="*/ 0 h 30"/>
                    <a:gd name="T8" fmla="*/ 0 w 27"/>
                    <a:gd name="T9" fmla="*/ 0 h 30"/>
                    <a:gd name="T10" fmla="*/ 0 w 27"/>
                    <a:gd name="T11" fmla="*/ 0 h 30"/>
                    <a:gd name="T12" fmla="*/ 0 w 27"/>
                    <a:gd name="T13" fmla="*/ 0 h 30"/>
                    <a:gd name="T14" fmla="*/ 0 w 27"/>
                    <a:gd name="T15" fmla="*/ 0 h 30"/>
                    <a:gd name="T16" fmla="*/ 0 w 27"/>
                    <a:gd name="T17" fmla="*/ 0 h 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"/>
                    <a:gd name="T28" fmla="*/ 0 h 30"/>
                    <a:gd name="T29" fmla="*/ 27 w 27"/>
                    <a:gd name="T30" fmla="*/ 30 h 3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" h="30">
                      <a:moveTo>
                        <a:pt x="0" y="13"/>
                      </a:moveTo>
                      <a:lnTo>
                        <a:pt x="6" y="10"/>
                      </a:lnTo>
                      <a:lnTo>
                        <a:pt x="9" y="0"/>
                      </a:lnTo>
                      <a:lnTo>
                        <a:pt x="27" y="10"/>
                      </a:lnTo>
                      <a:lnTo>
                        <a:pt x="27" y="13"/>
                      </a:lnTo>
                      <a:lnTo>
                        <a:pt x="27" y="30"/>
                      </a:lnTo>
                      <a:lnTo>
                        <a:pt x="9" y="30"/>
                      </a:lnTo>
                      <a:lnTo>
                        <a:pt x="6" y="3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8" name="Freeform 182"/>
                <p:cNvSpPr>
                  <a:spLocks/>
                </p:cNvSpPr>
                <p:nvPr/>
              </p:nvSpPr>
              <p:spPr bwMode="auto">
                <a:xfrm>
                  <a:off x="1726" y="1486"/>
                  <a:ext cx="6" cy="9"/>
                </a:xfrm>
                <a:custGeom>
                  <a:avLst/>
                  <a:gdLst>
                    <a:gd name="T0" fmla="*/ 0 w 24"/>
                    <a:gd name="T1" fmla="*/ 0 h 29"/>
                    <a:gd name="T2" fmla="*/ 0 w 24"/>
                    <a:gd name="T3" fmla="*/ 0 h 29"/>
                    <a:gd name="T4" fmla="*/ 0 w 24"/>
                    <a:gd name="T5" fmla="*/ 0 h 29"/>
                    <a:gd name="T6" fmla="*/ 0 w 24"/>
                    <a:gd name="T7" fmla="*/ 0 h 29"/>
                    <a:gd name="T8" fmla="*/ 0 w 24"/>
                    <a:gd name="T9" fmla="*/ 0 h 29"/>
                    <a:gd name="T10" fmla="*/ 0 w 24"/>
                    <a:gd name="T11" fmla="*/ 0 h 29"/>
                    <a:gd name="T12" fmla="*/ 0 w 24"/>
                    <a:gd name="T13" fmla="*/ 0 h 29"/>
                    <a:gd name="T14" fmla="*/ 0 w 24"/>
                    <a:gd name="T15" fmla="*/ 0 h 29"/>
                    <a:gd name="T16" fmla="*/ 0 w 24"/>
                    <a:gd name="T17" fmla="*/ 0 h 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4"/>
                    <a:gd name="T28" fmla="*/ 0 h 29"/>
                    <a:gd name="T29" fmla="*/ 24 w 24"/>
                    <a:gd name="T30" fmla="*/ 29 h 2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4" h="29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1" y="0"/>
                      </a:lnTo>
                      <a:lnTo>
                        <a:pt x="21" y="0"/>
                      </a:lnTo>
                      <a:lnTo>
                        <a:pt x="24" y="13"/>
                      </a:lnTo>
                      <a:lnTo>
                        <a:pt x="21" y="20"/>
                      </a:lnTo>
                      <a:lnTo>
                        <a:pt x="11" y="29"/>
                      </a:lnTo>
                      <a:lnTo>
                        <a:pt x="0" y="2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9" name="Freeform 183"/>
                <p:cNvSpPr>
                  <a:spLocks/>
                </p:cNvSpPr>
                <p:nvPr/>
              </p:nvSpPr>
              <p:spPr bwMode="auto">
                <a:xfrm>
                  <a:off x="1807" y="1262"/>
                  <a:ext cx="6" cy="8"/>
                </a:xfrm>
                <a:custGeom>
                  <a:avLst/>
                  <a:gdLst>
                    <a:gd name="T0" fmla="*/ 0 w 24"/>
                    <a:gd name="T1" fmla="*/ 0 h 27"/>
                    <a:gd name="T2" fmla="*/ 0 w 24"/>
                    <a:gd name="T3" fmla="*/ 0 h 27"/>
                    <a:gd name="T4" fmla="*/ 0 w 24"/>
                    <a:gd name="T5" fmla="*/ 0 h 27"/>
                    <a:gd name="T6" fmla="*/ 0 w 24"/>
                    <a:gd name="T7" fmla="*/ 0 h 27"/>
                    <a:gd name="T8" fmla="*/ 0 w 24"/>
                    <a:gd name="T9" fmla="*/ 0 h 27"/>
                    <a:gd name="T10" fmla="*/ 0 w 24"/>
                    <a:gd name="T11" fmla="*/ 0 h 27"/>
                    <a:gd name="T12" fmla="*/ 0 w 24"/>
                    <a:gd name="T13" fmla="*/ 0 h 27"/>
                    <a:gd name="T14" fmla="*/ 0 w 24"/>
                    <a:gd name="T15" fmla="*/ 0 h 27"/>
                    <a:gd name="T16" fmla="*/ 0 w 24"/>
                    <a:gd name="T17" fmla="*/ 0 h 2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4"/>
                    <a:gd name="T28" fmla="*/ 0 h 27"/>
                    <a:gd name="T29" fmla="*/ 24 w 24"/>
                    <a:gd name="T30" fmla="*/ 27 h 2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4" h="27">
                      <a:moveTo>
                        <a:pt x="0" y="14"/>
                      </a:moveTo>
                      <a:lnTo>
                        <a:pt x="7" y="3"/>
                      </a:lnTo>
                      <a:lnTo>
                        <a:pt x="14" y="0"/>
                      </a:lnTo>
                      <a:lnTo>
                        <a:pt x="18" y="3"/>
                      </a:lnTo>
                      <a:lnTo>
                        <a:pt x="24" y="14"/>
                      </a:lnTo>
                      <a:lnTo>
                        <a:pt x="18" y="27"/>
                      </a:lnTo>
                      <a:lnTo>
                        <a:pt x="14" y="27"/>
                      </a:lnTo>
                      <a:lnTo>
                        <a:pt x="7" y="27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0" name="Freeform 184"/>
                <p:cNvSpPr>
                  <a:spLocks/>
                </p:cNvSpPr>
                <p:nvPr/>
              </p:nvSpPr>
              <p:spPr bwMode="auto">
                <a:xfrm>
                  <a:off x="1848" y="1266"/>
                  <a:ext cx="6" cy="8"/>
                </a:xfrm>
                <a:custGeom>
                  <a:avLst/>
                  <a:gdLst>
                    <a:gd name="T0" fmla="*/ 0 w 23"/>
                    <a:gd name="T1" fmla="*/ 0 h 29"/>
                    <a:gd name="T2" fmla="*/ 0 w 23"/>
                    <a:gd name="T3" fmla="*/ 0 h 29"/>
                    <a:gd name="T4" fmla="*/ 0 w 23"/>
                    <a:gd name="T5" fmla="*/ 0 h 29"/>
                    <a:gd name="T6" fmla="*/ 0 w 23"/>
                    <a:gd name="T7" fmla="*/ 0 h 29"/>
                    <a:gd name="T8" fmla="*/ 0 w 23"/>
                    <a:gd name="T9" fmla="*/ 0 h 29"/>
                    <a:gd name="T10" fmla="*/ 0 w 23"/>
                    <a:gd name="T11" fmla="*/ 0 h 29"/>
                    <a:gd name="T12" fmla="*/ 0 w 23"/>
                    <a:gd name="T13" fmla="*/ 0 h 29"/>
                    <a:gd name="T14" fmla="*/ 0 w 23"/>
                    <a:gd name="T15" fmla="*/ 0 h 29"/>
                    <a:gd name="T16" fmla="*/ 0 w 23"/>
                    <a:gd name="T17" fmla="*/ 0 h 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3"/>
                    <a:gd name="T28" fmla="*/ 0 h 29"/>
                    <a:gd name="T29" fmla="*/ 23 w 23"/>
                    <a:gd name="T30" fmla="*/ 29 h 2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3" h="29">
                      <a:moveTo>
                        <a:pt x="0" y="13"/>
                      </a:moveTo>
                      <a:lnTo>
                        <a:pt x="7" y="0"/>
                      </a:lnTo>
                      <a:lnTo>
                        <a:pt x="12" y="0"/>
                      </a:lnTo>
                      <a:lnTo>
                        <a:pt x="23" y="0"/>
                      </a:lnTo>
                      <a:lnTo>
                        <a:pt x="23" y="13"/>
                      </a:lnTo>
                      <a:lnTo>
                        <a:pt x="23" y="20"/>
                      </a:lnTo>
                      <a:lnTo>
                        <a:pt x="12" y="29"/>
                      </a:lnTo>
                      <a:lnTo>
                        <a:pt x="7" y="2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1" name="Freeform 185"/>
                <p:cNvSpPr>
                  <a:spLocks/>
                </p:cNvSpPr>
                <p:nvPr/>
              </p:nvSpPr>
              <p:spPr bwMode="auto">
                <a:xfrm>
                  <a:off x="1875" y="1249"/>
                  <a:ext cx="8" cy="9"/>
                </a:xfrm>
                <a:custGeom>
                  <a:avLst/>
                  <a:gdLst>
                    <a:gd name="T0" fmla="*/ 0 w 30"/>
                    <a:gd name="T1" fmla="*/ 0 h 30"/>
                    <a:gd name="T2" fmla="*/ 0 w 30"/>
                    <a:gd name="T3" fmla="*/ 0 h 30"/>
                    <a:gd name="T4" fmla="*/ 0 w 30"/>
                    <a:gd name="T5" fmla="*/ 0 h 30"/>
                    <a:gd name="T6" fmla="*/ 0 w 30"/>
                    <a:gd name="T7" fmla="*/ 0 h 30"/>
                    <a:gd name="T8" fmla="*/ 0 w 30"/>
                    <a:gd name="T9" fmla="*/ 0 h 30"/>
                    <a:gd name="T10" fmla="*/ 0 w 30"/>
                    <a:gd name="T11" fmla="*/ 0 h 30"/>
                    <a:gd name="T12" fmla="*/ 0 w 30"/>
                    <a:gd name="T13" fmla="*/ 0 h 30"/>
                    <a:gd name="T14" fmla="*/ 0 w 30"/>
                    <a:gd name="T15" fmla="*/ 0 h 30"/>
                    <a:gd name="T16" fmla="*/ 0 w 30"/>
                    <a:gd name="T17" fmla="*/ 0 h 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0"/>
                    <a:gd name="T28" fmla="*/ 0 h 30"/>
                    <a:gd name="T29" fmla="*/ 30 w 30"/>
                    <a:gd name="T30" fmla="*/ 30 h 3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0" h="30">
                      <a:moveTo>
                        <a:pt x="0" y="16"/>
                      </a:moveTo>
                      <a:lnTo>
                        <a:pt x="0" y="0"/>
                      </a:lnTo>
                      <a:lnTo>
                        <a:pt x="14" y="0"/>
                      </a:lnTo>
                      <a:lnTo>
                        <a:pt x="20" y="0"/>
                      </a:lnTo>
                      <a:lnTo>
                        <a:pt x="30" y="16"/>
                      </a:lnTo>
                      <a:lnTo>
                        <a:pt x="20" y="20"/>
                      </a:lnTo>
                      <a:lnTo>
                        <a:pt x="14" y="30"/>
                      </a:lnTo>
                      <a:lnTo>
                        <a:pt x="0" y="2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2" name="Freeform 186"/>
                <p:cNvSpPr>
                  <a:spLocks/>
                </p:cNvSpPr>
                <p:nvPr/>
              </p:nvSpPr>
              <p:spPr bwMode="auto">
                <a:xfrm>
                  <a:off x="1907" y="1258"/>
                  <a:ext cx="7" cy="8"/>
                </a:xfrm>
                <a:custGeom>
                  <a:avLst/>
                  <a:gdLst>
                    <a:gd name="T0" fmla="*/ 0 w 27"/>
                    <a:gd name="T1" fmla="*/ 0 h 31"/>
                    <a:gd name="T2" fmla="*/ 0 w 27"/>
                    <a:gd name="T3" fmla="*/ 0 h 31"/>
                    <a:gd name="T4" fmla="*/ 0 w 27"/>
                    <a:gd name="T5" fmla="*/ 0 h 31"/>
                    <a:gd name="T6" fmla="*/ 0 w 27"/>
                    <a:gd name="T7" fmla="*/ 0 h 31"/>
                    <a:gd name="T8" fmla="*/ 0 w 27"/>
                    <a:gd name="T9" fmla="*/ 0 h 31"/>
                    <a:gd name="T10" fmla="*/ 0 w 27"/>
                    <a:gd name="T11" fmla="*/ 0 h 31"/>
                    <a:gd name="T12" fmla="*/ 0 w 27"/>
                    <a:gd name="T13" fmla="*/ 0 h 31"/>
                    <a:gd name="T14" fmla="*/ 0 w 27"/>
                    <a:gd name="T15" fmla="*/ 0 h 31"/>
                    <a:gd name="T16" fmla="*/ 0 w 27"/>
                    <a:gd name="T17" fmla="*/ 0 h 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"/>
                    <a:gd name="T28" fmla="*/ 0 h 31"/>
                    <a:gd name="T29" fmla="*/ 27 w 27"/>
                    <a:gd name="T30" fmla="*/ 31 h 3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" h="31">
                      <a:moveTo>
                        <a:pt x="0" y="17"/>
                      </a:moveTo>
                      <a:lnTo>
                        <a:pt x="0" y="10"/>
                      </a:lnTo>
                      <a:lnTo>
                        <a:pt x="16" y="0"/>
                      </a:lnTo>
                      <a:lnTo>
                        <a:pt x="20" y="10"/>
                      </a:lnTo>
                      <a:lnTo>
                        <a:pt x="27" y="17"/>
                      </a:lnTo>
                      <a:lnTo>
                        <a:pt x="20" y="31"/>
                      </a:lnTo>
                      <a:lnTo>
                        <a:pt x="16" y="31"/>
                      </a:lnTo>
                      <a:lnTo>
                        <a:pt x="0" y="31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3" name="Freeform 187"/>
                <p:cNvSpPr>
                  <a:spLocks/>
                </p:cNvSpPr>
                <p:nvPr/>
              </p:nvSpPr>
              <p:spPr bwMode="auto">
                <a:xfrm>
                  <a:off x="1947" y="1249"/>
                  <a:ext cx="7" cy="9"/>
                </a:xfrm>
                <a:custGeom>
                  <a:avLst/>
                  <a:gdLst>
                    <a:gd name="T0" fmla="*/ 0 w 27"/>
                    <a:gd name="T1" fmla="*/ 0 h 30"/>
                    <a:gd name="T2" fmla="*/ 0 w 27"/>
                    <a:gd name="T3" fmla="*/ 0 h 30"/>
                    <a:gd name="T4" fmla="*/ 0 w 27"/>
                    <a:gd name="T5" fmla="*/ 0 h 30"/>
                    <a:gd name="T6" fmla="*/ 0 w 27"/>
                    <a:gd name="T7" fmla="*/ 0 h 30"/>
                    <a:gd name="T8" fmla="*/ 0 w 27"/>
                    <a:gd name="T9" fmla="*/ 0 h 30"/>
                    <a:gd name="T10" fmla="*/ 0 w 27"/>
                    <a:gd name="T11" fmla="*/ 0 h 30"/>
                    <a:gd name="T12" fmla="*/ 0 w 27"/>
                    <a:gd name="T13" fmla="*/ 0 h 30"/>
                    <a:gd name="T14" fmla="*/ 0 w 27"/>
                    <a:gd name="T15" fmla="*/ 0 h 30"/>
                    <a:gd name="T16" fmla="*/ 0 w 27"/>
                    <a:gd name="T17" fmla="*/ 0 h 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"/>
                    <a:gd name="T28" fmla="*/ 0 h 30"/>
                    <a:gd name="T29" fmla="*/ 27 w 27"/>
                    <a:gd name="T30" fmla="*/ 30 h 3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" h="30">
                      <a:moveTo>
                        <a:pt x="0" y="16"/>
                      </a:moveTo>
                      <a:lnTo>
                        <a:pt x="3" y="10"/>
                      </a:lnTo>
                      <a:lnTo>
                        <a:pt x="9" y="0"/>
                      </a:lnTo>
                      <a:lnTo>
                        <a:pt x="27" y="10"/>
                      </a:lnTo>
                      <a:lnTo>
                        <a:pt x="27" y="16"/>
                      </a:lnTo>
                      <a:lnTo>
                        <a:pt x="27" y="30"/>
                      </a:lnTo>
                      <a:lnTo>
                        <a:pt x="9" y="30"/>
                      </a:lnTo>
                      <a:lnTo>
                        <a:pt x="3" y="3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4" name="Freeform 188"/>
                <p:cNvSpPr>
                  <a:spLocks/>
                </p:cNvSpPr>
                <p:nvPr/>
              </p:nvSpPr>
              <p:spPr bwMode="auto">
                <a:xfrm>
                  <a:off x="1997" y="1256"/>
                  <a:ext cx="6" cy="9"/>
                </a:xfrm>
                <a:custGeom>
                  <a:avLst/>
                  <a:gdLst>
                    <a:gd name="T0" fmla="*/ 0 w 27"/>
                    <a:gd name="T1" fmla="*/ 0 h 31"/>
                    <a:gd name="T2" fmla="*/ 0 w 27"/>
                    <a:gd name="T3" fmla="*/ 0 h 31"/>
                    <a:gd name="T4" fmla="*/ 0 w 27"/>
                    <a:gd name="T5" fmla="*/ 0 h 31"/>
                    <a:gd name="T6" fmla="*/ 0 w 27"/>
                    <a:gd name="T7" fmla="*/ 0 h 31"/>
                    <a:gd name="T8" fmla="*/ 0 w 27"/>
                    <a:gd name="T9" fmla="*/ 0 h 31"/>
                    <a:gd name="T10" fmla="*/ 0 w 27"/>
                    <a:gd name="T11" fmla="*/ 0 h 31"/>
                    <a:gd name="T12" fmla="*/ 0 w 27"/>
                    <a:gd name="T13" fmla="*/ 0 h 31"/>
                    <a:gd name="T14" fmla="*/ 0 w 27"/>
                    <a:gd name="T15" fmla="*/ 0 h 31"/>
                    <a:gd name="T16" fmla="*/ 0 w 27"/>
                    <a:gd name="T17" fmla="*/ 0 h 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"/>
                    <a:gd name="T28" fmla="*/ 0 h 31"/>
                    <a:gd name="T29" fmla="*/ 27 w 27"/>
                    <a:gd name="T30" fmla="*/ 31 h 3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" h="31">
                      <a:moveTo>
                        <a:pt x="0" y="17"/>
                      </a:moveTo>
                      <a:lnTo>
                        <a:pt x="0" y="11"/>
                      </a:lnTo>
                      <a:lnTo>
                        <a:pt x="17" y="0"/>
                      </a:lnTo>
                      <a:lnTo>
                        <a:pt x="20" y="11"/>
                      </a:lnTo>
                      <a:lnTo>
                        <a:pt x="27" y="17"/>
                      </a:lnTo>
                      <a:lnTo>
                        <a:pt x="20" y="31"/>
                      </a:lnTo>
                      <a:lnTo>
                        <a:pt x="17" y="31"/>
                      </a:lnTo>
                      <a:lnTo>
                        <a:pt x="0" y="31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5" name="Freeform 189"/>
                <p:cNvSpPr>
                  <a:spLocks/>
                </p:cNvSpPr>
                <p:nvPr/>
              </p:nvSpPr>
              <p:spPr bwMode="auto">
                <a:xfrm>
                  <a:off x="1714" y="1161"/>
                  <a:ext cx="4" cy="10"/>
                </a:xfrm>
                <a:custGeom>
                  <a:avLst/>
                  <a:gdLst>
                    <a:gd name="T0" fmla="*/ 0 w 17"/>
                    <a:gd name="T1" fmla="*/ 0 h 34"/>
                    <a:gd name="T2" fmla="*/ 0 w 17"/>
                    <a:gd name="T3" fmla="*/ 0 h 34"/>
                    <a:gd name="T4" fmla="*/ 0 w 17"/>
                    <a:gd name="T5" fmla="*/ 0 h 34"/>
                    <a:gd name="T6" fmla="*/ 0 w 17"/>
                    <a:gd name="T7" fmla="*/ 0 h 34"/>
                    <a:gd name="T8" fmla="*/ 0 w 17"/>
                    <a:gd name="T9" fmla="*/ 0 h 34"/>
                    <a:gd name="T10" fmla="*/ 0 w 17"/>
                    <a:gd name="T11" fmla="*/ 0 h 34"/>
                    <a:gd name="T12" fmla="*/ 0 w 17"/>
                    <a:gd name="T13" fmla="*/ 0 h 34"/>
                    <a:gd name="T14" fmla="*/ 0 w 17"/>
                    <a:gd name="T15" fmla="*/ 0 h 34"/>
                    <a:gd name="T16" fmla="*/ 0 w 17"/>
                    <a:gd name="T17" fmla="*/ 0 h 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7"/>
                    <a:gd name="T28" fmla="*/ 0 h 34"/>
                    <a:gd name="T29" fmla="*/ 17 w 17"/>
                    <a:gd name="T30" fmla="*/ 34 h 3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7" h="34">
                      <a:moveTo>
                        <a:pt x="0" y="20"/>
                      </a:moveTo>
                      <a:lnTo>
                        <a:pt x="0" y="4"/>
                      </a:lnTo>
                      <a:lnTo>
                        <a:pt x="7" y="0"/>
                      </a:lnTo>
                      <a:lnTo>
                        <a:pt x="17" y="4"/>
                      </a:lnTo>
                      <a:lnTo>
                        <a:pt x="17" y="20"/>
                      </a:lnTo>
                      <a:lnTo>
                        <a:pt x="17" y="31"/>
                      </a:lnTo>
                      <a:lnTo>
                        <a:pt x="7" y="34"/>
                      </a:lnTo>
                      <a:lnTo>
                        <a:pt x="0" y="31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6" name="Freeform 190"/>
                <p:cNvSpPr>
                  <a:spLocks/>
                </p:cNvSpPr>
                <p:nvPr/>
              </p:nvSpPr>
              <p:spPr bwMode="auto">
                <a:xfrm>
                  <a:off x="1756" y="1153"/>
                  <a:ext cx="5" cy="8"/>
                </a:xfrm>
                <a:custGeom>
                  <a:avLst/>
                  <a:gdLst>
                    <a:gd name="T0" fmla="*/ 0 w 20"/>
                    <a:gd name="T1" fmla="*/ 0 h 31"/>
                    <a:gd name="T2" fmla="*/ 0 w 20"/>
                    <a:gd name="T3" fmla="*/ 0 h 31"/>
                    <a:gd name="T4" fmla="*/ 0 w 20"/>
                    <a:gd name="T5" fmla="*/ 0 h 31"/>
                    <a:gd name="T6" fmla="*/ 0 w 20"/>
                    <a:gd name="T7" fmla="*/ 0 h 31"/>
                    <a:gd name="T8" fmla="*/ 0 w 20"/>
                    <a:gd name="T9" fmla="*/ 0 h 31"/>
                    <a:gd name="T10" fmla="*/ 0 w 20"/>
                    <a:gd name="T11" fmla="*/ 0 h 31"/>
                    <a:gd name="T12" fmla="*/ 0 w 20"/>
                    <a:gd name="T13" fmla="*/ 0 h 31"/>
                    <a:gd name="T14" fmla="*/ 0 w 20"/>
                    <a:gd name="T15" fmla="*/ 0 h 31"/>
                    <a:gd name="T16" fmla="*/ 0 w 20"/>
                    <a:gd name="T17" fmla="*/ 0 h 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0"/>
                    <a:gd name="T28" fmla="*/ 0 h 31"/>
                    <a:gd name="T29" fmla="*/ 20 w 20"/>
                    <a:gd name="T30" fmla="*/ 31 h 3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0" h="31">
                      <a:moveTo>
                        <a:pt x="0" y="15"/>
                      </a:move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20" y="11"/>
                      </a:lnTo>
                      <a:lnTo>
                        <a:pt x="20" y="15"/>
                      </a:lnTo>
                      <a:lnTo>
                        <a:pt x="20" y="22"/>
                      </a:lnTo>
                      <a:lnTo>
                        <a:pt x="6" y="31"/>
                      </a:lnTo>
                      <a:lnTo>
                        <a:pt x="0" y="31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" name="Freeform 191"/>
                <p:cNvSpPr>
                  <a:spLocks/>
                </p:cNvSpPr>
                <p:nvPr/>
              </p:nvSpPr>
              <p:spPr bwMode="auto">
                <a:xfrm>
                  <a:off x="1796" y="1156"/>
                  <a:ext cx="7" cy="6"/>
                </a:xfrm>
                <a:custGeom>
                  <a:avLst/>
                  <a:gdLst>
                    <a:gd name="T0" fmla="*/ 0 w 27"/>
                    <a:gd name="T1" fmla="*/ 0 h 28"/>
                    <a:gd name="T2" fmla="*/ 0 w 27"/>
                    <a:gd name="T3" fmla="*/ 0 h 28"/>
                    <a:gd name="T4" fmla="*/ 0 w 27"/>
                    <a:gd name="T5" fmla="*/ 0 h 28"/>
                    <a:gd name="T6" fmla="*/ 0 w 27"/>
                    <a:gd name="T7" fmla="*/ 0 h 28"/>
                    <a:gd name="T8" fmla="*/ 0 w 27"/>
                    <a:gd name="T9" fmla="*/ 0 h 28"/>
                    <a:gd name="T10" fmla="*/ 0 w 27"/>
                    <a:gd name="T11" fmla="*/ 0 h 28"/>
                    <a:gd name="T12" fmla="*/ 0 w 27"/>
                    <a:gd name="T13" fmla="*/ 0 h 28"/>
                    <a:gd name="T14" fmla="*/ 0 w 27"/>
                    <a:gd name="T15" fmla="*/ 0 h 28"/>
                    <a:gd name="T16" fmla="*/ 0 w 27"/>
                    <a:gd name="T17" fmla="*/ 0 h 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"/>
                    <a:gd name="T28" fmla="*/ 0 h 28"/>
                    <a:gd name="T29" fmla="*/ 27 w 27"/>
                    <a:gd name="T30" fmla="*/ 28 h 2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" h="28">
                      <a:moveTo>
                        <a:pt x="0" y="15"/>
                      </a:moveTo>
                      <a:lnTo>
                        <a:pt x="7" y="0"/>
                      </a:lnTo>
                      <a:lnTo>
                        <a:pt x="16" y="0"/>
                      </a:lnTo>
                      <a:lnTo>
                        <a:pt x="27" y="0"/>
                      </a:lnTo>
                      <a:lnTo>
                        <a:pt x="27" y="15"/>
                      </a:lnTo>
                      <a:lnTo>
                        <a:pt x="27" y="24"/>
                      </a:lnTo>
                      <a:lnTo>
                        <a:pt x="16" y="28"/>
                      </a:lnTo>
                      <a:lnTo>
                        <a:pt x="7" y="24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8" name="Freeform 192"/>
                <p:cNvSpPr>
                  <a:spLocks/>
                </p:cNvSpPr>
                <p:nvPr/>
              </p:nvSpPr>
              <p:spPr bwMode="auto">
                <a:xfrm>
                  <a:off x="1827" y="1139"/>
                  <a:ext cx="7" cy="9"/>
                </a:xfrm>
                <a:custGeom>
                  <a:avLst/>
                  <a:gdLst>
                    <a:gd name="T0" fmla="*/ 0 w 27"/>
                    <a:gd name="T1" fmla="*/ 0 h 30"/>
                    <a:gd name="T2" fmla="*/ 0 w 27"/>
                    <a:gd name="T3" fmla="*/ 0 h 30"/>
                    <a:gd name="T4" fmla="*/ 0 w 27"/>
                    <a:gd name="T5" fmla="*/ 0 h 30"/>
                    <a:gd name="T6" fmla="*/ 0 w 27"/>
                    <a:gd name="T7" fmla="*/ 0 h 30"/>
                    <a:gd name="T8" fmla="*/ 0 w 27"/>
                    <a:gd name="T9" fmla="*/ 0 h 30"/>
                    <a:gd name="T10" fmla="*/ 0 w 27"/>
                    <a:gd name="T11" fmla="*/ 0 h 30"/>
                    <a:gd name="T12" fmla="*/ 0 w 27"/>
                    <a:gd name="T13" fmla="*/ 0 h 30"/>
                    <a:gd name="T14" fmla="*/ 0 w 27"/>
                    <a:gd name="T15" fmla="*/ 0 h 30"/>
                    <a:gd name="T16" fmla="*/ 0 w 27"/>
                    <a:gd name="T17" fmla="*/ 0 h 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"/>
                    <a:gd name="T28" fmla="*/ 0 h 30"/>
                    <a:gd name="T29" fmla="*/ 27 w 27"/>
                    <a:gd name="T30" fmla="*/ 30 h 3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" h="30">
                      <a:moveTo>
                        <a:pt x="0" y="14"/>
                      </a:moveTo>
                      <a:lnTo>
                        <a:pt x="7" y="10"/>
                      </a:lnTo>
                      <a:lnTo>
                        <a:pt x="17" y="0"/>
                      </a:lnTo>
                      <a:lnTo>
                        <a:pt x="20" y="10"/>
                      </a:lnTo>
                      <a:lnTo>
                        <a:pt x="27" y="14"/>
                      </a:lnTo>
                      <a:lnTo>
                        <a:pt x="20" y="30"/>
                      </a:lnTo>
                      <a:lnTo>
                        <a:pt x="17" y="30"/>
                      </a:lnTo>
                      <a:lnTo>
                        <a:pt x="7" y="3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179" name="Group 193"/>
                <p:cNvGrpSpPr>
                  <a:grpSpLocks/>
                </p:cNvGrpSpPr>
                <p:nvPr/>
              </p:nvGrpSpPr>
              <p:grpSpPr bwMode="auto">
                <a:xfrm>
                  <a:off x="1714" y="576"/>
                  <a:ext cx="2052" cy="1603"/>
                  <a:chOff x="520" y="968"/>
                  <a:chExt cx="2052" cy="1484"/>
                </a:xfrm>
              </p:grpSpPr>
              <p:sp>
                <p:nvSpPr>
                  <p:cNvPr id="514" name="Freeform 194"/>
                  <p:cNvSpPr>
                    <a:spLocks/>
                  </p:cNvSpPr>
                  <p:nvPr/>
                </p:nvSpPr>
                <p:spPr bwMode="auto">
                  <a:xfrm>
                    <a:off x="680" y="1502"/>
                    <a:ext cx="5" cy="7"/>
                  </a:xfrm>
                  <a:custGeom>
                    <a:avLst/>
                    <a:gdLst>
                      <a:gd name="T0" fmla="*/ 0 w 20"/>
                      <a:gd name="T1" fmla="*/ 0 h 31"/>
                      <a:gd name="T2" fmla="*/ 0 w 20"/>
                      <a:gd name="T3" fmla="*/ 0 h 31"/>
                      <a:gd name="T4" fmla="*/ 0 w 20"/>
                      <a:gd name="T5" fmla="*/ 0 h 31"/>
                      <a:gd name="T6" fmla="*/ 0 w 20"/>
                      <a:gd name="T7" fmla="*/ 0 h 31"/>
                      <a:gd name="T8" fmla="*/ 0 w 20"/>
                      <a:gd name="T9" fmla="*/ 0 h 31"/>
                      <a:gd name="T10" fmla="*/ 0 w 20"/>
                      <a:gd name="T11" fmla="*/ 0 h 31"/>
                      <a:gd name="T12" fmla="*/ 0 w 20"/>
                      <a:gd name="T13" fmla="*/ 0 h 31"/>
                      <a:gd name="T14" fmla="*/ 0 w 20"/>
                      <a:gd name="T15" fmla="*/ 0 h 31"/>
                      <a:gd name="T16" fmla="*/ 0 w 20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1"/>
                      <a:gd name="T29" fmla="*/ 20 w 20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1">
                        <a:moveTo>
                          <a:pt x="0" y="15"/>
                        </a:moveTo>
                        <a:lnTo>
                          <a:pt x="2" y="0"/>
                        </a:lnTo>
                        <a:lnTo>
                          <a:pt x="9" y="0"/>
                        </a:lnTo>
                        <a:lnTo>
                          <a:pt x="17" y="11"/>
                        </a:lnTo>
                        <a:lnTo>
                          <a:pt x="20" y="15"/>
                        </a:lnTo>
                        <a:lnTo>
                          <a:pt x="17" y="22"/>
                        </a:lnTo>
                        <a:lnTo>
                          <a:pt x="9" y="31"/>
                        </a:lnTo>
                        <a:lnTo>
                          <a:pt x="2" y="31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5" name="Freeform 195"/>
                  <p:cNvSpPr>
                    <a:spLocks/>
                  </p:cNvSpPr>
                  <p:nvPr/>
                </p:nvSpPr>
                <p:spPr bwMode="auto">
                  <a:xfrm>
                    <a:off x="707" y="1492"/>
                    <a:ext cx="6" cy="8"/>
                  </a:xfrm>
                  <a:custGeom>
                    <a:avLst/>
                    <a:gdLst>
                      <a:gd name="T0" fmla="*/ 0 w 23"/>
                      <a:gd name="T1" fmla="*/ 0 h 31"/>
                      <a:gd name="T2" fmla="*/ 0 w 23"/>
                      <a:gd name="T3" fmla="*/ 0 h 31"/>
                      <a:gd name="T4" fmla="*/ 0 w 23"/>
                      <a:gd name="T5" fmla="*/ 0 h 31"/>
                      <a:gd name="T6" fmla="*/ 0 w 23"/>
                      <a:gd name="T7" fmla="*/ 0 h 31"/>
                      <a:gd name="T8" fmla="*/ 0 w 23"/>
                      <a:gd name="T9" fmla="*/ 0 h 31"/>
                      <a:gd name="T10" fmla="*/ 0 w 23"/>
                      <a:gd name="T11" fmla="*/ 0 h 31"/>
                      <a:gd name="T12" fmla="*/ 0 w 23"/>
                      <a:gd name="T13" fmla="*/ 0 h 31"/>
                      <a:gd name="T14" fmla="*/ 0 w 23"/>
                      <a:gd name="T15" fmla="*/ 0 h 31"/>
                      <a:gd name="T16" fmla="*/ 0 w 23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1"/>
                      <a:gd name="T29" fmla="*/ 23 w 23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1">
                        <a:moveTo>
                          <a:pt x="0" y="17"/>
                        </a:moveTo>
                        <a:lnTo>
                          <a:pt x="7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3" y="17"/>
                        </a:lnTo>
                        <a:lnTo>
                          <a:pt x="16" y="20"/>
                        </a:lnTo>
                        <a:lnTo>
                          <a:pt x="14" y="31"/>
                        </a:lnTo>
                        <a:lnTo>
                          <a:pt x="7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6" name="Freeform 196"/>
                  <p:cNvSpPr>
                    <a:spLocks/>
                  </p:cNvSpPr>
                  <p:nvPr/>
                </p:nvSpPr>
                <p:spPr bwMode="auto">
                  <a:xfrm>
                    <a:off x="761" y="1504"/>
                    <a:ext cx="5" cy="9"/>
                  </a:xfrm>
                  <a:custGeom>
                    <a:avLst/>
                    <a:gdLst>
                      <a:gd name="T0" fmla="*/ 0 w 24"/>
                      <a:gd name="T1" fmla="*/ 0 h 38"/>
                      <a:gd name="T2" fmla="*/ 0 w 24"/>
                      <a:gd name="T3" fmla="*/ 0 h 38"/>
                      <a:gd name="T4" fmla="*/ 0 w 24"/>
                      <a:gd name="T5" fmla="*/ 0 h 38"/>
                      <a:gd name="T6" fmla="*/ 0 w 24"/>
                      <a:gd name="T7" fmla="*/ 0 h 38"/>
                      <a:gd name="T8" fmla="*/ 0 w 24"/>
                      <a:gd name="T9" fmla="*/ 0 h 38"/>
                      <a:gd name="T10" fmla="*/ 0 w 24"/>
                      <a:gd name="T11" fmla="*/ 0 h 38"/>
                      <a:gd name="T12" fmla="*/ 0 w 24"/>
                      <a:gd name="T13" fmla="*/ 0 h 38"/>
                      <a:gd name="T14" fmla="*/ 0 w 24"/>
                      <a:gd name="T15" fmla="*/ 0 h 38"/>
                      <a:gd name="T16" fmla="*/ 0 w 24"/>
                      <a:gd name="T17" fmla="*/ 0 h 3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8"/>
                      <a:gd name="T29" fmla="*/ 24 w 24"/>
                      <a:gd name="T30" fmla="*/ 38 h 3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8">
                        <a:moveTo>
                          <a:pt x="0" y="24"/>
                        </a:moveTo>
                        <a:lnTo>
                          <a:pt x="0" y="4"/>
                        </a:lnTo>
                        <a:lnTo>
                          <a:pt x="13" y="0"/>
                        </a:lnTo>
                        <a:lnTo>
                          <a:pt x="17" y="4"/>
                        </a:lnTo>
                        <a:lnTo>
                          <a:pt x="24" y="24"/>
                        </a:lnTo>
                        <a:lnTo>
                          <a:pt x="17" y="28"/>
                        </a:lnTo>
                        <a:lnTo>
                          <a:pt x="13" y="38"/>
                        </a:lnTo>
                        <a:lnTo>
                          <a:pt x="0" y="28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7" name="Freeform 197"/>
                  <p:cNvSpPr>
                    <a:spLocks/>
                  </p:cNvSpPr>
                  <p:nvPr/>
                </p:nvSpPr>
                <p:spPr bwMode="auto">
                  <a:xfrm>
                    <a:off x="743" y="1492"/>
                    <a:ext cx="6" cy="8"/>
                  </a:xfrm>
                  <a:custGeom>
                    <a:avLst/>
                    <a:gdLst>
                      <a:gd name="T0" fmla="*/ 0 w 28"/>
                      <a:gd name="T1" fmla="*/ 0 h 31"/>
                      <a:gd name="T2" fmla="*/ 0 w 28"/>
                      <a:gd name="T3" fmla="*/ 0 h 31"/>
                      <a:gd name="T4" fmla="*/ 0 w 28"/>
                      <a:gd name="T5" fmla="*/ 0 h 31"/>
                      <a:gd name="T6" fmla="*/ 0 w 28"/>
                      <a:gd name="T7" fmla="*/ 0 h 31"/>
                      <a:gd name="T8" fmla="*/ 0 w 28"/>
                      <a:gd name="T9" fmla="*/ 0 h 31"/>
                      <a:gd name="T10" fmla="*/ 0 w 28"/>
                      <a:gd name="T11" fmla="*/ 0 h 31"/>
                      <a:gd name="T12" fmla="*/ 0 w 28"/>
                      <a:gd name="T13" fmla="*/ 0 h 31"/>
                      <a:gd name="T14" fmla="*/ 0 w 28"/>
                      <a:gd name="T15" fmla="*/ 0 h 31"/>
                      <a:gd name="T16" fmla="*/ 0 w 28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8"/>
                      <a:gd name="T28" fmla="*/ 0 h 31"/>
                      <a:gd name="T29" fmla="*/ 28 w 28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8" h="31">
                        <a:moveTo>
                          <a:pt x="0" y="17"/>
                        </a:moveTo>
                        <a:lnTo>
                          <a:pt x="8" y="0"/>
                        </a:lnTo>
                        <a:lnTo>
                          <a:pt x="18" y="0"/>
                        </a:lnTo>
                        <a:lnTo>
                          <a:pt x="28" y="0"/>
                        </a:lnTo>
                        <a:lnTo>
                          <a:pt x="28" y="17"/>
                        </a:lnTo>
                        <a:lnTo>
                          <a:pt x="28" y="20"/>
                        </a:lnTo>
                        <a:lnTo>
                          <a:pt x="18" y="31"/>
                        </a:lnTo>
                        <a:lnTo>
                          <a:pt x="8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8" name="Freeform 198"/>
                  <p:cNvSpPr>
                    <a:spLocks/>
                  </p:cNvSpPr>
                  <p:nvPr/>
                </p:nvSpPr>
                <p:spPr bwMode="auto">
                  <a:xfrm>
                    <a:off x="801" y="1492"/>
                    <a:ext cx="6" cy="10"/>
                  </a:xfrm>
                  <a:custGeom>
                    <a:avLst/>
                    <a:gdLst>
                      <a:gd name="T0" fmla="*/ 0 w 24"/>
                      <a:gd name="T1" fmla="*/ 0 h 40"/>
                      <a:gd name="T2" fmla="*/ 0 w 24"/>
                      <a:gd name="T3" fmla="*/ 0 h 40"/>
                      <a:gd name="T4" fmla="*/ 0 w 24"/>
                      <a:gd name="T5" fmla="*/ 0 h 40"/>
                      <a:gd name="T6" fmla="*/ 0 w 24"/>
                      <a:gd name="T7" fmla="*/ 0 h 40"/>
                      <a:gd name="T8" fmla="*/ 0 w 24"/>
                      <a:gd name="T9" fmla="*/ 0 h 40"/>
                      <a:gd name="T10" fmla="*/ 0 w 24"/>
                      <a:gd name="T11" fmla="*/ 0 h 40"/>
                      <a:gd name="T12" fmla="*/ 0 w 24"/>
                      <a:gd name="T13" fmla="*/ 0 h 40"/>
                      <a:gd name="T14" fmla="*/ 0 w 24"/>
                      <a:gd name="T15" fmla="*/ 0 h 40"/>
                      <a:gd name="T16" fmla="*/ 0 w 24"/>
                      <a:gd name="T17" fmla="*/ 0 h 4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40"/>
                      <a:gd name="T29" fmla="*/ 24 w 24"/>
                      <a:gd name="T30" fmla="*/ 40 h 4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40">
                        <a:moveTo>
                          <a:pt x="0" y="24"/>
                        </a:moveTo>
                        <a:lnTo>
                          <a:pt x="7" y="11"/>
                        </a:lnTo>
                        <a:lnTo>
                          <a:pt x="13" y="0"/>
                        </a:lnTo>
                        <a:lnTo>
                          <a:pt x="20" y="11"/>
                        </a:lnTo>
                        <a:lnTo>
                          <a:pt x="24" y="24"/>
                        </a:lnTo>
                        <a:lnTo>
                          <a:pt x="20" y="31"/>
                        </a:lnTo>
                        <a:lnTo>
                          <a:pt x="13" y="40"/>
                        </a:lnTo>
                        <a:lnTo>
                          <a:pt x="7" y="31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9" name="Freeform 199"/>
                  <p:cNvSpPr>
                    <a:spLocks/>
                  </p:cNvSpPr>
                  <p:nvPr/>
                </p:nvSpPr>
                <p:spPr bwMode="auto">
                  <a:xfrm>
                    <a:off x="833" y="1504"/>
                    <a:ext cx="6" cy="9"/>
                  </a:xfrm>
                  <a:custGeom>
                    <a:avLst/>
                    <a:gdLst>
                      <a:gd name="T0" fmla="*/ 0 w 24"/>
                      <a:gd name="T1" fmla="*/ 0 h 38"/>
                      <a:gd name="T2" fmla="*/ 0 w 24"/>
                      <a:gd name="T3" fmla="*/ 0 h 38"/>
                      <a:gd name="T4" fmla="*/ 0 w 24"/>
                      <a:gd name="T5" fmla="*/ 0 h 38"/>
                      <a:gd name="T6" fmla="*/ 0 w 24"/>
                      <a:gd name="T7" fmla="*/ 0 h 38"/>
                      <a:gd name="T8" fmla="*/ 0 w 24"/>
                      <a:gd name="T9" fmla="*/ 0 h 38"/>
                      <a:gd name="T10" fmla="*/ 0 w 24"/>
                      <a:gd name="T11" fmla="*/ 0 h 38"/>
                      <a:gd name="T12" fmla="*/ 0 w 24"/>
                      <a:gd name="T13" fmla="*/ 0 h 38"/>
                      <a:gd name="T14" fmla="*/ 0 w 24"/>
                      <a:gd name="T15" fmla="*/ 0 h 38"/>
                      <a:gd name="T16" fmla="*/ 0 w 24"/>
                      <a:gd name="T17" fmla="*/ 0 h 3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8"/>
                      <a:gd name="T29" fmla="*/ 24 w 24"/>
                      <a:gd name="T30" fmla="*/ 38 h 3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8">
                        <a:moveTo>
                          <a:pt x="0" y="24"/>
                        </a:moveTo>
                        <a:lnTo>
                          <a:pt x="4" y="4"/>
                        </a:lnTo>
                        <a:lnTo>
                          <a:pt x="10" y="0"/>
                        </a:lnTo>
                        <a:lnTo>
                          <a:pt x="24" y="4"/>
                        </a:lnTo>
                        <a:lnTo>
                          <a:pt x="24" y="24"/>
                        </a:lnTo>
                        <a:lnTo>
                          <a:pt x="24" y="28"/>
                        </a:lnTo>
                        <a:lnTo>
                          <a:pt x="10" y="38"/>
                        </a:lnTo>
                        <a:lnTo>
                          <a:pt x="4" y="28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0" name="Freeform 200"/>
                  <p:cNvSpPr>
                    <a:spLocks/>
                  </p:cNvSpPr>
                  <p:nvPr/>
                </p:nvSpPr>
                <p:spPr bwMode="auto">
                  <a:xfrm>
                    <a:off x="872" y="1498"/>
                    <a:ext cx="5" cy="9"/>
                  </a:xfrm>
                  <a:custGeom>
                    <a:avLst/>
                    <a:gdLst>
                      <a:gd name="T0" fmla="*/ 0 w 24"/>
                      <a:gd name="T1" fmla="*/ 0 h 38"/>
                      <a:gd name="T2" fmla="*/ 0 w 24"/>
                      <a:gd name="T3" fmla="*/ 0 h 38"/>
                      <a:gd name="T4" fmla="*/ 0 w 24"/>
                      <a:gd name="T5" fmla="*/ 0 h 38"/>
                      <a:gd name="T6" fmla="*/ 0 w 24"/>
                      <a:gd name="T7" fmla="*/ 0 h 38"/>
                      <a:gd name="T8" fmla="*/ 0 w 24"/>
                      <a:gd name="T9" fmla="*/ 0 h 38"/>
                      <a:gd name="T10" fmla="*/ 0 w 24"/>
                      <a:gd name="T11" fmla="*/ 0 h 38"/>
                      <a:gd name="T12" fmla="*/ 0 w 24"/>
                      <a:gd name="T13" fmla="*/ 0 h 38"/>
                      <a:gd name="T14" fmla="*/ 0 w 24"/>
                      <a:gd name="T15" fmla="*/ 0 h 38"/>
                      <a:gd name="T16" fmla="*/ 0 w 24"/>
                      <a:gd name="T17" fmla="*/ 0 h 3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8"/>
                      <a:gd name="T29" fmla="*/ 24 w 24"/>
                      <a:gd name="T30" fmla="*/ 38 h 3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8">
                        <a:moveTo>
                          <a:pt x="0" y="23"/>
                        </a:moveTo>
                        <a:lnTo>
                          <a:pt x="6" y="7"/>
                        </a:lnTo>
                        <a:lnTo>
                          <a:pt x="13" y="0"/>
                        </a:lnTo>
                        <a:lnTo>
                          <a:pt x="17" y="7"/>
                        </a:lnTo>
                        <a:lnTo>
                          <a:pt x="24" y="23"/>
                        </a:lnTo>
                        <a:lnTo>
                          <a:pt x="17" y="31"/>
                        </a:lnTo>
                        <a:lnTo>
                          <a:pt x="13" y="38"/>
                        </a:lnTo>
                        <a:lnTo>
                          <a:pt x="6" y="31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1" name="Freeform 201"/>
                  <p:cNvSpPr>
                    <a:spLocks/>
                  </p:cNvSpPr>
                  <p:nvPr/>
                </p:nvSpPr>
                <p:spPr bwMode="auto">
                  <a:xfrm>
                    <a:off x="850" y="1479"/>
                    <a:ext cx="5" cy="8"/>
                  </a:xfrm>
                  <a:custGeom>
                    <a:avLst/>
                    <a:gdLst>
                      <a:gd name="T0" fmla="*/ 0 w 24"/>
                      <a:gd name="T1" fmla="*/ 0 h 30"/>
                      <a:gd name="T2" fmla="*/ 0 w 24"/>
                      <a:gd name="T3" fmla="*/ 0 h 30"/>
                      <a:gd name="T4" fmla="*/ 0 w 24"/>
                      <a:gd name="T5" fmla="*/ 0 h 30"/>
                      <a:gd name="T6" fmla="*/ 0 w 24"/>
                      <a:gd name="T7" fmla="*/ 0 h 30"/>
                      <a:gd name="T8" fmla="*/ 0 w 24"/>
                      <a:gd name="T9" fmla="*/ 0 h 30"/>
                      <a:gd name="T10" fmla="*/ 0 w 24"/>
                      <a:gd name="T11" fmla="*/ 0 h 30"/>
                      <a:gd name="T12" fmla="*/ 0 w 24"/>
                      <a:gd name="T13" fmla="*/ 0 h 30"/>
                      <a:gd name="T14" fmla="*/ 0 w 24"/>
                      <a:gd name="T15" fmla="*/ 0 h 30"/>
                      <a:gd name="T16" fmla="*/ 0 w 24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0"/>
                      <a:gd name="T29" fmla="*/ 24 w 24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0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4" y="0"/>
                        </a:lnTo>
                        <a:lnTo>
                          <a:pt x="17" y="10"/>
                        </a:lnTo>
                        <a:lnTo>
                          <a:pt x="24" y="16"/>
                        </a:lnTo>
                        <a:lnTo>
                          <a:pt x="17" y="30"/>
                        </a:lnTo>
                        <a:lnTo>
                          <a:pt x="14" y="30"/>
                        </a:lnTo>
                        <a:lnTo>
                          <a:pt x="0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2" name="Freeform 202"/>
                  <p:cNvSpPr>
                    <a:spLocks/>
                  </p:cNvSpPr>
                  <p:nvPr/>
                </p:nvSpPr>
                <p:spPr bwMode="auto">
                  <a:xfrm>
                    <a:off x="901" y="1487"/>
                    <a:ext cx="6" cy="10"/>
                  </a:xfrm>
                  <a:custGeom>
                    <a:avLst/>
                    <a:gdLst>
                      <a:gd name="T0" fmla="*/ 0 w 23"/>
                      <a:gd name="T1" fmla="*/ 0 h 40"/>
                      <a:gd name="T2" fmla="*/ 0 w 23"/>
                      <a:gd name="T3" fmla="*/ 0 h 40"/>
                      <a:gd name="T4" fmla="*/ 0 w 23"/>
                      <a:gd name="T5" fmla="*/ 0 h 40"/>
                      <a:gd name="T6" fmla="*/ 0 w 23"/>
                      <a:gd name="T7" fmla="*/ 0 h 40"/>
                      <a:gd name="T8" fmla="*/ 0 w 23"/>
                      <a:gd name="T9" fmla="*/ 0 h 40"/>
                      <a:gd name="T10" fmla="*/ 0 w 23"/>
                      <a:gd name="T11" fmla="*/ 0 h 40"/>
                      <a:gd name="T12" fmla="*/ 0 w 23"/>
                      <a:gd name="T13" fmla="*/ 0 h 40"/>
                      <a:gd name="T14" fmla="*/ 0 w 23"/>
                      <a:gd name="T15" fmla="*/ 0 h 40"/>
                      <a:gd name="T16" fmla="*/ 0 w 23"/>
                      <a:gd name="T17" fmla="*/ 0 h 4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40"/>
                      <a:gd name="T29" fmla="*/ 23 w 23"/>
                      <a:gd name="T30" fmla="*/ 40 h 4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40">
                        <a:moveTo>
                          <a:pt x="0" y="24"/>
                        </a:moveTo>
                        <a:lnTo>
                          <a:pt x="0" y="10"/>
                        </a:lnTo>
                        <a:lnTo>
                          <a:pt x="13" y="0"/>
                        </a:lnTo>
                        <a:lnTo>
                          <a:pt x="20" y="10"/>
                        </a:lnTo>
                        <a:lnTo>
                          <a:pt x="23" y="24"/>
                        </a:lnTo>
                        <a:lnTo>
                          <a:pt x="20" y="31"/>
                        </a:lnTo>
                        <a:lnTo>
                          <a:pt x="13" y="40"/>
                        </a:lnTo>
                        <a:lnTo>
                          <a:pt x="0" y="31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3" name="Freeform 203"/>
                  <p:cNvSpPr>
                    <a:spLocks/>
                  </p:cNvSpPr>
                  <p:nvPr/>
                </p:nvSpPr>
                <p:spPr bwMode="auto">
                  <a:xfrm>
                    <a:off x="917" y="1471"/>
                    <a:ext cx="5" cy="8"/>
                  </a:xfrm>
                  <a:custGeom>
                    <a:avLst/>
                    <a:gdLst>
                      <a:gd name="T0" fmla="*/ 0 w 20"/>
                      <a:gd name="T1" fmla="*/ 0 h 34"/>
                      <a:gd name="T2" fmla="*/ 0 w 20"/>
                      <a:gd name="T3" fmla="*/ 0 h 34"/>
                      <a:gd name="T4" fmla="*/ 0 w 20"/>
                      <a:gd name="T5" fmla="*/ 0 h 34"/>
                      <a:gd name="T6" fmla="*/ 0 w 20"/>
                      <a:gd name="T7" fmla="*/ 0 h 34"/>
                      <a:gd name="T8" fmla="*/ 0 w 20"/>
                      <a:gd name="T9" fmla="*/ 0 h 34"/>
                      <a:gd name="T10" fmla="*/ 0 w 20"/>
                      <a:gd name="T11" fmla="*/ 0 h 34"/>
                      <a:gd name="T12" fmla="*/ 0 w 20"/>
                      <a:gd name="T13" fmla="*/ 0 h 34"/>
                      <a:gd name="T14" fmla="*/ 0 w 20"/>
                      <a:gd name="T15" fmla="*/ 0 h 34"/>
                      <a:gd name="T16" fmla="*/ 0 w 20"/>
                      <a:gd name="T17" fmla="*/ 0 h 3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4"/>
                      <a:gd name="T29" fmla="*/ 20 w 20"/>
                      <a:gd name="T30" fmla="*/ 34 h 3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4">
                        <a:moveTo>
                          <a:pt x="0" y="21"/>
                        </a:moveTo>
                        <a:lnTo>
                          <a:pt x="0" y="7"/>
                        </a:lnTo>
                        <a:lnTo>
                          <a:pt x="4" y="0"/>
                        </a:lnTo>
                        <a:lnTo>
                          <a:pt x="20" y="7"/>
                        </a:lnTo>
                        <a:lnTo>
                          <a:pt x="20" y="21"/>
                        </a:lnTo>
                        <a:lnTo>
                          <a:pt x="20" y="30"/>
                        </a:lnTo>
                        <a:lnTo>
                          <a:pt x="4" y="34"/>
                        </a:lnTo>
                        <a:lnTo>
                          <a:pt x="0" y="30"/>
                        </a:lnTo>
                        <a:lnTo>
                          <a:pt x="0" y="2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4" name="Freeform 204"/>
                  <p:cNvSpPr>
                    <a:spLocks/>
                  </p:cNvSpPr>
                  <p:nvPr/>
                </p:nvSpPr>
                <p:spPr bwMode="auto">
                  <a:xfrm>
                    <a:off x="946" y="1491"/>
                    <a:ext cx="7" cy="7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0 h 27"/>
                      <a:gd name="T4" fmla="*/ 0 w 27"/>
                      <a:gd name="T5" fmla="*/ 0 h 27"/>
                      <a:gd name="T6" fmla="*/ 0 w 27"/>
                      <a:gd name="T7" fmla="*/ 0 h 27"/>
                      <a:gd name="T8" fmla="*/ 0 w 27"/>
                      <a:gd name="T9" fmla="*/ 0 h 27"/>
                      <a:gd name="T10" fmla="*/ 0 w 27"/>
                      <a:gd name="T11" fmla="*/ 0 h 27"/>
                      <a:gd name="T12" fmla="*/ 0 w 27"/>
                      <a:gd name="T13" fmla="*/ 0 h 27"/>
                      <a:gd name="T14" fmla="*/ 0 w 27"/>
                      <a:gd name="T15" fmla="*/ 0 h 27"/>
                      <a:gd name="T16" fmla="*/ 0 w 27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7"/>
                      <a:gd name="T29" fmla="*/ 27 w 27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7">
                        <a:moveTo>
                          <a:pt x="0" y="14"/>
                        </a:moveTo>
                        <a:lnTo>
                          <a:pt x="7" y="0"/>
                        </a:lnTo>
                        <a:lnTo>
                          <a:pt x="10" y="0"/>
                        </a:lnTo>
                        <a:lnTo>
                          <a:pt x="21" y="3"/>
                        </a:lnTo>
                        <a:lnTo>
                          <a:pt x="27" y="14"/>
                        </a:lnTo>
                        <a:lnTo>
                          <a:pt x="21" y="27"/>
                        </a:lnTo>
                        <a:lnTo>
                          <a:pt x="10" y="27"/>
                        </a:lnTo>
                        <a:lnTo>
                          <a:pt x="7" y="27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5" name="Freeform 205"/>
                  <p:cNvSpPr>
                    <a:spLocks/>
                  </p:cNvSpPr>
                  <p:nvPr/>
                </p:nvSpPr>
                <p:spPr bwMode="auto">
                  <a:xfrm>
                    <a:off x="971" y="1468"/>
                    <a:ext cx="6" cy="8"/>
                  </a:xfrm>
                  <a:custGeom>
                    <a:avLst/>
                    <a:gdLst>
                      <a:gd name="T0" fmla="*/ 0 w 23"/>
                      <a:gd name="T1" fmla="*/ 0 h 31"/>
                      <a:gd name="T2" fmla="*/ 0 w 23"/>
                      <a:gd name="T3" fmla="*/ 0 h 31"/>
                      <a:gd name="T4" fmla="*/ 0 w 23"/>
                      <a:gd name="T5" fmla="*/ 0 h 31"/>
                      <a:gd name="T6" fmla="*/ 0 w 23"/>
                      <a:gd name="T7" fmla="*/ 0 h 31"/>
                      <a:gd name="T8" fmla="*/ 0 w 23"/>
                      <a:gd name="T9" fmla="*/ 0 h 31"/>
                      <a:gd name="T10" fmla="*/ 0 w 23"/>
                      <a:gd name="T11" fmla="*/ 0 h 31"/>
                      <a:gd name="T12" fmla="*/ 0 w 23"/>
                      <a:gd name="T13" fmla="*/ 0 h 31"/>
                      <a:gd name="T14" fmla="*/ 0 w 23"/>
                      <a:gd name="T15" fmla="*/ 0 h 31"/>
                      <a:gd name="T16" fmla="*/ 0 w 23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1"/>
                      <a:gd name="T29" fmla="*/ 23 w 23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1">
                        <a:moveTo>
                          <a:pt x="0" y="17"/>
                        </a:moveTo>
                        <a:lnTo>
                          <a:pt x="7" y="0"/>
                        </a:lnTo>
                        <a:lnTo>
                          <a:pt x="14" y="0"/>
                        </a:lnTo>
                        <a:lnTo>
                          <a:pt x="23" y="10"/>
                        </a:lnTo>
                        <a:lnTo>
                          <a:pt x="23" y="17"/>
                        </a:lnTo>
                        <a:lnTo>
                          <a:pt x="23" y="31"/>
                        </a:lnTo>
                        <a:lnTo>
                          <a:pt x="14" y="31"/>
                        </a:lnTo>
                        <a:lnTo>
                          <a:pt x="7" y="31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6" name="Freeform 206"/>
                  <p:cNvSpPr>
                    <a:spLocks/>
                  </p:cNvSpPr>
                  <p:nvPr/>
                </p:nvSpPr>
                <p:spPr bwMode="auto">
                  <a:xfrm>
                    <a:off x="993" y="1487"/>
                    <a:ext cx="6" cy="8"/>
                  </a:xfrm>
                  <a:custGeom>
                    <a:avLst/>
                    <a:gdLst>
                      <a:gd name="T0" fmla="*/ 0 w 23"/>
                      <a:gd name="T1" fmla="*/ 0 h 31"/>
                      <a:gd name="T2" fmla="*/ 0 w 23"/>
                      <a:gd name="T3" fmla="*/ 0 h 31"/>
                      <a:gd name="T4" fmla="*/ 0 w 23"/>
                      <a:gd name="T5" fmla="*/ 0 h 31"/>
                      <a:gd name="T6" fmla="*/ 0 w 23"/>
                      <a:gd name="T7" fmla="*/ 0 h 31"/>
                      <a:gd name="T8" fmla="*/ 0 w 23"/>
                      <a:gd name="T9" fmla="*/ 0 h 31"/>
                      <a:gd name="T10" fmla="*/ 0 w 23"/>
                      <a:gd name="T11" fmla="*/ 0 h 31"/>
                      <a:gd name="T12" fmla="*/ 0 w 23"/>
                      <a:gd name="T13" fmla="*/ 0 h 31"/>
                      <a:gd name="T14" fmla="*/ 0 w 23"/>
                      <a:gd name="T15" fmla="*/ 0 h 31"/>
                      <a:gd name="T16" fmla="*/ 0 w 23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1"/>
                      <a:gd name="T29" fmla="*/ 23 w 23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1">
                        <a:moveTo>
                          <a:pt x="0" y="17"/>
                        </a:moveTo>
                        <a:lnTo>
                          <a:pt x="7" y="0"/>
                        </a:lnTo>
                        <a:lnTo>
                          <a:pt x="9" y="0"/>
                        </a:lnTo>
                        <a:lnTo>
                          <a:pt x="16" y="0"/>
                        </a:lnTo>
                        <a:lnTo>
                          <a:pt x="23" y="17"/>
                        </a:lnTo>
                        <a:lnTo>
                          <a:pt x="16" y="20"/>
                        </a:lnTo>
                        <a:lnTo>
                          <a:pt x="9" y="31"/>
                        </a:lnTo>
                        <a:lnTo>
                          <a:pt x="7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7" name="Freeform 207"/>
                  <p:cNvSpPr>
                    <a:spLocks/>
                  </p:cNvSpPr>
                  <p:nvPr/>
                </p:nvSpPr>
                <p:spPr bwMode="auto">
                  <a:xfrm>
                    <a:off x="1023" y="1478"/>
                    <a:ext cx="6" cy="8"/>
                  </a:xfrm>
                  <a:custGeom>
                    <a:avLst/>
                    <a:gdLst>
                      <a:gd name="T0" fmla="*/ 0 w 24"/>
                      <a:gd name="T1" fmla="*/ 0 h 31"/>
                      <a:gd name="T2" fmla="*/ 0 w 24"/>
                      <a:gd name="T3" fmla="*/ 0 h 31"/>
                      <a:gd name="T4" fmla="*/ 0 w 24"/>
                      <a:gd name="T5" fmla="*/ 0 h 31"/>
                      <a:gd name="T6" fmla="*/ 0 w 24"/>
                      <a:gd name="T7" fmla="*/ 0 h 31"/>
                      <a:gd name="T8" fmla="*/ 0 w 24"/>
                      <a:gd name="T9" fmla="*/ 0 h 31"/>
                      <a:gd name="T10" fmla="*/ 0 w 24"/>
                      <a:gd name="T11" fmla="*/ 0 h 31"/>
                      <a:gd name="T12" fmla="*/ 0 w 24"/>
                      <a:gd name="T13" fmla="*/ 0 h 31"/>
                      <a:gd name="T14" fmla="*/ 0 w 24"/>
                      <a:gd name="T15" fmla="*/ 0 h 31"/>
                      <a:gd name="T16" fmla="*/ 0 w 24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1"/>
                      <a:gd name="T29" fmla="*/ 24 w 24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1">
                        <a:moveTo>
                          <a:pt x="0" y="14"/>
                        </a:moveTo>
                        <a:lnTo>
                          <a:pt x="0" y="4"/>
                        </a:lnTo>
                        <a:lnTo>
                          <a:pt x="14" y="0"/>
                        </a:lnTo>
                        <a:lnTo>
                          <a:pt x="17" y="4"/>
                        </a:lnTo>
                        <a:lnTo>
                          <a:pt x="24" y="14"/>
                        </a:lnTo>
                        <a:lnTo>
                          <a:pt x="17" y="31"/>
                        </a:lnTo>
                        <a:lnTo>
                          <a:pt x="14" y="31"/>
                        </a:lnTo>
                        <a:lnTo>
                          <a:pt x="0" y="3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8" name="Freeform 208"/>
                  <p:cNvSpPr>
                    <a:spLocks/>
                  </p:cNvSpPr>
                  <p:nvPr/>
                </p:nvSpPr>
                <p:spPr bwMode="auto">
                  <a:xfrm>
                    <a:off x="1060" y="1491"/>
                    <a:ext cx="7" cy="7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0 h 27"/>
                      <a:gd name="T4" fmla="*/ 0 w 27"/>
                      <a:gd name="T5" fmla="*/ 0 h 27"/>
                      <a:gd name="T6" fmla="*/ 0 w 27"/>
                      <a:gd name="T7" fmla="*/ 0 h 27"/>
                      <a:gd name="T8" fmla="*/ 0 w 27"/>
                      <a:gd name="T9" fmla="*/ 0 h 27"/>
                      <a:gd name="T10" fmla="*/ 0 w 27"/>
                      <a:gd name="T11" fmla="*/ 0 h 27"/>
                      <a:gd name="T12" fmla="*/ 0 w 27"/>
                      <a:gd name="T13" fmla="*/ 0 h 27"/>
                      <a:gd name="T14" fmla="*/ 0 w 27"/>
                      <a:gd name="T15" fmla="*/ 0 h 27"/>
                      <a:gd name="T16" fmla="*/ 0 w 27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7"/>
                      <a:gd name="T29" fmla="*/ 27 w 27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7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7" y="0"/>
                        </a:lnTo>
                        <a:lnTo>
                          <a:pt x="20" y="3"/>
                        </a:lnTo>
                        <a:lnTo>
                          <a:pt x="27" y="14"/>
                        </a:lnTo>
                        <a:lnTo>
                          <a:pt x="20" y="27"/>
                        </a:lnTo>
                        <a:lnTo>
                          <a:pt x="17" y="27"/>
                        </a:lnTo>
                        <a:lnTo>
                          <a:pt x="0" y="27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9" name="Freeform 209"/>
                  <p:cNvSpPr>
                    <a:spLocks/>
                  </p:cNvSpPr>
                  <p:nvPr/>
                </p:nvSpPr>
                <p:spPr bwMode="auto">
                  <a:xfrm>
                    <a:off x="1080" y="1467"/>
                    <a:ext cx="7" cy="7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0 h 27"/>
                      <a:gd name="T4" fmla="*/ 0 w 27"/>
                      <a:gd name="T5" fmla="*/ 0 h 27"/>
                      <a:gd name="T6" fmla="*/ 0 w 27"/>
                      <a:gd name="T7" fmla="*/ 0 h 27"/>
                      <a:gd name="T8" fmla="*/ 0 w 27"/>
                      <a:gd name="T9" fmla="*/ 0 h 27"/>
                      <a:gd name="T10" fmla="*/ 0 w 27"/>
                      <a:gd name="T11" fmla="*/ 0 h 27"/>
                      <a:gd name="T12" fmla="*/ 0 w 27"/>
                      <a:gd name="T13" fmla="*/ 0 h 27"/>
                      <a:gd name="T14" fmla="*/ 0 w 27"/>
                      <a:gd name="T15" fmla="*/ 0 h 27"/>
                      <a:gd name="T16" fmla="*/ 0 w 27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7"/>
                      <a:gd name="T29" fmla="*/ 27 w 27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7">
                        <a:moveTo>
                          <a:pt x="0" y="13"/>
                        </a:moveTo>
                        <a:lnTo>
                          <a:pt x="7" y="3"/>
                        </a:lnTo>
                        <a:lnTo>
                          <a:pt x="17" y="0"/>
                        </a:lnTo>
                        <a:lnTo>
                          <a:pt x="20" y="3"/>
                        </a:lnTo>
                        <a:lnTo>
                          <a:pt x="27" y="13"/>
                        </a:lnTo>
                        <a:lnTo>
                          <a:pt x="20" y="27"/>
                        </a:lnTo>
                        <a:lnTo>
                          <a:pt x="17" y="27"/>
                        </a:lnTo>
                        <a:lnTo>
                          <a:pt x="7" y="27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0" name="Freeform 210"/>
                  <p:cNvSpPr>
                    <a:spLocks/>
                  </p:cNvSpPr>
                  <p:nvPr/>
                </p:nvSpPr>
                <p:spPr bwMode="auto">
                  <a:xfrm>
                    <a:off x="1104" y="1487"/>
                    <a:ext cx="6" cy="10"/>
                  </a:xfrm>
                  <a:custGeom>
                    <a:avLst/>
                    <a:gdLst>
                      <a:gd name="T0" fmla="*/ 0 w 23"/>
                      <a:gd name="T1" fmla="*/ 0 h 40"/>
                      <a:gd name="T2" fmla="*/ 0 w 23"/>
                      <a:gd name="T3" fmla="*/ 0 h 40"/>
                      <a:gd name="T4" fmla="*/ 0 w 23"/>
                      <a:gd name="T5" fmla="*/ 0 h 40"/>
                      <a:gd name="T6" fmla="*/ 0 w 23"/>
                      <a:gd name="T7" fmla="*/ 0 h 40"/>
                      <a:gd name="T8" fmla="*/ 0 w 23"/>
                      <a:gd name="T9" fmla="*/ 0 h 40"/>
                      <a:gd name="T10" fmla="*/ 0 w 23"/>
                      <a:gd name="T11" fmla="*/ 0 h 40"/>
                      <a:gd name="T12" fmla="*/ 0 w 23"/>
                      <a:gd name="T13" fmla="*/ 0 h 40"/>
                      <a:gd name="T14" fmla="*/ 0 w 23"/>
                      <a:gd name="T15" fmla="*/ 0 h 40"/>
                      <a:gd name="T16" fmla="*/ 0 w 23"/>
                      <a:gd name="T17" fmla="*/ 0 h 4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40"/>
                      <a:gd name="T29" fmla="*/ 23 w 23"/>
                      <a:gd name="T30" fmla="*/ 40 h 4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40">
                        <a:moveTo>
                          <a:pt x="0" y="24"/>
                        </a:moveTo>
                        <a:lnTo>
                          <a:pt x="7" y="10"/>
                        </a:lnTo>
                        <a:lnTo>
                          <a:pt x="9" y="0"/>
                        </a:lnTo>
                        <a:lnTo>
                          <a:pt x="16" y="10"/>
                        </a:lnTo>
                        <a:lnTo>
                          <a:pt x="23" y="24"/>
                        </a:lnTo>
                        <a:lnTo>
                          <a:pt x="16" y="31"/>
                        </a:lnTo>
                        <a:lnTo>
                          <a:pt x="9" y="40"/>
                        </a:lnTo>
                        <a:lnTo>
                          <a:pt x="7" y="31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1" name="Freeform 211"/>
                  <p:cNvSpPr>
                    <a:spLocks/>
                  </p:cNvSpPr>
                  <p:nvPr/>
                </p:nvSpPr>
                <p:spPr bwMode="auto">
                  <a:xfrm>
                    <a:off x="1133" y="1468"/>
                    <a:ext cx="5" cy="8"/>
                  </a:xfrm>
                  <a:custGeom>
                    <a:avLst/>
                    <a:gdLst>
                      <a:gd name="T0" fmla="*/ 0 w 20"/>
                      <a:gd name="T1" fmla="*/ 0 h 31"/>
                      <a:gd name="T2" fmla="*/ 0 w 20"/>
                      <a:gd name="T3" fmla="*/ 0 h 31"/>
                      <a:gd name="T4" fmla="*/ 0 w 20"/>
                      <a:gd name="T5" fmla="*/ 0 h 31"/>
                      <a:gd name="T6" fmla="*/ 0 w 20"/>
                      <a:gd name="T7" fmla="*/ 0 h 31"/>
                      <a:gd name="T8" fmla="*/ 0 w 20"/>
                      <a:gd name="T9" fmla="*/ 0 h 31"/>
                      <a:gd name="T10" fmla="*/ 0 w 20"/>
                      <a:gd name="T11" fmla="*/ 0 h 31"/>
                      <a:gd name="T12" fmla="*/ 0 w 20"/>
                      <a:gd name="T13" fmla="*/ 0 h 31"/>
                      <a:gd name="T14" fmla="*/ 0 w 20"/>
                      <a:gd name="T15" fmla="*/ 0 h 31"/>
                      <a:gd name="T16" fmla="*/ 0 w 20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1"/>
                      <a:gd name="T29" fmla="*/ 20 w 20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1">
                        <a:moveTo>
                          <a:pt x="0" y="17"/>
                        </a:moveTo>
                        <a:lnTo>
                          <a:pt x="3" y="0"/>
                        </a:lnTo>
                        <a:lnTo>
                          <a:pt x="10" y="0"/>
                        </a:lnTo>
                        <a:lnTo>
                          <a:pt x="17" y="10"/>
                        </a:lnTo>
                        <a:lnTo>
                          <a:pt x="20" y="17"/>
                        </a:lnTo>
                        <a:lnTo>
                          <a:pt x="17" y="31"/>
                        </a:lnTo>
                        <a:lnTo>
                          <a:pt x="10" y="31"/>
                        </a:lnTo>
                        <a:lnTo>
                          <a:pt x="3" y="31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2" name="Freeform 212"/>
                  <p:cNvSpPr>
                    <a:spLocks/>
                  </p:cNvSpPr>
                  <p:nvPr/>
                </p:nvSpPr>
                <p:spPr bwMode="auto">
                  <a:xfrm>
                    <a:off x="1169" y="1482"/>
                    <a:ext cx="6" cy="7"/>
                  </a:xfrm>
                  <a:custGeom>
                    <a:avLst/>
                    <a:gdLst>
                      <a:gd name="T0" fmla="*/ 0 w 26"/>
                      <a:gd name="T1" fmla="*/ 0 h 30"/>
                      <a:gd name="T2" fmla="*/ 0 w 26"/>
                      <a:gd name="T3" fmla="*/ 0 h 30"/>
                      <a:gd name="T4" fmla="*/ 0 w 26"/>
                      <a:gd name="T5" fmla="*/ 0 h 30"/>
                      <a:gd name="T6" fmla="*/ 0 w 26"/>
                      <a:gd name="T7" fmla="*/ 0 h 30"/>
                      <a:gd name="T8" fmla="*/ 0 w 26"/>
                      <a:gd name="T9" fmla="*/ 0 h 30"/>
                      <a:gd name="T10" fmla="*/ 0 w 26"/>
                      <a:gd name="T11" fmla="*/ 0 h 30"/>
                      <a:gd name="T12" fmla="*/ 0 w 26"/>
                      <a:gd name="T13" fmla="*/ 0 h 30"/>
                      <a:gd name="T14" fmla="*/ 0 w 26"/>
                      <a:gd name="T15" fmla="*/ 0 h 30"/>
                      <a:gd name="T16" fmla="*/ 0 w 26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"/>
                      <a:gd name="T28" fmla="*/ 0 h 30"/>
                      <a:gd name="T29" fmla="*/ 26 w 26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" h="30">
                        <a:moveTo>
                          <a:pt x="0" y="17"/>
                        </a:moveTo>
                        <a:lnTo>
                          <a:pt x="2" y="0"/>
                        </a:lnTo>
                        <a:lnTo>
                          <a:pt x="9" y="0"/>
                        </a:lnTo>
                        <a:lnTo>
                          <a:pt x="26" y="0"/>
                        </a:lnTo>
                        <a:lnTo>
                          <a:pt x="26" y="17"/>
                        </a:lnTo>
                        <a:lnTo>
                          <a:pt x="26" y="20"/>
                        </a:lnTo>
                        <a:lnTo>
                          <a:pt x="9" y="30"/>
                        </a:lnTo>
                        <a:lnTo>
                          <a:pt x="2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3" name="Freeform 213"/>
                  <p:cNvSpPr>
                    <a:spLocks/>
                  </p:cNvSpPr>
                  <p:nvPr/>
                </p:nvSpPr>
                <p:spPr bwMode="auto">
                  <a:xfrm>
                    <a:off x="1201" y="1463"/>
                    <a:ext cx="5" cy="8"/>
                  </a:xfrm>
                  <a:custGeom>
                    <a:avLst/>
                    <a:gdLst>
                      <a:gd name="T0" fmla="*/ 0 w 20"/>
                      <a:gd name="T1" fmla="*/ 0 h 30"/>
                      <a:gd name="T2" fmla="*/ 0 w 20"/>
                      <a:gd name="T3" fmla="*/ 0 h 30"/>
                      <a:gd name="T4" fmla="*/ 0 w 20"/>
                      <a:gd name="T5" fmla="*/ 0 h 30"/>
                      <a:gd name="T6" fmla="*/ 0 w 20"/>
                      <a:gd name="T7" fmla="*/ 0 h 30"/>
                      <a:gd name="T8" fmla="*/ 0 w 20"/>
                      <a:gd name="T9" fmla="*/ 0 h 30"/>
                      <a:gd name="T10" fmla="*/ 0 w 20"/>
                      <a:gd name="T11" fmla="*/ 0 h 30"/>
                      <a:gd name="T12" fmla="*/ 0 w 20"/>
                      <a:gd name="T13" fmla="*/ 0 h 30"/>
                      <a:gd name="T14" fmla="*/ 0 w 20"/>
                      <a:gd name="T15" fmla="*/ 0 h 30"/>
                      <a:gd name="T16" fmla="*/ 0 w 20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0"/>
                      <a:gd name="T29" fmla="*/ 20 w 20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0">
                        <a:moveTo>
                          <a:pt x="0" y="17"/>
                        </a:moveTo>
                        <a:lnTo>
                          <a:pt x="0" y="0"/>
                        </a:lnTo>
                        <a:lnTo>
                          <a:pt x="15" y="0"/>
                        </a:lnTo>
                        <a:lnTo>
                          <a:pt x="20" y="10"/>
                        </a:lnTo>
                        <a:lnTo>
                          <a:pt x="20" y="17"/>
                        </a:lnTo>
                        <a:lnTo>
                          <a:pt x="20" y="30"/>
                        </a:lnTo>
                        <a:lnTo>
                          <a:pt x="15" y="30"/>
                        </a:lnTo>
                        <a:lnTo>
                          <a:pt x="0" y="3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4" name="Freeform 214"/>
                  <p:cNvSpPr>
                    <a:spLocks/>
                  </p:cNvSpPr>
                  <p:nvPr/>
                </p:nvSpPr>
                <p:spPr bwMode="auto">
                  <a:xfrm>
                    <a:off x="1220" y="1487"/>
                    <a:ext cx="5" cy="10"/>
                  </a:xfrm>
                  <a:custGeom>
                    <a:avLst/>
                    <a:gdLst>
                      <a:gd name="T0" fmla="*/ 0 w 20"/>
                      <a:gd name="T1" fmla="*/ 0 h 40"/>
                      <a:gd name="T2" fmla="*/ 0 w 20"/>
                      <a:gd name="T3" fmla="*/ 0 h 40"/>
                      <a:gd name="T4" fmla="*/ 0 w 20"/>
                      <a:gd name="T5" fmla="*/ 0 h 40"/>
                      <a:gd name="T6" fmla="*/ 0 w 20"/>
                      <a:gd name="T7" fmla="*/ 0 h 40"/>
                      <a:gd name="T8" fmla="*/ 0 w 20"/>
                      <a:gd name="T9" fmla="*/ 0 h 40"/>
                      <a:gd name="T10" fmla="*/ 0 w 20"/>
                      <a:gd name="T11" fmla="*/ 0 h 40"/>
                      <a:gd name="T12" fmla="*/ 0 w 20"/>
                      <a:gd name="T13" fmla="*/ 0 h 40"/>
                      <a:gd name="T14" fmla="*/ 0 w 20"/>
                      <a:gd name="T15" fmla="*/ 0 h 40"/>
                      <a:gd name="T16" fmla="*/ 0 w 20"/>
                      <a:gd name="T17" fmla="*/ 0 h 4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40"/>
                      <a:gd name="T29" fmla="*/ 20 w 20"/>
                      <a:gd name="T30" fmla="*/ 40 h 4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40">
                        <a:moveTo>
                          <a:pt x="0" y="24"/>
                        </a:moveTo>
                        <a:lnTo>
                          <a:pt x="0" y="10"/>
                        </a:lnTo>
                        <a:lnTo>
                          <a:pt x="8" y="0"/>
                        </a:lnTo>
                        <a:lnTo>
                          <a:pt x="20" y="10"/>
                        </a:lnTo>
                        <a:lnTo>
                          <a:pt x="20" y="24"/>
                        </a:lnTo>
                        <a:lnTo>
                          <a:pt x="20" y="31"/>
                        </a:lnTo>
                        <a:lnTo>
                          <a:pt x="8" y="40"/>
                        </a:lnTo>
                        <a:lnTo>
                          <a:pt x="0" y="31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5" name="Freeform 215"/>
                  <p:cNvSpPr>
                    <a:spLocks/>
                  </p:cNvSpPr>
                  <p:nvPr/>
                </p:nvSpPr>
                <p:spPr bwMode="auto">
                  <a:xfrm>
                    <a:off x="1251" y="1482"/>
                    <a:ext cx="7" cy="9"/>
                  </a:xfrm>
                  <a:custGeom>
                    <a:avLst/>
                    <a:gdLst>
                      <a:gd name="T0" fmla="*/ 0 w 27"/>
                      <a:gd name="T1" fmla="*/ 0 h 37"/>
                      <a:gd name="T2" fmla="*/ 0 w 27"/>
                      <a:gd name="T3" fmla="*/ 0 h 37"/>
                      <a:gd name="T4" fmla="*/ 0 w 27"/>
                      <a:gd name="T5" fmla="*/ 0 h 37"/>
                      <a:gd name="T6" fmla="*/ 0 w 27"/>
                      <a:gd name="T7" fmla="*/ 0 h 37"/>
                      <a:gd name="T8" fmla="*/ 0 w 27"/>
                      <a:gd name="T9" fmla="*/ 0 h 37"/>
                      <a:gd name="T10" fmla="*/ 0 w 27"/>
                      <a:gd name="T11" fmla="*/ 0 h 37"/>
                      <a:gd name="T12" fmla="*/ 0 w 27"/>
                      <a:gd name="T13" fmla="*/ 0 h 37"/>
                      <a:gd name="T14" fmla="*/ 0 w 27"/>
                      <a:gd name="T15" fmla="*/ 0 h 37"/>
                      <a:gd name="T16" fmla="*/ 0 w 27"/>
                      <a:gd name="T17" fmla="*/ 0 h 3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7"/>
                      <a:gd name="T29" fmla="*/ 27 w 27"/>
                      <a:gd name="T30" fmla="*/ 37 h 3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7">
                        <a:moveTo>
                          <a:pt x="0" y="20"/>
                        </a:moveTo>
                        <a:lnTo>
                          <a:pt x="0" y="6"/>
                        </a:lnTo>
                        <a:lnTo>
                          <a:pt x="11" y="0"/>
                        </a:lnTo>
                        <a:lnTo>
                          <a:pt x="20" y="6"/>
                        </a:lnTo>
                        <a:lnTo>
                          <a:pt x="27" y="20"/>
                        </a:lnTo>
                        <a:lnTo>
                          <a:pt x="20" y="30"/>
                        </a:lnTo>
                        <a:lnTo>
                          <a:pt x="11" y="37"/>
                        </a:lnTo>
                        <a:lnTo>
                          <a:pt x="0" y="30"/>
                        </a:lnTo>
                        <a:lnTo>
                          <a:pt x="0" y="2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6" name="Freeform 216"/>
                  <p:cNvSpPr>
                    <a:spLocks/>
                  </p:cNvSpPr>
                  <p:nvPr/>
                </p:nvSpPr>
                <p:spPr bwMode="auto">
                  <a:xfrm>
                    <a:off x="1285" y="1471"/>
                    <a:ext cx="5" cy="7"/>
                  </a:xfrm>
                  <a:custGeom>
                    <a:avLst/>
                    <a:gdLst>
                      <a:gd name="T0" fmla="*/ 0 w 24"/>
                      <a:gd name="T1" fmla="*/ 0 h 30"/>
                      <a:gd name="T2" fmla="*/ 0 w 24"/>
                      <a:gd name="T3" fmla="*/ 0 h 30"/>
                      <a:gd name="T4" fmla="*/ 0 w 24"/>
                      <a:gd name="T5" fmla="*/ 0 h 30"/>
                      <a:gd name="T6" fmla="*/ 0 w 24"/>
                      <a:gd name="T7" fmla="*/ 0 h 30"/>
                      <a:gd name="T8" fmla="*/ 0 w 24"/>
                      <a:gd name="T9" fmla="*/ 0 h 30"/>
                      <a:gd name="T10" fmla="*/ 0 w 24"/>
                      <a:gd name="T11" fmla="*/ 0 h 30"/>
                      <a:gd name="T12" fmla="*/ 0 w 24"/>
                      <a:gd name="T13" fmla="*/ 0 h 30"/>
                      <a:gd name="T14" fmla="*/ 0 w 24"/>
                      <a:gd name="T15" fmla="*/ 0 h 30"/>
                      <a:gd name="T16" fmla="*/ 0 w 24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0"/>
                      <a:gd name="T29" fmla="*/ 24 w 24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0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0" y="0"/>
                        </a:lnTo>
                        <a:lnTo>
                          <a:pt x="17" y="0"/>
                        </a:lnTo>
                        <a:lnTo>
                          <a:pt x="24" y="14"/>
                        </a:lnTo>
                        <a:lnTo>
                          <a:pt x="17" y="21"/>
                        </a:lnTo>
                        <a:lnTo>
                          <a:pt x="10" y="30"/>
                        </a:lnTo>
                        <a:lnTo>
                          <a:pt x="0" y="2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7" name="Freeform 217"/>
                  <p:cNvSpPr>
                    <a:spLocks/>
                  </p:cNvSpPr>
                  <p:nvPr/>
                </p:nvSpPr>
                <p:spPr bwMode="auto">
                  <a:xfrm>
                    <a:off x="1267" y="1393"/>
                    <a:ext cx="4" cy="8"/>
                  </a:xfrm>
                  <a:custGeom>
                    <a:avLst/>
                    <a:gdLst>
                      <a:gd name="T0" fmla="*/ 0 w 16"/>
                      <a:gd name="T1" fmla="*/ 0 h 30"/>
                      <a:gd name="T2" fmla="*/ 0 w 16"/>
                      <a:gd name="T3" fmla="*/ 0 h 30"/>
                      <a:gd name="T4" fmla="*/ 0 w 16"/>
                      <a:gd name="T5" fmla="*/ 0 h 30"/>
                      <a:gd name="T6" fmla="*/ 0 w 16"/>
                      <a:gd name="T7" fmla="*/ 0 h 30"/>
                      <a:gd name="T8" fmla="*/ 0 w 16"/>
                      <a:gd name="T9" fmla="*/ 0 h 30"/>
                      <a:gd name="T10" fmla="*/ 0 w 16"/>
                      <a:gd name="T11" fmla="*/ 0 h 30"/>
                      <a:gd name="T12" fmla="*/ 0 w 16"/>
                      <a:gd name="T13" fmla="*/ 0 h 30"/>
                      <a:gd name="T14" fmla="*/ 0 w 16"/>
                      <a:gd name="T15" fmla="*/ 0 h 30"/>
                      <a:gd name="T16" fmla="*/ 0 w 16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6"/>
                      <a:gd name="T28" fmla="*/ 0 h 30"/>
                      <a:gd name="T29" fmla="*/ 16 w 16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6" h="30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5" y="0"/>
                        </a:lnTo>
                        <a:lnTo>
                          <a:pt x="16" y="0"/>
                        </a:lnTo>
                        <a:lnTo>
                          <a:pt x="16" y="16"/>
                        </a:lnTo>
                        <a:lnTo>
                          <a:pt x="16" y="27"/>
                        </a:lnTo>
                        <a:lnTo>
                          <a:pt x="5" y="30"/>
                        </a:lnTo>
                        <a:lnTo>
                          <a:pt x="0" y="27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8" name="Freeform 218"/>
                  <p:cNvSpPr>
                    <a:spLocks/>
                  </p:cNvSpPr>
                  <p:nvPr/>
                </p:nvSpPr>
                <p:spPr bwMode="auto">
                  <a:xfrm>
                    <a:off x="1225" y="1388"/>
                    <a:ext cx="4" cy="7"/>
                  </a:xfrm>
                  <a:custGeom>
                    <a:avLst/>
                    <a:gdLst>
                      <a:gd name="T0" fmla="*/ 0 w 18"/>
                      <a:gd name="T1" fmla="*/ 0 h 31"/>
                      <a:gd name="T2" fmla="*/ 0 w 18"/>
                      <a:gd name="T3" fmla="*/ 0 h 31"/>
                      <a:gd name="T4" fmla="*/ 0 w 18"/>
                      <a:gd name="T5" fmla="*/ 0 h 31"/>
                      <a:gd name="T6" fmla="*/ 0 w 18"/>
                      <a:gd name="T7" fmla="*/ 0 h 31"/>
                      <a:gd name="T8" fmla="*/ 0 w 18"/>
                      <a:gd name="T9" fmla="*/ 0 h 31"/>
                      <a:gd name="T10" fmla="*/ 0 w 18"/>
                      <a:gd name="T11" fmla="*/ 0 h 31"/>
                      <a:gd name="T12" fmla="*/ 0 w 18"/>
                      <a:gd name="T13" fmla="*/ 0 h 31"/>
                      <a:gd name="T14" fmla="*/ 0 w 18"/>
                      <a:gd name="T15" fmla="*/ 0 h 31"/>
                      <a:gd name="T16" fmla="*/ 0 w 18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8"/>
                      <a:gd name="T28" fmla="*/ 0 h 31"/>
                      <a:gd name="T29" fmla="*/ 18 w 18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8" h="31">
                        <a:moveTo>
                          <a:pt x="0" y="17"/>
                        </a:moveTo>
                        <a:lnTo>
                          <a:pt x="0" y="0"/>
                        </a:lnTo>
                        <a:lnTo>
                          <a:pt x="7" y="0"/>
                        </a:lnTo>
                        <a:lnTo>
                          <a:pt x="18" y="0"/>
                        </a:lnTo>
                        <a:lnTo>
                          <a:pt x="18" y="17"/>
                        </a:lnTo>
                        <a:lnTo>
                          <a:pt x="18" y="20"/>
                        </a:lnTo>
                        <a:lnTo>
                          <a:pt x="7" y="31"/>
                        </a:lnTo>
                        <a:lnTo>
                          <a:pt x="0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9" name="Freeform 219"/>
                  <p:cNvSpPr>
                    <a:spLocks/>
                  </p:cNvSpPr>
                  <p:nvPr/>
                </p:nvSpPr>
                <p:spPr bwMode="auto">
                  <a:xfrm>
                    <a:off x="1183" y="1393"/>
                    <a:ext cx="4" cy="8"/>
                  </a:xfrm>
                  <a:custGeom>
                    <a:avLst/>
                    <a:gdLst>
                      <a:gd name="T0" fmla="*/ 0 w 18"/>
                      <a:gd name="T1" fmla="*/ 0 h 30"/>
                      <a:gd name="T2" fmla="*/ 0 w 18"/>
                      <a:gd name="T3" fmla="*/ 0 h 30"/>
                      <a:gd name="T4" fmla="*/ 0 w 18"/>
                      <a:gd name="T5" fmla="*/ 0 h 30"/>
                      <a:gd name="T6" fmla="*/ 0 w 18"/>
                      <a:gd name="T7" fmla="*/ 0 h 30"/>
                      <a:gd name="T8" fmla="*/ 0 w 18"/>
                      <a:gd name="T9" fmla="*/ 0 h 30"/>
                      <a:gd name="T10" fmla="*/ 0 w 18"/>
                      <a:gd name="T11" fmla="*/ 0 h 30"/>
                      <a:gd name="T12" fmla="*/ 0 w 18"/>
                      <a:gd name="T13" fmla="*/ 0 h 30"/>
                      <a:gd name="T14" fmla="*/ 0 w 18"/>
                      <a:gd name="T15" fmla="*/ 0 h 30"/>
                      <a:gd name="T16" fmla="*/ 0 w 18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8"/>
                      <a:gd name="T28" fmla="*/ 0 h 30"/>
                      <a:gd name="T29" fmla="*/ 18 w 18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8" h="30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1" y="0"/>
                        </a:lnTo>
                        <a:lnTo>
                          <a:pt x="18" y="0"/>
                        </a:lnTo>
                        <a:lnTo>
                          <a:pt x="18" y="16"/>
                        </a:lnTo>
                        <a:lnTo>
                          <a:pt x="18" y="27"/>
                        </a:lnTo>
                        <a:lnTo>
                          <a:pt x="11" y="30"/>
                        </a:lnTo>
                        <a:lnTo>
                          <a:pt x="0" y="27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0" name="Freeform 220"/>
                  <p:cNvSpPr>
                    <a:spLocks/>
                  </p:cNvSpPr>
                  <p:nvPr/>
                </p:nvSpPr>
                <p:spPr bwMode="auto">
                  <a:xfrm>
                    <a:off x="1301" y="1257"/>
                    <a:ext cx="6" cy="10"/>
                  </a:xfrm>
                  <a:custGeom>
                    <a:avLst/>
                    <a:gdLst>
                      <a:gd name="T0" fmla="*/ 0 w 24"/>
                      <a:gd name="T1" fmla="*/ 0 h 40"/>
                      <a:gd name="T2" fmla="*/ 0 w 24"/>
                      <a:gd name="T3" fmla="*/ 0 h 40"/>
                      <a:gd name="T4" fmla="*/ 0 w 24"/>
                      <a:gd name="T5" fmla="*/ 0 h 40"/>
                      <a:gd name="T6" fmla="*/ 0 w 24"/>
                      <a:gd name="T7" fmla="*/ 0 h 40"/>
                      <a:gd name="T8" fmla="*/ 0 w 24"/>
                      <a:gd name="T9" fmla="*/ 0 h 40"/>
                      <a:gd name="T10" fmla="*/ 0 w 24"/>
                      <a:gd name="T11" fmla="*/ 0 h 40"/>
                      <a:gd name="T12" fmla="*/ 0 w 24"/>
                      <a:gd name="T13" fmla="*/ 0 h 40"/>
                      <a:gd name="T14" fmla="*/ 0 w 24"/>
                      <a:gd name="T15" fmla="*/ 0 h 40"/>
                      <a:gd name="T16" fmla="*/ 0 w 24"/>
                      <a:gd name="T17" fmla="*/ 0 h 4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40"/>
                      <a:gd name="T29" fmla="*/ 24 w 24"/>
                      <a:gd name="T30" fmla="*/ 40 h 4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40">
                        <a:moveTo>
                          <a:pt x="0" y="24"/>
                        </a:moveTo>
                        <a:lnTo>
                          <a:pt x="4" y="11"/>
                        </a:lnTo>
                        <a:lnTo>
                          <a:pt x="11" y="0"/>
                        </a:lnTo>
                        <a:lnTo>
                          <a:pt x="20" y="11"/>
                        </a:lnTo>
                        <a:lnTo>
                          <a:pt x="24" y="24"/>
                        </a:lnTo>
                        <a:lnTo>
                          <a:pt x="20" y="31"/>
                        </a:lnTo>
                        <a:lnTo>
                          <a:pt x="11" y="40"/>
                        </a:lnTo>
                        <a:lnTo>
                          <a:pt x="4" y="31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1" name="Freeform 221"/>
                  <p:cNvSpPr>
                    <a:spLocks/>
                  </p:cNvSpPr>
                  <p:nvPr/>
                </p:nvSpPr>
                <p:spPr bwMode="auto">
                  <a:xfrm>
                    <a:off x="1336" y="1256"/>
                    <a:ext cx="6" cy="7"/>
                  </a:xfrm>
                  <a:custGeom>
                    <a:avLst/>
                    <a:gdLst>
                      <a:gd name="T0" fmla="*/ 0 w 23"/>
                      <a:gd name="T1" fmla="*/ 0 h 27"/>
                      <a:gd name="T2" fmla="*/ 0 w 23"/>
                      <a:gd name="T3" fmla="*/ 0 h 27"/>
                      <a:gd name="T4" fmla="*/ 0 w 23"/>
                      <a:gd name="T5" fmla="*/ 0 h 27"/>
                      <a:gd name="T6" fmla="*/ 0 w 23"/>
                      <a:gd name="T7" fmla="*/ 0 h 27"/>
                      <a:gd name="T8" fmla="*/ 0 w 23"/>
                      <a:gd name="T9" fmla="*/ 0 h 27"/>
                      <a:gd name="T10" fmla="*/ 0 w 23"/>
                      <a:gd name="T11" fmla="*/ 0 h 27"/>
                      <a:gd name="T12" fmla="*/ 0 w 23"/>
                      <a:gd name="T13" fmla="*/ 0 h 27"/>
                      <a:gd name="T14" fmla="*/ 0 w 23"/>
                      <a:gd name="T15" fmla="*/ 0 h 27"/>
                      <a:gd name="T16" fmla="*/ 0 w 23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27"/>
                      <a:gd name="T29" fmla="*/ 23 w 23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27">
                        <a:moveTo>
                          <a:pt x="0" y="14"/>
                        </a:moveTo>
                        <a:lnTo>
                          <a:pt x="6" y="0"/>
                        </a:lnTo>
                        <a:lnTo>
                          <a:pt x="9" y="0"/>
                        </a:lnTo>
                        <a:lnTo>
                          <a:pt x="23" y="3"/>
                        </a:lnTo>
                        <a:lnTo>
                          <a:pt x="23" y="14"/>
                        </a:lnTo>
                        <a:lnTo>
                          <a:pt x="23" y="27"/>
                        </a:lnTo>
                        <a:lnTo>
                          <a:pt x="9" y="27"/>
                        </a:lnTo>
                        <a:lnTo>
                          <a:pt x="6" y="27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2" name="Freeform 222"/>
                  <p:cNvSpPr>
                    <a:spLocks/>
                  </p:cNvSpPr>
                  <p:nvPr/>
                </p:nvSpPr>
                <p:spPr bwMode="auto">
                  <a:xfrm>
                    <a:off x="1369" y="1244"/>
                    <a:ext cx="6" cy="7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4"/>
                        </a:moveTo>
                        <a:lnTo>
                          <a:pt x="0" y="4"/>
                        </a:lnTo>
                        <a:lnTo>
                          <a:pt x="11" y="0"/>
                        </a:lnTo>
                        <a:lnTo>
                          <a:pt x="20" y="4"/>
                        </a:lnTo>
                        <a:lnTo>
                          <a:pt x="27" y="14"/>
                        </a:lnTo>
                        <a:lnTo>
                          <a:pt x="20" y="31"/>
                        </a:lnTo>
                        <a:lnTo>
                          <a:pt x="11" y="31"/>
                        </a:lnTo>
                        <a:lnTo>
                          <a:pt x="0" y="3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3" name="Freeform 223"/>
                  <p:cNvSpPr>
                    <a:spLocks/>
                  </p:cNvSpPr>
                  <p:nvPr/>
                </p:nvSpPr>
                <p:spPr bwMode="auto">
                  <a:xfrm>
                    <a:off x="1416" y="1249"/>
                    <a:ext cx="6" cy="7"/>
                  </a:xfrm>
                  <a:custGeom>
                    <a:avLst/>
                    <a:gdLst>
                      <a:gd name="T0" fmla="*/ 0 w 24"/>
                      <a:gd name="T1" fmla="*/ 0 h 31"/>
                      <a:gd name="T2" fmla="*/ 0 w 24"/>
                      <a:gd name="T3" fmla="*/ 0 h 31"/>
                      <a:gd name="T4" fmla="*/ 0 w 24"/>
                      <a:gd name="T5" fmla="*/ 0 h 31"/>
                      <a:gd name="T6" fmla="*/ 0 w 24"/>
                      <a:gd name="T7" fmla="*/ 0 h 31"/>
                      <a:gd name="T8" fmla="*/ 0 w 24"/>
                      <a:gd name="T9" fmla="*/ 0 h 31"/>
                      <a:gd name="T10" fmla="*/ 0 w 24"/>
                      <a:gd name="T11" fmla="*/ 0 h 31"/>
                      <a:gd name="T12" fmla="*/ 0 w 24"/>
                      <a:gd name="T13" fmla="*/ 0 h 31"/>
                      <a:gd name="T14" fmla="*/ 0 w 24"/>
                      <a:gd name="T15" fmla="*/ 0 h 31"/>
                      <a:gd name="T16" fmla="*/ 0 w 24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1"/>
                      <a:gd name="T29" fmla="*/ 24 w 24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1">
                        <a:moveTo>
                          <a:pt x="0" y="14"/>
                        </a:moveTo>
                        <a:lnTo>
                          <a:pt x="0" y="11"/>
                        </a:lnTo>
                        <a:lnTo>
                          <a:pt x="10" y="0"/>
                        </a:lnTo>
                        <a:lnTo>
                          <a:pt x="17" y="11"/>
                        </a:lnTo>
                        <a:lnTo>
                          <a:pt x="24" y="14"/>
                        </a:lnTo>
                        <a:lnTo>
                          <a:pt x="17" y="31"/>
                        </a:lnTo>
                        <a:lnTo>
                          <a:pt x="10" y="31"/>
                        </a:lnTo>
                        <a:lnTo>
                          <a:pt x="0" y="3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4" name="Freeform 224"/>
                  <p:cNvSpPr>
                    <a:spLocks/>
                  </p:cNvSpPr>
                  <p:nvPr/>
                </p:nvSpPr>
                <p:spPr bwMode="auto">
                  <a:xfrm>
                    <a:off x="1145" y="1384"/>
                    <a:ext cx="4" cy="8"/>
                  </a:xfrm>
                  <a:custGeom>
                    <a:avLst/>
                    <a:gdLst>
                      <a:gd name="T0" fmla="*/ 0 w 17"/>
                      <a:gd name="T1" fmla="*/ 0 h 31"/>
                      <a:gd name="T2" fmla="*/ 0 w 17"/>
                      <a:gd name="T3" fmla="*/ 0 h 31"/>
                      <a:gd name="T4" fmla="*/ 0 w 17"/>
                      <a:gd name="T5" fmla="*/ 0 h 31"/>
                      <a:gd name="T6" fmla="*/ 0 w 17"/>
                      <a:gd name="T7" fmla="*/ 0 h 31"/>
                      <a:gd name="T8" fmla="*/ 0 w 17"/>
                      <a:gd name="T9" fmla="*/ 0 h 31"/>
                      <a:gd name="T10" fmla="*/ 0 w 17"/>
                      <a:gd name="T11" fmla="*/ 0 h 31"/>
                      <a:gd name="T12" fmla="*/ 0 w 17"/>
                      <a:gd name="T13" fmla="*/ 0 h 31"/>
                      <a:gd name="T14" fmla="*/ 0 w 17"/>
                      <a:gd name="T15" fmla="*/ 0 h 31"/>
                      <a:gd name="T16" fmla="*/ 0 w 1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7"/>
                      <a:gd name="T28" fmla="*/ 0 h 31"/>
                      <a:gd name="T29" fmla="*/ 17 w 1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7" h="31">
                        <a:moveTo>
                          <a:pt x="0" y="14"/>
                        </a:moveTo>
                        <a:lnTo>
                          <a:pt x="0" y="11"/>
                        </a:lnTo>
                        <a:lnTo>
                          <a:pt x="14" y="0"/>
                        </a:lnTo>
                        <a:lnTo>
                          <a:pt x="17" y="11"/>
                        </a:lnTo>
                        <a:lnTo>
                          <a:pt x="17" y="14"/>
                        </a:lnTo>
                        <a:lnTo>
                          <a:pt x="17" y="31"/>
                        </a:lnTo>
                        <a:lnTo>
                          <a:pt x="14" y="31"/>
                        </a:lnTo>
                        <a:lnTo>
                          <a:pt x="0" y="3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5" name="Freeform 225"/>
                  <p:cNvSpPr>
                    <a:spLocks/>
                  </p:cNvSpPr>
                  <p:nvPr/>
                </p:nvSpPr>
                <p:spPr bwMode="auto">
                  <a:xfrm>
                    <a:off x="1103" y="1395"/>
                    <a:ext cx="6" cy="8"/>
                  </a:xfrm>
                  <a:custGeom>
                    <a:avLst/>
                    <a:gdLst>
                      <a:gd name="T0" fmla="*/ 0 w 23"/>
                      <a:gd name="T1" fmla="*/ 0 h 29"/>
                      <a:gd name="T2" fmla="*/ 0 w 23"/>
                      <a:gd name="T3" fmla="*/ 0 h 29"/>
                      <a:gd name="T4" fmla="*/ 0 w 23"/>
                      <a:gd name="T5" fmla="*/ 0 h 29"/>
                      <a:gd name="T6" fmla="*/ 0 w 23"/>
                      <a:gd name="T7" fmla="*/ 0 h 29"/>
                      <a:gd name="T8" fmla="*/ 0 w 23"/>
                      <a:gd name="T9" fmla="*/ 0 h 29"/>
                      <a:gd name="T10" fmla="*/ 0 w 23"/>
                      <a:gd name="T11" fmla="*/ 0 h 29"/>
                      <a:gd name="T12" fmla="*/ 0 w 23"/>
                      <a:gd name="T13" fmla="*/ 0 h 29"/>
                      <a:gd name="T14" fmla="*/ 0 w 23"/>
                      <a:gd name="T15" fmla="*/ 0 h 29"/>
                      <a:gd name="T16" fmla="*/ 0 w 23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29"/>
                      <a:gd name="T29" fmla="*/ 23 w 23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29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3" y="16"/>
                        </a:lnTo>
                        <a:lnTo>
                          <a:pt x="16" y="20"/>
                        </a:lnTo>
                        <a:lnTo>
                          <a:pt x="14" y="29"/>
                        </a:lnTo>
                        <a:lnTo>
                          <a:pt x="0" y="2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6" name="Freeform 226"/>
                  <p:cNvSpPr>
                    <a:spLocks/>
                  </p:cNvSpPr>
                  <p:nvPr/>
                </p:nvSpPr>
                <p:spPr bwMode="auto">
                  <a:xfrm>
                    <a:off x="1065" y="1383"/>
                    <a:ext cx="7" cy="7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7"/>
                        </a:moveTo>
                        <a:lnTo>
                          <a:pt x="0" y="0"/>
                        </a:lnTo>
                        <a:lnTo>
                          <a:pt x="18" y="0"/>
                        </a:lnTo>
                        <a:lnTo>
                          <a:pt x="20" y="0"/>
                        </a:lnTo>
                        <a:lnTo>
                          <a:pt x="27" y="17"/>
                        </a:lnTo>
                        <a:lnTo>
                          <a:pt x="20" y="20"/>
                        </a:lnTo>
                        <a:lnTo>
                          <a:pt x="18" y="30"/>
                        </a:lnTo>
                        <a:lnTo>
                          <a:pt x="0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7" name="Freeform 227"/>
                  <p:cNvSpPr>
                    <a:spLocks/>
                  </p:cNvSpPr>
                  <p:nvPr/>
                </p:nvSpPr>
                <p:spPr bwMode="auto">
                  <a:xfrm>
                    <a:off x="1031" y="1395"/>
                    <a:ext cx="6" cy="8"/>
                  </a:xfrm>
                  <a:custGeom>
                    <a:avLst/>
                    <a:gdLst>
                      <a:gd name="T0" fmla="*/ 0 w 24"/>
                      <a:gd name="T1" fmla="*/ 0 h 29"/>
                      <a:gd name="T2" fmla="*/ 0 w 24"/>
                      <a:gd name="T3" fmla="*/ 0 h 29"/>
                      <a:gd name="T4" fmla="*/ 0 w 24"/>
                      <a:gd name="T5" fmla="*/ 0 h 29"/>
                      <a:gd name="T6" fmla="*/ 0 w 24"/>
                      <a:gd name="T7" fmla="*/ 0 h 29"/>
                      <a:gd name="T8" fmla="*/ 0 w 24"/>
                      <a:gd name="T9" fmla="*/ 0 h 29"/>
                      <a:gd name="T10" fmla="*/ 0 w 24"/>
                      <a:gd name="T11" fmla="*/ 0 h 29"/>
                      <a:gd name="T12" fmla="*/ 0 w 24"/>
                      <a:gd name="T13" fmla="*/ 0 h 29"/>
                      <a:gd name="T14" fmla="*/ 0 w 24"/>
                      <a:gd name="T15" fmla="*/ 0 h 29"/>
                      <a:gd name="T16" fmla="*/ 0 w 24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29"/>
                      <a:gd name="T29" fmla="*/ 24 w 24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29">
                        <a:moveTo>
                          <a:pt x="0" y="16"/>
                        </a:moveTo>
                        <a:lnTo>
                          <a:pt x="6" y="0"/>
                        </a:lnTo>
                        <a:lnTo>
                          <a:pt x="10" y="0"/>
                        </a:lnTo>
                        <a:lnTo>
                          <a:pt x="17" y="0"/>
                        </a:lnTo>
                        <a:lnTo>
                          <a:pt x="24" y="16"/>
                        </a:lnTo>
                        <a:lnTo>
                          <a:pt x="17" y="20"/>
                        </a:lnTo>
                        <a:lnTo>
                          <a:pt x="10" y="29"/>
                        </a:lnTo>
                        <a:lnTo>
                          <a:pt x="6" y="2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8" name="Freeform 228"/>
                  <p:cNvSpPr>
                    <a:spLocks/>
                  </p:cNvSpPr>
                  <p:nvPr/>
                </p:nvSpPr>
                <p:spPr bwMode="auto">
                  <a:xfrm>
                    <a:off x="991" y="1390"/>
                    <a:ext cx="5" cy="8"/>
                  </a:xfrm>
                  <a:custGeom>
                    <a:avLst/>
                    <a:gdLst>
                      <a:gd name="T0" fmla="*/ 0 w 20"/>
                      <a:gd name="T1" fmla="*/ 0 h 30"/>
                      <a:gd name="T2" fmla="*/ 0 w 20"/>
                      <a:gd name="T3" fmla="*/ 0 h 30"/>
                      <a:gd name="T4" fmla="*/ 0 w 20"/>
                      <a:gd name="T5" fmla="*/ 0 h 30"/>
                      <a:gd name="T6" fmla="*/ 0 w 20"/>
                      <a:gd name="T7" fmla="*/ 0 h 30"/>
                      <a:gd name="T8" fmla="*/ 0 w 20"/>
                      <a:gd name="T9" fmla="*/ 0 h 30"/>
                      <a:gd name="T10" fmla="*/ 0 w 20"/>
                      <a:gd name="T11" fmla="*/ 0 h 30"/>
                      <a:gd name="T12" fmla="*/ 0 w 20"/>
                      <a:gd name="T13" fmla="*/ 0 h 30"/>
                      <a:gd name="T14" fmla="*/ 0 w 20"/>
                      <a:gd name="T15" fmla="*/ 0 h 30"/>
                      <a:gd name="T16" fmla="*/ 0 w 20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0"/>
                      <a:gd name="T29" fmla="*/ 20 w 20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0">
                        <a:moveTo>
                          <a:pt x="0" y="14"/>
                        </a:moveTo>
                        <a:lnTo>
                          <a:pt x="4" y="10"/>
                        </a:lnTo>
                        <a:lnTo>
                          <a:pt x="11" y="0"/>
                        </a:lnTo>
                        <a:lnTo>
                          <a:pt x="20" y="10"/>
                        </a:lnTo>
                        <a:lnTo>
                          <a:pt x="20" y="14"/>
                        </a:lnTo>
                        <a:lnTo>
                          <a:pt x="20" y="30"/>
                        </a:lnTo>
                        <a:lnTo>
                          <a:pt x="11" y="30"/>
                        </a:lnTo>
                        <a:lnTo>
                          <a:pt x="4" y="3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9" name="Freeform 229"/>
                  <p:cNvSpPr>
                    <a:spLocks/>
                  </p:cNvSpPr>
                  <p:nvPr/>
                </p:nvSpPr>
                <p:spPr bwMode="auto">
                  <a:xfrm>
                    <a:off x="948" y="1399"/>
                    <a:ext cx="6" cy="7"/>
                  </a:xfrm>
                  <a:custGeom>
                    <a:avLst/>
                    <a:gdLst>
                      <a:gd name="T0" fmla="*/ 0 w 23"/>
                      <a:gd name="T1" fmla="*/ 0 h 27"/>
                      <a:gd name="T2" fmla="*/ 0 w 23"/>
                      <a:gd name="T3" fmla="*/ 0 h 27"/>
                      <a:gd name="T4" fmla="*/ 0 w 23"/>
                      <a:gd name="T5" fmla="*/ 0 h 27"/>
                      <a:gd name="T6" fmla="*/ 0 w 23"/>
                      <a:gd name="T7" fmla="*/ 0 h 27"/>
                      <a:gd name="T8" fmla="*/ 0 w 23"/>
                      <a:gd name="T9" fmla="*/ 0 h 27"/>
                      <a:gd name="T10" fmla="*/ 0 w 23"/>
                      <a:gd name="T11" fmla="*/ 0 h 27"/>
                      <a:gd name="T12" fmla="*/ 0 w 23"/>
                      <a:gd name="T13" fmla="*/ 0 h 27"/>
                      <a:gd name="T14" fmla="*/ 0 w 23"/>
                      <a:gd name="T15" fmla="*/ 0 h 27"/>
                      <a:gd name="T16" fmla="*/ 0 w 23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27"/>
                      <a:gd name="T29" fmla="*/ 23 w 23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27">
                        <a:moveTo>
                          <a:pt x="0" y="13"/>
                        </a:moveTo>
                        <a:lnTo>
                          <a:pt x="3" y="0"/>
                        </a:lnTo>
                        <a:lnTo>
                          <a:pt x="10" y="0"/>
                        </a:lnTo>
                        <a:lnTo>
                          <a:pt x="23" y="0"/>
                        </a:lnTo>
                        <a:lnTo>
                          <a:pt x="23" y="13"/>
                        </a:lnTo>
                        <a:lnTo>
                          <a:pt x="23" y="24"/>
                        </a:lnTo>
                        <a:lnTo>
                          <a:pt x="10" y="27"/>
                        </a:lnTo>
                        <a:lnTo>
                          <a:pt x="3" y="24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0" name="Freeform 230"/>
                  <p:cNvSpPr>
                    <a:spLocks/>
                  </p:cNvSpPr>
                  <p:nvPr/>
                </p:nvSpPr>
                <p:spPr bwMode="auto">
                  <a:xfrm>
                    <a:off x="907" y="1405"/>
                    <a:ext cx="7" cy="6"/>
                  </a:xfrm>
                  <a:custGeom>
                    <a:avLst/>
                    <a:gdLst>
                      <a:gd name="T0" fmla="*/ 0 w 27"/>
                      <a:gd name="T1" fmla="*/ 0 h 23"/>
                      <a:gd name="T2" fmla="*/ 0 w 27"/>
                      <a:gd name="T3" fmla="*/ 0 h 23"/>
                      <a:gd name="T4" fmla="*/ 0 w 27"/>
                      <a:gd name="T5" fmla="*/ 0 h 23"/>
                      <a:gd name="T6" fmla="*/ 0 w 27"/>
                      <a:gd name="T7" fmla="*/ 0 h 23"/>
                      <a:gd name="T8" fmla="*/ 0 w 27"/>
                      <a:gd name="T9" fmla="*/ 0 h 23"/>
                      <a:gd name="T10" fmla="*/ 0 w 27"/>
                      <a:gd name="T11" fmla="*/ 0 h 23"/>
                      <a:gd name="T12" fmla="*/ 0 w 27"/>
                      <a:gd name="T13" fmla="*/ 0 h 23"/>
                      <a:gd name="T14" fmla="*/ 0 w 27"/>
                      <a:gd name="T15" fmla="*/ 0 h 23"/>
                      <a:gd name="T16" fmla="*/ 0 w 27"/>
                      <a:gd name="T17" fmla="*/ 0 h 23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3"/>
                      <a:gd name="T29" fmla="*/ 27 w 27"/>
                      <a:gd name="T30" fmla="*/ 23 h 23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3">
                        <a:moveTo>
                          <a:pt x="0" y="10"/>
                        </a:moveTo>
                        <a:lnTo>
                          <a:pt x="7" y="0"/>
                        </a:lnTo>
                        <a:lnTo>
                          <a:pt x="17" y="0"/>
                        </a:lnTo>
                        <a:lnTo>
                          <a:pt x="27" y="0"/>
                        </a:lnTo>
                        <a:lnTo>
                          <a:pt x="27" y="10"/>
                        </a:lnTo>
                        <a:lnTo>
                          <a:pt x="27" y="20"/>
                        </a:lnTo>
                        <a:lnTo>
                          <a:pt x="17" y="23"/>
                        </a:lnTo>
                        <a:lnTo>
                          <a:pt x="7" y="20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1" name="Freeform 231"/>
                  <p:cNvSpPr>
                    <a:spLocks/>
                  </p:cNvSpPr>
                  <p:nvPr/>
                </p:nvSpPr>
                <p:spPr bwMode="auto">
                  <a:xfrm>
                    <a:off x="1051" y="1667"/>
                    <a:ext cx="6" cy="7"/>
                  </a:xfrm>
                  <a:custGeom>
                    <a:avLst/>
                    <a:gdLst>
                      <a:gd name="T0" fmla="*/ 0 w 25"/>
                      <a:gd name="T1" fmla="*/ 0 h 29"/>
                      <a:gd name="T2" fmla="*/ 0 w 25"/>
                      <a:gd name="T3" fmla="*/ 0 h 29"/>
                      <a:gd name="T4" fmla="*/ 0 w 25"/>
                      <a:gd name="T5" fmla="*/ 0 h 29"/>
                      <a:gd name="T6" fmla="*/ 0 w 25"/>
                      <a:gd name="T7" fmla="*/ 0 h 29"/>
                      <a:gd name="T8" fmla="*/ 0 w 25"/>
                      <a:gd name="T9" fmla="*/ 0 h 29"/>
                      <a:gd name="T10" fmla="*/ 0 w 25"/>
                      <a:gd name="T11" fmla="*/ 0 h 29"/>
                      <a:gd name="T12" fmla="*/ 0 w 25"/>
                      <a:gd name="T13" fmla="*/ 0 h 29"/>
                      <a:gd name="T14" fmla="*/ 0 w 25"/>
                      <a:gd name="T15" fmla="*/ 0 h 29"/>
                      <a:gd name="T16" fmla="*/ 0 w 25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5"/>
                      <a:gd name="T28" fmla="*/ 0 h 29"/>
                      <a:gd name="T29" fmla="*/ 25 w 25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5" h="29">
                        <a:moveTo>
                          <a:pt x="0" y="17"/>
                        </a:moveTo>
                        <a:lnTo>
                          <a:pt x="7" y="0"/>
                        </a:lnTo>
                        <a:lnTo>
                          <a:pt x="11" y="0"/>
                        </a:lnTo>
                        <a:lnTo>
                          <a:pt x="25" y="0"/>
                        </a:lnTo>
                        <a:lnTo>
                          <a:pt x="25" y="17"/>
                        </a:lnTo>
                        <a:lnTo>
                          <a:pt x="25" y="20"/>
                        </a:lnTo>
                        <a:lnTo>
                          <a:pt x="11" y="29"/>
                        </a:lnTo>
                        <a:lnTo>
                          <a:pt x="7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2" name="Freeform 232"/>
                  <p:cNvSpPr>
                    <a:spLocks/>
                  </p:cNvSpPr>
                  <p:nvPr/>
                </p:nvSpPr>
                <p:spPr bwMode="auto">
                  <a:xfrm>
                    <a:off x="1017" y="1667"/>
                    <a:ext cx="6" cy="7"/>
                  </a:xfrm>
                  <a:custGeom>
                    <a:avLst/>
                    <a:gdLst>
                      <a:gd name="T0" fmla="*/ 0 w 23"/>
                      <a:gd name="T1" fmla="*/ 0 h 29"/>
                      <a:gd name="T2" fmla="*/ 0 w 23"/>
                      <a:gd name="T3" fmla="*/ 0 h 29"/>
                      <a:gd name="T4" fmla="*/ 0 w 23"/>
                      <a:gd name="T5" fmla="*/ 0 h 29"/>
                      <a:gd name="T6" fmla="*/ 0 w 23"/>
                      <a:gd name="T7" fmla="*/ 0 h 29"/>
                      <a:gd name="T8" fmla="*/ 0 w 23"/>
                      <a:gd name="T9" fmla="*/ 0 h 29"/>
                      <a:gd name="T10" fmla="*/ 0 w 23"/>
                      <a:gd name="T11" fmla="*/ 0 h 29"/>
                      <a:gd name="T12" fmla="*/ 0 w 23"/>
                      <a:gd name="T13" fmla="*/ 0 h 29"/>
                      <a:gd name="T14" fmla="*/ 0 w 23"/>
                      <a:gd name="T15" fmla="*/ 0 h 29"/>
                      <a:gd name="T16" fmla="*/ 0 w 23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29"/>
                      <a:gd name="T29" fmla="*/ 23 w 23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29">
                        <a:moveTo>
                          <a:pt x="0" y="17"/>
                        </a:moveTo>
                        <a:lnTo>
                          <a:pt x="3" y="0"/>
                        </a:lnTo>
                        <a:lnTo>
                          <a:pt x="10" y="0"/>
                        </a:lnTo>
                        <a:lnTo>
                          <a:pt x="20" y="0"/>
                        </a:lnTo>
                        <a:lnTo>
                          <a:pt x="23" y="17"/>
                        </a:lnTo>
                        <a:lnTo>
                          <a:pt x="20" y="20"/>
                        </a:lnTo>
                        <a:lnTo>
                          <a:pt x="10" y="29"/>
                        </a:lnTo>
                        <a:lnTo>
                          <a:pt x="3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3" name="Freeform 233"/>
                  <p:cNvSpPr>
                    <a:spLocks/>
                  </p:cNvSpPr>
                  <p:nvPr/>
                </p:nvSpPr>
                <p:spPr bwMode="auto">
                  <a:xfrm>
                    <a:off x="962" y="1656"/>
                    <a:ext cx="6" cy="7"/>
                  </a:xfrm>
                  <a:custGeom>
                    <a:avLst/>
                    <a:gdLst>
                      <a:gd name="T0" fmla="*/ 0 w 24"/>
                      <a:gd name="T1" fmla="*/ 0 h 31"/>
                      <a:gd name="T2" fmla="*/ 0 w 24"/>
                      <a:gd name="T3" fmla="*/ 0 h 31"/>
                      <a:gd name="T4" fmla="*/ 0 w 24"/>
                      <a:gd name="T5" fmla="*/ 0 h 31"/>
                      <a:gd name="T6" fmla="*/ 0 w 24"/>
                      <a:gd name="T7" fmla="*/ 0 h 31"/>
                      <a:gd name="T8" fmla="*/ 0 w 24"/>
                      <a:gd name="T9" fmla="*/ 0 h 31"/>
                      <a:gd name="T10" fmla="*/ 0 w 24"/>
                      <a:gd name="T11" fmla="*/ 0 h 31"/>
                      <a:gd name="T12" fmla="*/ 0 w 24"/>
                      <a:gd name="T13" fmla="*/ 0 h 31"/>
                      <a:gd name="T14" fmla="*/ 0 w 24"/>
                      <a:gd name="T15" fmla="*/ 0 h 31"/>
                      <a:gd name="T16" fmla="*/ 0 w 24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1"/>
                      <a:gd name="T29" fmla="*/ 24 w 24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1">
                        <a:moveTo>
                          <a:pt x="0" y="15"/>
                        </a:moveTo>
                        <a:lnTo>
                          <a:pt x="7" y="0"/>
                        </a:lnTo>
                        <a:lnTo>
                          <a:pt x="10" y="0"/>
                        </a:lnTo>
                        <a:lnTo>
                          <a:pt x="24" y="0"/>
                        </a:lnTo>
                        <a:lnTo>
                          <a:pt x="24" y="15"/>
                        </a:lnTo>
                        <a:lnTo>
                          <a:pt x="24" y="22"/>
                        </a:lnTo>
                        <a:lnTo>
                          <a:pt x="10" y="31"/>
                        </a:lnTo>
                        <a:lnTo>
                          <a:pt x="7" y="22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4" name="Freeform 234"/>
                  <p:cNvSpPr>
                    <a:spLocks/>
                  </p:cNvSpPr>
                  <p:nvPr/>
                </p:nvSpPr>
                <p:spPr bwMode="auto">
                  <a:xfrm>
                    <a:off x="942" y="1674"/>
                    <a:ext cx="6" cy="8"/>
                  </a:xfrm>
                  <a:custGeom>
                    <a:avLst/>
                    <a:gdLst>
                      <a:gd name="T0" fmla="*/ 0 w 24"/>
                      <a:gd name="T1" fmla="*/ 0 h 31"/>
                      <a:gd name="T2" fmla="*/ 0 w 24"/>
                      <a:gd name="T3" fmla="*/ 0 h 31"/>
                      <a:gd name="T4" fmla="*/ 0 w 24"/>
                      <a:gd name="T5" fmla="*/ 0 h 31"/>
                      <a:gd name="T6" fmla="*/ 0 w 24"/>
                      <a:gd name="T7" fmla="*/ 0 h 31"/>
                      <a:gd name="T8" fmla="*/ 0 w 24"/>
                      <a:gd name="T9" fmla="*/ 0 h 31"/>
                      <a:gd name="T10" fmla="*/ 0 w 24"/>
                      <a:gd name="T11" fmla="*/ 0 h 31"/>
                      <a:gd name="T12" fmla="*/ 0 w 24"/>
                      <a:gd name="T13" fmla="*/ 0 h 31"/>
                      <a:gd name="T14" fmla="*/ 0 w 24"/>
                      <a:gd name="T15" fmla="*/ 0 h 31"/>
                      <a:gd name="T16" fmla="*/ 0 w 24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1"/>
                      <a:gd name="T29" fmla="*/ 24 w 24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1">
                        <a:moveTo>
                          <a:pt x="0" y="15"/>
                        </a:moveTo>
                        <a:lnTo>
                          <a:pt x="4" y="0"/>
                        </a:lnTo>
                        <a:lnTo>
                          <a:pt x="11" y="0"/>
                        </a:lnTo>
                        <a:lnTo>
                          <a:pt x="17" y="0"/>
                        </a:lnTo>
                        <a:lnTo>
                          <a:pt x="24" y="15"/>
                        </a:lnTo>
                        <a:lnTo>
                          <a:pt x="17" y="22"/>
                        </a:lnTo>
                        <a:lnTo>
                          <a:pt x="11" y="31"/>
                        </a:lnTo>
                        <a:lnTo>
                          <a:pt x="4" y="22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5" name="Freeform 235"/>
                  <p:cNvSpPr>
                    <a:spLocks/>
                  </p:cNvSpPr>
                  <p:nvPr/>
                </p:nvSpPr>
                <p:spPr bwMode="auto">
                  <a:xfrm>
                    <a:off x="911" y="1664"/>
                    <a:ext cx="6" cy="8"/>
                  </a:xfrm>
                  <a:custGeom>
                    <a:avLst/>
                    <a:gdLst>
                      <a:gd name="T0" fmla="*/ 0 w 23"/>
                      <a:gd name="T1" fmla="*/ 0 h 30"/>
                      <a:gd name="T2" fmla="*/ 0 w 23"/>
                      <a:gd name="T3" fmla="*/ 0 h 30"/>
                      <a:gd name="T4" fmla="*/ 0 w 23"/>
                      <a:gd name="T5" fmla="*/ 0 h 30"/>
                      <a:gd name="T6" fmla="*/ 0 w 23"/>
                      <a:gd name="T7" fmla="*/ 0 h 30"/>
                      <a:gd name="T8" fmla="*/ 0 w 23"/>
                      <a:gd name="T9" fmla="*/ 0 h 30"/>
                      <a:gd name="T10" fmla="*/ 0 w 23"/>
                      <a:gd name="T11" fmla="*/ 0 h 30"/>
                      <a:gd name="T12" fmla="*/ 0 w 23"/>
                      <a:gd name="T13" fmla="*/ 0 h 30"/>
                      <a:gd name="T14" fmla="*/ 0 w 23"/>
                      <a:gd name="T15" fmla="*/ 0 h 30"/>
                      <a:gd name="T16" fmla="*/ 0 w 23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0"/>
                      <a:gd name="T29" fmla="*/ 23 w 23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0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0" y="0"/>
                        </a:lnTo>
                        <a:lnTo>
                          <a:pt x="16" y="10"/>
                        </a:lnTo>
                        <a:lnTo>
                          <a:pt x="23" y="16"/>
                        </a:lnTo>
                        <a:lnTo>
                          <a:pt x="16" y="30"/>
                        </a:lnTo>
                        <a:lnTo>
                          <a:pt x="10" y="30"/>
                        </a:lnTo>
                        <a:lnTo>
                          <a:pt x="0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6" name="Freeform 236"/>
                  <p:cNvSpPr>
                    <a:spLocks/>
                  </p:cNvSpPr>
                  <p:nvPr/>
                </p:nvSpPr>
                <p:spPr bwMode="auto">
                  <a:xfrm>
                    <a:off x="865" y="1672"/>
                    <a:ext cx="5" cy="8"/>
                  </a:xfrm>
                  <a:custGeom>
                    <a:avLst/>
                    <a:gdLst>
                      <a:gd name="T0" fmla="*/ 0 w 20"/>
                      <a:gd name="T1" fmla="*/ 0 h 31"/>
                      <a:gd name="T2" fmla="*/ 0 w 20"/>
                      <a:gd name="T3" fmla="*/ 0 h 31"/>
                      <a:gd name="T4" fmla="*/ 0 w 20"/>
                      <a:gd name="T5" fmla="*/ 0 h 31"/>
                      <a:gd name="T6" fmla="*/ 0 w 20"/>
                      <a:gd name="T7" fmla="*/ 0 h 31"/>
                      <a:gd name="T8" fmla="*/ 0 w 20"/>
                      <a:gd name="T9" fmla="*/ 0 h 31"/>
                      <a:gd name="T10" fmla="*/ 0 w 20"/>
                      <a:gd name="T11" fmla="*/ 0 h 31"/>
                      <a:gd name="T12" fmla="*/ 0 w 20"/>
                      <a:gd name="T13" fmla="*/ 0 h 31"/>
                      <a:gd name="T14" fmla="*/ 0 w 20"/>
                      <a:gd name="T15" fmla="*/ 0 h 31"/>
                      <a:gd name="T16" fmla="*/ 0 w 20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1"/>
                      <a:gd name="T29" fmla="*/ 20 w 20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1">
                        <a:moveTo>
                          <a:pt x="0" y="17"/>
                        </a:move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20" y="0"/>
                        </a:lnTo>
                        <a:lnTo>
                          <a:pt x="20" y="17"/>
                        </a:lnTo>
                        <a:lnTo>
                          <a:pt x="20" y="20"/>
                        </a:lnTo>
                        <a:lnTo>
                          <a:pt x="6" y="31"/>
                        </a:lnTo>
                        <a:lnTo>
                          <a:pt x="0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7" name="Freeform 237"/>
                  <p:cNvSpPr>
                    <a:spLocks/>
                  </p:cNvSpPr>
                  <p:nvPr/>
                </p:nvSpPr>
                <p:spPr bwMode="auto">
                  <a:xfrm>
                    <a:off x="1027" y="1338"/>
                    <a:ext cx="7" cy="7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7"/>
                        </a:moveTo>
                        <a:lnTo>
                          <a:pt x="7" y="0"/>
                        </a:lnTo>
                        <a:lnTo>
                          <a:pt x="17" y="0"/>
                        </a:lnTo>
                        <a:lnTo>
                          <a:pt x="27" y="0"/>
                        </a:lnTo>
                        <a:lnTo>
                          <a:pt x="27" y="17"/>
                        </a:lnTo>
                        <a:lnTo>
                          <a:pt x="27" y="20"/>
                        </a:lnTo>
                        <a:lnTo>
                          <a:pt x="17" y="31"/>
                        </a:lnTo>
                        <a:lnTo>
                          <a:pt x="7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8" name="Freeform 238"/>
                  <p:cNvSpPr>
                    <a:spLocks/>
                  </p:cNvSpPr>
                  <p:nvPr/>
                </p:nvSpPr>
                <p:spPr bwMode="auto">
                  <a:xfrm>
                    <a:off x="1069" y="1330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6"/>
                        </a:moveTo>
                        <a:lnTo>
                          <a:pt x="6" y="10"/>
                        </a:lnTo>
                        <a:lnTo>
                          <a:pt x="16" y="0"/>
                        </a:lnTo>
                        <a:lnTo>
                          <a:pt x="27" y="10"/>
                        </a:lnTo>
                        <a:lnTo>
                          <a:pt x="27" y="16"/>
                        </a:lnTo>
                        <a:lnTo>
                          <a:pt x="27" y="30"/>
                        </a:lnTo>
                        <a:lnTo>
                          <a:pt x="16" y="30"/>
                        </a:lnTo>
                        <a:lnTo>
                          <a:pt x="6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9" name="Freeform 239"/>
                  <p:cNvSpPr>
                    <a:spLocks/>
                  </p:cNvSpPr>
                  <p:nvPr/>
                </p:nvSpPr>
                <p:spPr bwMode="auto">
                  <a:xfrm>
                    <a:off x="1110" y="1342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4"/>
                        </a:moveTo>
                        <a:lnTo>
                          <a:pt x="0" y="3"/>
                        </a:lnTo>
                        <a:lnTo>
                          <a:pt x="11" y="0"/>
                        </a:lnTo>
                        <a:lnTo>
                          <a:pt x="20" y="3"/>
                        </a:lnTo>
                        <a:lnTo>
                          <a:pt x="27" y="14"/>
                        </a:lnTo>
                        <a:lnTo>
                          <a:pt x="20" y="30"/>
                        </a:lnTo>
                        <a:lnTo>
                          <a:pt x="11" y="30"/>
                        </a:lnTo>
                        <a:lnTo>
                          <a:pt x="0" y="3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0" name="Freeform 240"/>
                  <p:cNvSpPr>
                    <a:spLocks/>
                  </p:cNvSpPr>
                  <p:nvPr/>
                </p:nvSpPr>
                <p:spPr bwMode="auto">
                  <a:xfrm>
                    <a:off x="987" y="1329"/>
                    <a:ext cx="6" cy="8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4"/>
                        </a:moveTo>
                        <a:lnTo>
                          <a:pt x="7" y="0"/>
                        </a:lnTo>
                        <a:lnTo>
                          <a:pt x="16" y="0"/>
                        </a:lnTo>
                        <a:lnTo>
                          <a:pt x="20" y="0"/>
                        </a:lnTo>
                        <a:lnTo>
                          <a:pt x="27" y="14"/>
                        </a:lnTo>
                        <a:lnTo>
                          <a:pt x="20" y="20"/>
                        </a:lnTo>
                        <a:lnTo>
                          <a:pt x="16" y="31"/>
                        </a:lnTo>
                        <a:lnTo>
                          <a:pt x="7" y="2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1" name="Freeform 241"/>
                  <p:cNvSpPr>
                    <a:spLocks/>
                  </p:cNvSpPr>
                  <p:nvPr/>
                </p:nvSpPr>
                <p:spPr bwMode="auto">
                  <a:xfrm>
                    <a:off x="949" y="1342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4"/>
                        </a:moveTo>
                        <a:lnTo>
                          <a:pt x="7" y="3"/>
                        </a:lnTo>
                        <a:lnTo>
                          <a:pt x="17" y="0"/>
                        </a:lnTo>
                        <a:lnTo>
                          <a:pt x="27" y="3"/>
                        </a:lnTo>
                        <a:lnTo>
                          <a:pt x="27" y="14"/>
                        </a:lnTo>
                        <a:lnTo>
                          <a:pt x="27" y="30"/>
                        </a:lnTo>
                        <a:lnTo>
                          <a:pt x="17" y="30"/>
                        </a:lnTo>
                        <a:lnTo>
                          <a:pt x="7" y="3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2" name="Freeform 242"/>
                  <p:cNvSpPr>
                    <a:spLocks/>
                  </p:cNvSpPr>
                  <p:nvPr/>
                </p:nvSpPr>
                <p:spPr bwMode="auto">
                  <a:xfrm>
                    <a:off x="912" y="1335"/>
                    <a:ext cx="5" cy="7"/>
                  </a:xfrm>
                  <a:custGeom>
                    <a:avLst/>
                    <a:gdLst>
                      <a:gd name="T0" fmla="*/ 0 w 20"/>
                      <a:gd name="T1" fmla="*/ 0 h 27"/>
                      <a:gd name="T2" fmla="*/ 0 w 20"/>
                      <a:gd name="T3" fmla="*/ 0 h 27"/>
                      <a:gd name="T4" fmla="*/ 0 w 20"/>
                      <a:gd name="T5" fmla="*/ 0 h 27"/>
                      <a:gd name="T6" fmla="*/ 0 w 20"/>
                      <a:gd name="T7" fmla="*/ 0 h 27"/>
                      <a:gd name="T8" fmla="*/ 0 w 20"/>
                      <a:gd name="T9" fmla="*/ 0 h 27"/>
                      <a:gd name="T10" fmla="*/ 0 w 20"/>
                      <a:gd name="T11" fmla="*/ 0 h 27"/>
                      <a:gd name="T12" fmla="*/ 0 w 20"/>
                      <a:gd name="T13" fmla="*/ 0 h 27"/>
                      <a:gd name="T14" fmla="*/ 0 w 20"/>
                      <a:gd name="T15" fmla="*/ 0 h 27"/>
                      <a:gd name="T16" fmla="*/ 0 w 20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27"/>
                      <a:gd name="T29" fmla="*/ 20 w 20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27">
                        <a:moveTo>
                          <a:pt x="0" y="10"/>
                        </a:moveTo>
                        <a:lnTo>
                          <a:pt x="0" y="0"/>
                        </a:lnTo>
                        <a:lnTo>
                          <a:pt x="7" y="0"/>
                        </a:lnTo>
                        <a:lnTo>
                          <a:pt x="20" y="0"/>
                        </a:lnTo>
                        <a:lnTo>
                          <a:pt x="20" y="10"/>
                        </a:lnTo>
                        <a:lnTo>
                          <a:pt x="20" y="20"/>
                        </a:lnTo>
                        <a:lnTo>
                          <a:pt x="7" y="27"/>
                        </a:lnTo>
                        <a:lnTo>
                          <a:pt x="0" y="20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3" name="Freeform 243"/>
                  <p:cNvSpPr>
                    <a:spLocks/>
                  </p:cNvSpPr>
                  <p:nvPr/>
                </p:nvSpPr>
                <p:spPr bwMode="auto">
                  <a:xfrm>
                    <a:off x="873" y="1340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1" y="0"/>
                        </a:lnTo>
                        <a:lnTo>
                          <a:pt x="20" y="0"/>
                        </a:lnTo>
                        <a:lnTo>
                          <a:pt x="27" y="14"/>
                        </a:lnTo>
                        <a:lnTo>
                          <a:pt x="20" y="21"/>
                        </a:lnTo>
                        <a:lnTo>
                          <a:pt x="11" y="30"/>
                        </a:lnTo>
                        <a:lnTo>
                          <a:pt x="0" y="2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4" name="Freeform 244"/>
                  <p:cNvSpPr>
                    <a:spLocks/>
                  </p:cNvSpPr>
                  <p:nvPr/>
                </p:nvSpPr>
                <p:spPr bwMode="auto">
                  <a:xfrm>
                    <a:off x="827" y="1335"/>
                    <a:ext cx="6" cy="7"/>
                  </a:xfrm>
                  <a:custGeom>
                    <a:avLst/>
                    <a:gdLst>
                      <a:gd name="T0" fmla="*/ 0 w 23"/>
                      <a:gd name="T1" fmla="*/ 0 h 27"/>
                      <a:gd name="T2" fmla="*/ 0 w 23"/>
                      <a:gd name="T3" fmla="*/ 0 h 27"/>
                      <a:gd name="T4" fmla="*/ 0 w 23"/>
                      <a:gd name="T5" fmla="*/ 0 h 27"/>
                      <a:gd name="T6" fmla="*/ 0 w 23"/>
                      <a:gd name="T7" fmla="*/ 0 h 27"/>
                      <a:gd name="T8" fmla="*/ 0 w 23"/>
                      <a:gd name="T9" fmla="*/ 0 h 27"/>
                      <a:gd name="T10" fmla="*/ 0 w 23"/>
                      <a:gd name="T11" fmla="*/ 0 h 27"/>
                      <a:gd name="T12" fmla="*/ 0 w 23"/>
                      <a:gd name="T13" fmla="*/ 0 h 27"/>
                      <a:gd name="T14" fmla="*/ 0 w 23"/>
                      <a:gd name="T15" fmla="*/ 0 h 27"/>
                      <a:gd name="T16" fmla="*/ 0 w 23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27"/>
                      <a:gd name="T29" fmla="*/ 23 w 23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27">
                        <a:moveTo>
                          <a:pt x="0" y="10"/>
                        </a:moveTo>
                        <a:lnTo>
                          <a:pt x="0" y="7"/>
                        </a:lnTo>
                        <a:lnTo>
                          <a:pt x="16" y="0"/>
                        </a:lnTo>
                        <a:lnTo>
                          <a:pt x="23" y="7"/>
                        </a:lnTo>
                        <a:lnTo>
                          <a:pt x="23" y="10"/>
                        </a:lnTo>
                        <a:lnTo>
                          <a:pt x="23" y="27"/>
                        </a:lnTo>
                        <a:lnTo>
                          <a:pt x="16" y="27"/>
                        </a:lnTo>
                        <a:lnTo>
                          <a:pt x="0" y="27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5" name="Freeform 245"/>
                  <p:cNvSpPr>
                    <a:spLocks/>
                  </p:cNvSpPr>
                  <p:nvPr/>
                </p:nvSpPr>
                <p:spPr bwMode="auto">
                  <a:xfrm>
                    <a:off x="758" y="1348"/>
                    <a:ext cx="6" cy="7"/>
                  </a:xfrm>
                  <a:custGeom>
                    <a:avLst/>
                    <a:gdLst>
                      <a:gd name="T0" fmla="*/ 0 w 23"/>
                      <a:gd name="T1" fmla="*/ 0 h 31"/>
                      <a:gd name="T2" fmla="*/ 0 w 23"/>
                      <a:gd name="T3" fmla="*/ 0 h 31"/>
                      <a:gd name="T4" fmla="*/ 0 w 23"/>
                      <a:gd name="T5" fmla="*/ 0 h 31"/>
                      <a:gd name="T6" fmla="*/ 0 w 23"/>
                      <a:gd name="T7" fmla="*/ 0 h 31"/>
                      <a:gd name="T8" fmla="*/ 0 w 23"/>
                      <a:gd name="T9" fmla="*/ 0 h 31"/>
                      <a:gd name="T10" fmla="*/ 0 w 23"/>
                      <a:gd name="T11" fmla="*/ 0 h 31"/>
                      <a:gd name="T12" fmla="*/ 0 w 23"/>
                      <a:gd name="T13" fmla="*/ 0 h 31"/>
                      <a:gd name="T14" fmla="*/ 0 w 23"/>
                      <a:gd name="T15" fmla="*/ 0 h 31"/>
                      <a:gd name="T16" fmla="*/ 0 w 23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1"/>
                      <a:gd name="T29" fmla="*/ 23 w 23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1">
                        <a:moveTo>
                          <a:pt x="0" y="15"/>
                        </a:moveTo>
                        <a:lnTo>
                          <a:pt x="7" y="11"/>
                        </a:lnTo>
                        <a:lnTo>
                          <a:pt x="10" y="0"/>
                        </a:lnTo>
                        <a:lnTo>
                          <a:pt x="23" y="11"/>
                        </a:lnTo>
                        <a:lnTo>
                          <a:pt x="23" y="15"/>
                        </a:lnTo>
                        <a:lnTo>
                          <a:pt x="23" y="31"/>
                        </a:lnTo>
                        <a:lnTo>
                          <a:pt x="10" y="31"/>
                        </a:lnTo>
                        <a:lnTo>
                          <a:pt x="7" y="31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6" name="Freeform 246"/>
                  <p:cNvSpPr>
                    <a:spLocks/>
                  </p:cNvSpPr>
                  <p:nvPr/>
                </p:nvSpPr>
                <p:spPr bwMode="auto">
                  <a:xfrm>
                    <a:off x="742" y="1098"/>
                    <a:ext cx="6" cy="7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7"/>
                        </a:moveTo>
                        <a:lnTo>
                          <a:pt x="0" y="0"/>
                        </a:lnTo>
                        <a:lnTo>
                          <a:pt x="11" y="0"/>
                        </a:lnTo>
                        <a:lnTo>
                          <a:pt x="21" y="0"/>
                        </a:lnTo>
                        <a:lnTo>
                          <a:pt x="27" y="17"/>
                        </a:lnTo>
                        <a:lnTo>
                          <a:pt x="21" y="20"/>
                        </a:lnTo>
                        <a:lnTo>
                          <a:pt x="11" y="30"/>
                        </a:lnTo>
                        <a:lnTo>
                          <a:pt x="0" y="3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7" name="Freeform 247"/>
                  <p:cNvSpPr>
                    <a:spLocks/>
                  </p:cNvSpPr>
                  <p:nvPr/>
                </p:nvSpPr>
                <p:spPr bwMode="auto">
                  <a:xfrm>
                    <a:off x="693" y="1092"/>
                    <a:ext cx="7" cy="8"/>
                  </a:xfrm>
                  <a:custGeom>
                    <a:avLst/>
                    <a:gdLst>
                      <a:gd name="T0" fmla="*/ 0 w 27"/>
                      <a:gd name="T1" fmla="*/ 0 h 29"/>
                      <a:gd name="T2" fmla="*/ 0 w 27"/>
                      <a:gd name="T3" fmla="*/ 0 h 29"/>
                      <a:gd name="T4" fmla="*/ 0 w 27"/>
                      <a:gd name="T5" fmla="*/ 0 h 29"/>
                      <a:gd name="T6" fmla="*/ 0 w 27"/>
                      <a:gd name="T7" fmla="*/ 0 h 29"/>
                      <a:gd name="T8" fmla="*/ 0 w 27"/>
                      <a:gd name="T9" fmla="*/ 0 h 29"/>
                      <a:gd name="T10" fmla="*/ 0 w 27"/>
                      <a:gd name="T11" fmla="*/ 0 h 29"/>
                      <a:gd name="T12" fmla="*/ 0 w 27"/>
                      <a:gd name="T13" fmla="*/ 0 h 29"/>
                      <a:gd name="T14" fmla="*/ 0 w 27"/>
                      <a:gd name="T15" fmla="*/ 0 h 29"/>
                      <a:gd name="T16" fmla="*/ 0 w 27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9"/>
                      <a:gd name="T29" fmla="*/ 27 w 27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9">
                        <a:moveTo>
                          <a:pt x="0" y="13"/>
                        </a:moveTo>
                        <a:lnTo>
                          <a:pt x="7" y="0"/>
                        </a:lnTo>
                        <a:lnTo>
                          <a:pt x="11" y="0"/>
                        </a:lnTo>
                        <a:lnTo>
                          <a:pt x="21" y="0"/>
                        </a:lnTo>
                        <a:lnTo>
                          <a:pt x="27" y="13"/>
                        </a:lnTo>
                        <a:lnTo>
                          <a:pt x="21" y="20"/>
                        </a:lnTo>
                        <a:lnTo>
                          <a:pt x="11" y="29"/>
                        </a:lnTo>
                        <a:lnTo>
                          <a:pt x="7" y="29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8" name="Freeform 248"/>
                  <p:cNvSpPr>
                    <a:spLocks/>
                  </p:cNvSpPr>
                  <p:nvPr/>
                </p:nvSpPr>
                <p:spPr bwMode="auto">
                  <a:xfrm>
                    <a:off x="669" y="1109"/>
                    <a:ext cx="6" cy="8"/>
                  </a:xfrm>
                  <a:custGeom>
                    <a:avLst/>
                    <a:gdLst>
                      <a:gd name="T0" fmla="*/ 0 w 23"/>
                      <a:gd name="T1" fmla="*/ 0 h 30"/>
                      <a:gd name="T2" fmla="*/ 0 w 23"/>
                      <a:gd name="T3" fmla="*/ 0 h 30"/>
                      <a:gd name="T4" fmla="*/ 0 w 23"/>
                      <a:gd name="T5" fmla="*/ 0 h 30"/>
                      <a:gd name="T6" fmla="*/ 0 w 23"/>
                      <a:gd name="T7" fmla="*/ 0 h 30"/>
                      <a:gd name="T8" fmla="*/ 0 w 23"/>
                      <a:gd name="T9" fmla="*/ 0 h 30"/>
                      <a:gd name="T10" fmla="*/ 0 w 23"/>
                      <a:gd name="T11" fmla="*/ 0 h 30"/>
                      <a:gd name="T12" fmla="*/ 0 w 23"/>
                      <a:gd name="T13" fmla="*/ 0 h 30"/>
                      <a:gd name="T14" fmla="*/ 0 w 23"/>
                      <a:gd name="T15" fmla="*/ 0 h 30"/>
                      <a:gd name="T16" fmla="*/ 0 w 23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0"/>
                      <a:gd name="T29" fmla="*/ 23 w 23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0">
                        <a:moveTo>
                          <a:pt x="0" y="16"/>
                        </a:moveTo>
                        <a:lnTo>
                          <a:pt x="7" y="0"/>
                        </a:lnTo>
                        <a:lnTo>
                          <a:pt x="14" y="0"/>
                        </a:lnTo>
                        <a:lnTo>
                          <a:pt x="20" y="0"/>
                        </a:lnTo>
                        <a:lnTo>
                          <a:pt x="23" y="16"/>
                        </a:lnTo>
                        <a:lnTo>
                          <a:pt x="20" y="20"/>
                        </a:lnTo>
                        <a:lnTo>
                          <a:pt x="14" y="30"/>
                        </a:lnTo>
                        <a:lnTo>
                          <a:pt x="7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9" name="Freeform 249"/>
                  <p:cNvSpPr>
                    <a:spLocks/>
                  </p:cNvSpPr>
                  <p:nvPr/>
                </p:nvSpPr>
                <p:spPr bwMode="auto">
                  <a:xfrm>
                    <a:off x="627" y="1111"/>
                    <a:ext cx="5" cy="7"/>
                  </a:xfrm>
                  <a:custGeom>
                    <a:avLst/>
                    <a:gdLst>
                      <a:gd name="T0" fmla="*/ 0 w 24"/>
                      <a:gd name="T1" fmla="*/ 0 h 29"/>
                      <a:gd name="T2" fmla="*/ 0 w 24"/>
                      <a:gd name="T3" fmla="*/ 0 h 29"/>
                      <a:gd name="T4" fmla="*/ 0 w 24"/>
                      <a:gd name="T5" fmla="*/ 0 h 29"/>
                      <a:gd name="T6" fmla="*/ 0 w 24"/>
                      <a:gd name="T7" fmla="*/ 0 h 29"/>
                      <a:gd name="T8" fmla="*/ 0 w 24"/>
                      <a:gd name="T9" fmla="*/ 0 h 29"/>
                      <a:gd name="T10" fmla="*/ 0 w 24"/>
                      <a:gd name="T11" fmla="*/ 0 h 29"/>
                      <a:gd name="T12" fmla="*/ 0 w 24"/>
                      <a:gd name="T13" fmla="*/ 0 h 29"/>
                      <a:gd name="T14" fmla="*/ 0 w 24"/>
                      <a:gd name="T15" fmla="*/ 0 h 29"/>
                      <a:gd name="T16" fmla="*/ 0 w 24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29"/>
                      <a:gd name="T29" fmla="*/ 24 w 24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29">
                        <a:moveTo>
                          <a:pt x="0" y="13"/>
                        </a:moveTo>
                        <a:lnTo>
                          <a:pt x="0" y="9"/>
                        </a:lnTo>
                        <a:lnTo>
                          <a:pt x="11" y="0"/>
                        </a:lnTo>
                        <a:lnTo>
                          <a:pt x="17" y="9"/>
                        </a:lnTo>
                        <a:lnTo>
                          <a:pt x="24" y="13"/>
                        </a:lnTo>
                        <a:lnTo>
                          <a:pt x="17" y="29"/>
                        </a:lnTo>
                        <a:lnTo>
                          <a:pt x="11" y="29"/>
                        </a:lnTo>
                        <a:lnTo>
                          <a:pt x="0" y="29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0" name="Freeform 250"/>
                  <p:cNvSpPr>
                    <a:spLocks/>
                  </p:cNvSpPr>
                  <p:nvPr/>
                </p:nvSpPr>
                <p:spPr bwMode="auto">
                  <a:xfrm>
                    <a:off x="1306" y="1492"/>
                    <a:ext cx="5" cy="8"/>
                  </a:xfrm>
                  <a:custGeom>
                    <a:avLst/>
                    <a:gdLst>
                      <a:gd name="T0" fmla="*/ 0 w 20"/>
                      <a:gd name="T1" fmla="*/ 0 h 31"/>
                      <a:gd name="T2" fmla="*/ 0 w 20"/>
                      <a:gd name="T3" fmla="*/ 0 h 31"/>
                      <a:gd name="T4" fmla="*/ 0 w 20"/>
                      <a:gd name="T5" fmla="*/ 0 h 31"/>
                      <a:gd name="T6" fmla="*/ 0 w 20"/>
                      <a:gd name="T7" fmla="*/ 0 h 31"/>
                      <a:gd name="T8" fmla="*/ 0 w 20"/>
                      <a:gd name="T9" fmla="*/ 0 h 31"/>
                      <a:gd name="T10" fmla="*/ 0 w 20"/>
                      <a:gd name="T11" fmla="*/ 0 h 31"/>
                      <a:gd name="T12" fmla="*/ 0 w 20"/>
                      <a:gd name="T13" fmla="*/ 0 h 31"/>
                      <a:gd name="T14" fmla="*/ 0 w 20"/>
                      <a:gd name="T15" fmla="*/ 0 h 31"/>
                      <a:gd name="T16" fmla="*/ 0 w 20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1"/>
                      <a:gd name="T29" fmla="*/ 20 w 20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1">
                        <a:moveTo>
                          <a:pt x="0" y="17"/>
                        </a:moveTo>
                        <a:lnTo>
                          <a:pt x="4" y="0"/>
                        </a:lnTo>
                        <a:lnTo>
                          <a:pt x="11" y="0"/>
                        </a:lnTo>
                        <a:lnTo>
                          <a:pt x="18" y="0"/>
                        </a:lnTo>
                        <a:lnTo>
                          <a:pt x="20" y="17"/>
                        </a:lnTo>
                        <a:lnTo>
                          <a:pt x="18" y="20"/>
                        </a:lnTo>
                        <a:lnTo>
                          <a:pt x="11" y="31"/>
                        </a:lnTo>
                        <a:lnTo>
                          <a:pt x="4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1" name="Freeform 251"/>
                  <p:cNvSpPr>
                    <a:spLocks/>
                  </p:cNvSpPr>
                  <p:nvPr/>
                </p:nvSpPr>
                <p:spPr bwMode="auto">
                  <a:xfrm>
                    <a:off x="1336" y="1482"/>
                    <a:ext cx="6" cy="7"/>
                  </a:xfrm>
                  <a:custGeom>
                    <a:avLst/>
                    <a:gdLst>
                      <a:gd name="T0" fmla="*/ 0 w 23"/>
                      <a:gd name="T1" fmla="*/ 0 h 30"/>
                      <a:gd name="T2" fmla="*/ 0 w 23"/>
                      <a:gd name="T3" fmla="*/ 0 h 30"/>
                      <a:gd name="T4" fmla="*/ 0 w 23"/>
                      <a:gd name="T5" fmla="*/ 0 h 30"/>
                      <a:gd name="T6" fmla="*/ 0 w 23"/>
                      <a:gd name="T7" fmla="*/ 0 h 30"/>
                      <a:gd name="T8" fmla="*/ 0 w 23"/>
                      <a:gd name="T9" fmla="*/ 0 h 30"/>
                      <a:gd name="T10" fmla="*/ 0 w 23"/>
                      <a:gd name="T11" fmla="*/ 0 h 30"/>
                      <a:gd name="T12" fmla="*/ 0 w 23"/>
                      <a:gd name="T13" fmla="*/ 0 h 30"/>
                      <a:gd name="T14" fmla="*/ 0 w 23"/>
                      <a:gd name="T15" fmla="*/ 0 h 30"/>
                      <a:gd name="T16" fmla="*/ 0 w 23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0"/>
                      <a:gd name="T29" fmla="*/ 23 w 23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0">
                        <a:moveTo>
                          <a:pt x="0" y="17"/>
                        </a:moveTo>
                        <a:lnTo>
                          <a:pt x="6" y="0"/>
                        </a:lnTo>
                        <a:lnTo>
                          <a:pt x="9" y="0"/>
                        </a:lnTo>
                        <a:lnTo>
                          <a:pt x="23" y="0"/>
                        </a:lnTo>
                        <a:lnTo>
                          <a:pt x="23" y="17"/>
                        </a:lnTo>
                        <a:lnTo>
                          <a:pt x="23" y="20"/>
                        </a:lnTo>
                        <a:lnTo>
                          <a:pt x="9" y="30"/>
                        </a:lnTo>
                        <a:lnTo>
                          <a:pt x="6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2" name="Freeform 252"/>
                  <p:cNvSpPr>
                    <a:spLocks/>
                  </p:cNvSpPr>
                  <p:nvPr/>
                </p:nvSpPr>
                <p:spPr bwMode="auto">
                  <a:xfrm>
                    <a:off x="1991" y="1016"/>
                    <a:ext cx="5" cy="6"/>
                  </a:xfrm>
                  <a:custGeom>
                    <a:avLst/>
                    <a:gdLst>
                      <a:gd name="T0" fmla="*/ 0 w 20"/>
                      <a:gd name="T1" fmla="*/ 0 h 24"/>
                      <a:gd name="T2" fmla="*/ 0 w 20"/>
                      <a:gd name="T3" fmla="*/ 0 h 24"/>
                      <a:gd name="T4" fmla="*/ 0 w 20"/>
                      <a:gd name="T5" fmla="*/ 0 h 24"/>
                      <a:gd name="T6" fmla="*/ 0 w 20"/>
                      <a:gd name="T7" fmla="*/ 0 h 24"/>
                      <a:gd name="T8" fmla="*/ 0 w 20"/>
                      <a:gd name="T9" fmla="*/ 0 h 24"/>
                      <a:gd name="T10" fmla="*/ 0 w 20"/>
                      <a:gd name="T11" fmla="*/ 0 h 24"/>
                      <a:gd name="T12" fmla="*/ 0 w 20"/>
                      <a:gd name="T13" fmla="*/ 0 h 24"/>
                      <a:gd name="T14" fmla="*/ 0 w 20"/>
                      <a:gd name="T15" fmla="*/ 0 h 24"/>
                      <a:gd name="T16" fmla="*/ 0 w 20"/>
                      <a:gd name="T17" fmla="*/ 0 h 2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24"/>
                      <a:gd name="T29" fmla="*/ 20 w 20"/>
                      <a:gd name="T30" fmla="*/ 24 h 2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24">
                        <a:moveTo>
                          <a:pt x="0" y="10"/>
                        </a:moveTo>
                        <a:lnTo>
                          <a:pt x="2" y="0"/>
                        </a:lnTo>
                        <a:lnTo>
                          <a:pt x="9" y="0"/>
                        </a:lnTo>
                        <a:lnTo>
                          <a:pt x="16" y="0"/>
                        </a:lnTo>
                        <a:lnTo>
                          <a:pt x="20" y="10"/>
                        </a:lnTo>
                        <a:lnTo>
                          <a:pt x="16" y="20"/>
                        </a:lnTo>
                        <a:lnTo>
                          <a:pt x="9" y="24"/>
                        </a:lnTo>
                        <a:lnTo>
                          <a:pt x="2" y="20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3" name="Freeform 253"/>
                  <p:cNvSpPr>
                    <a:spLocks/>
                  </p:cNvSpPr>
                  <p:nvPr/>
                </p:nvSpPr>
                <p:spPr bwMode="auto">
                  <a:xfrm>
                    <a:off x="2006" y="1016"/>
                    <a:ext cx="7" cy="6"/>
                  </a:xfrm>
                  <a:custGeom>
                    <a:avLst/>
                    <a:gdLst>
                      <a:gd name="T0" fmla="*/ 0 w 27"/>
                      <a:gd name="T1" fmla="*/ 0 h 24"/>
                      <a:gd name="T2" fmla="*/ 0 w 27"/>
                      <a:gd name="T3" fmla="*/ 0 h 24"/>
                      <a:gd name="T4" fmla="*/ 0 w 27"/>
                      <a:gd name="T5" fmla="*/ 0 h 24"/>
                      <a:gd name="T6" fmla="*/ 0 w 27"/>
                      <a:gd name="T7" fmla="*/ 0 h 24"/>
                      <a:gd name="T8" fmla="*/ 0 w 27"/>
                      <a:gd name="T9" fmla="*/ 0 h 24"/>
                      <a:gd name="T10" fmla="*/ 0 w 27"/>
                      <a:gd name="T11" fmla="*/ 0 h 24"/>
                      <a:gd name="T12" fmla="*/ 0 w 27"/>
                      <a:gd name="T13" fmla="*/ 0 h 24"/>
                      <a:gd name="T14" fmla="*/ 0 w 27"/>
                      <a:gd name="T15" fmla="*/ 0 h 24"/>
                      <a:gd name="T16" fmla="*/ 0 w 27"/>
                      <a:gd name="T17" fmla="*/ 0 h 2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4"/>
                      <a:gd name="T29" fmla="*/ 27 w 27"/>
                      <a:gd name="T30" fmla="*/ 24 h 2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4">
                        <a:moveTo>
                          <a:pt x="0" y="10"/>
                        </a:moveTo>
                        <a:lnTo>
                          <a:pt x="3" y="0"/>
                        </a:lnTo>
                        <a:lnTo>
                          <a:pt x="10" y="0"/>
                        </a:lnTo>
                        <a:lnTo>
                          <a:pt x="20" y="0"/>
                        </a:lnTo>
                        <a:lnTo>
                          <a:pt x="27" y="10"/>
                        </a:lnTo>
                        <a:lnTo>
                          <a:pt x="20" y="20"/>
                        </a:lnTo>
                        <a:lnTo>
                          <a:pt x="10" y="24"/>
                        </a:lnTo>
                        <a:lnTo>
                          <a:pt x="3" y="20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4" name="Freeform 254"/>
                  <p:cNvSpPr>
                    <a:spLocks/>
                  </p:cNvSpPr>
                  <p:nvPr/>
                </p:nvSpPr>
                <p:spPr bwMode="auto">
                  <a:xfrm>
                    <a:off x="2095" y="1068"/>
                    <a:ext cx="7" cy="8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5"/>
                        </a:moveTo>
                        <a:lnTo>
                          <a:pt x="0" y="11"/>
                        </a:lnTo>
                        <a:lnTo>
                          <a:pt x="9" y="0"/>
                        </a:lnTo>
                        <a:lnTo>
                          <a:pt x="20" y="11"/>
                        </a:lnTo>
                        <a:lnTo>
                          <a:pt x="27" y="15"/>
                        </a:lnTo>
                        <a:lnTo>
                          <a:pt x="20" y="31"/>
                        </a:lnTo>
                        <a:lnTo>
                          <a:pt x="9" y="31"/>
                        </a:lnTo>
                        <a:lnTo>
                          <a:pt x="0" y="31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5" name="Freeform 255"/>
                  <p:cNvSpPr>
                    <a:spLocks/>
                  </p:cNvSpPr>
                  <p:nvPr/>
                </p:nvSpPr>
                <p:spPr bwMode="auto">
                  <a:xfrm>
                    <a:off x="2110" y="1068"/>
                    <a:ext cx="7" cy="8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5"/>
                        </a:moveTo>
                        <a:lnTo>
                          <a:pt x="0" y="11"/>
                        </a:lnTo>
                        <a:lnTo>
                          <a:pt x="10" y="0"/>
                        </a:lnTo>
                        <a:lnTo>
                          <a:pt x="20" y="11"/>
                        </a:lnTo>
                        <a:lnTo>
                          <a:pt x="27" y="15"/>
                        </a:lnTo>
                        <a:lnTo>
                          <a:pt x="20" y="31"/>
                        </a:lnTo>
                        <a:lnTo>
                          <a:pt x="10" y="31"/>
                        </a:lnTo>
                        <a:lnTo>
                          <a:pt x="0" y="31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6" name="Freeform 256"/>
                  <p:cNvSpPr>
                    <a:spLocks/>
                  </p:cNvSpPr>
                  <p:nvPr/>
                </p:nvSpPr>
                <p:spPr bwMode="auto">
                  <a:xfrm>
                    <a:off x="1794" y="1016"/>
                    <a:ext cx="6" cy="6"/>
                  </a:xfrm>
                  <a:custGeom>
                    <a:avLst/>
                    <a:gdLst>
                      <a:gd name="T0" fmla="*/ 0 w 26"/>
                      <a:gd name="T1" fmla="*/ 0 h 24"/>
                      <a:gd name="T2" fmla="*/ 0 w 26"/>
                      <a:gd name="T3" fmla="*/ 0 h 24"/>
                      <a:gd name="T4" fmla="*/ 0 w 26"/>
                      <a:gd name="T5" fmla="*/ 0 h 24"/>
                      <a:gd name="T6" fmla="*/ 0 w 26"/>
                      <a:gd name="T7" fmla="*/ 0 h 24"/>
                      <a:gd name="T8" fmla="*/ 0 w 26"/>
                      <a:gd name="T9" fmla="*/ 0 h 24"/>
                      <a:gd name="T10" fmla="*/ 0 w 26"/>
                      <a:gd name="T11" fmla="*/ 0 h 24"/>
                      <a:gd name="T12" fmla="*/ 0 w 26"/>
                      <a:gd name="T13" fmla="*/ 0 h 24"/>
                      <a:gd name="T14" fmla="*/ 0 w 26"/>
                      <a:gd name="T15" fmla="*/ 0 h 24"/>
                      <a:gd name="T16" fmla="*/ 0 w 26"/>
                      <a:gd name="T17" fmla="*/ 0 h 2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"/>
                      <a:gd name="T28" fmla="*/ 0 h 24"/>
                      <a:gd name="T29" fmla="*/ 26 w 26"/>
                      <a:gd name="T30" fmla="*/ 24 h 2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" h="24">
                        <a:moveTo>
                          <a:pt x="0" y="10"/>
                        </a:moveTo>
                        <a:lnTo>
                          <a:pt x="6" y="0"/>
                        </a:lnTo>
                        <a:lnTo>
                          <a:pt x="10" y="0"/>
                        </a:lnTo>
                        <a:lnTo>
                          <a:pt x="26" y="0"/>
                        </a:lnTo>
                        <a:lnTo>
                          <a:pt x="26" y="10"/>
                        </a:lnTo>
                        <a:lnTo>
                          <a:pt x="26" y="20"/>
                        </a:lnTo>
                        <a:lnTo>
                          <a:pt x="10" y="24"/>
                        </a:lnTo>
                        <a:lnTo>
                          <a:pt x="6" y="20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7" name="Freeform 257"/>
                  <p:cNvSpPr>
                    <a:spLocks/>
                  </p:cNvSpPr>
                  <p:nvPr/>
                </p:nvSpPr>
                <p:spPr bwMode="auto">
                  <a:xfrm>
                    <a:off x="1809" y="1016"/>
                    <a:ext cx="6" cy="6"/>
                  </a:xfrm>
                  <a:custGeom>
                    <a:avLst/>
                    <a:gdLst>
                      <a:gd name="T0" fmla="*/ 0 w 23"/>
                      <a:gd name="T1" fmla="*/ 0 h 24"/>
                      <a:gd name="T2" fmla="*/ 0 w 23"/>
                      <a:gd name="T3" fmla="*/ 0 h 24"/>
                      <a:gd name="T4" fmla="*/ 0 w 23"/>
                      <a:gd name="T5" fmla="*/ 0 h 24"/>
                      <a:gd name="T6" fmla="*/ 0 w 23"/>
                      <a:gd name="T7" fmla="*/ 0 h 24"/>
                      <a:gd name="T8" fmla="*/ 0 w 23"/>
                      <a:gd name="T9" fmla="*/ 0 h 24"/>
                      <a:gd name="T10" fmla="*/ 0 w 23"/>
                      <a:gd name="T11" fmla="*/ 0 h 24"/>
                      <a:gd name="T12" fmla="*/ 0 w 23"/>
                      <a:gd name="T13" fmla="*/ 0 h 24"/>
                      <a:gd name="T14" fmla="*/ 0 w 23"/>
                      <a:gd name="T15" fmla="*/ 0 h 24"/>
                      <a:gd name="T16" fmla="*/ 0 w 23"/>
                      <a:gd name="T17" fmla="*/ 0 h 2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24"/>
                      <a:gd name="T29" fmla="*/ 23 w 23"/>
                      <a:gd name="T30" fmla="*/ 24 h 2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24">
                        <a:moveTo>
                          <a:pt x="0" y="10"/>
                        </a:moveTo>
                        <a:lnTo>
                          <a:pt x="7" y="0"/>
                        </a:lnTo>
                        <a:lnTo>
                          <a:pt x="10" y="0"/>
                        </a:lnTo>
                        <a:lnTo>
                          <a:pt x="23" y="0"/>
                        </a:lnTo>
                        <a:lnTo>
                          <a:pt x="23" y="10"/>
                        </a:lnTo>
                        <a:lnTo>
                          <a:pt x="23" y="20"/>
                        </a:lnTo>
                        <a:lnTo>
                          <a:pt x="10" y="24"/>
                        </a:lnTo>
                        <a:lnTo>
                          <a:pt x="7" y="20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8" name="Freeform 258"/>
                  <p:cNvSpPr>
                    <a:spLocks/>
                  </p:cNvSpPr>
                  <p:nvPr/>
                </p:nvSpPr>
                <p:spPr bwMode="auto">
                  <a:xfrm>
                    <a:off x="1786" y="1142"/>
                    <a:ext cx="6" cy="7"/>
                  </a:xfrm>
                  <a:custGeom>
                    <a:avLst/>
                    <a:gdLst>
                      <a:gd name="T0" fmla="*/ 0 w 23"/>
                      <a:gd name="T1" fmla="*/ 0 h 30"/>
                      <a:gd name="T2" fmla="*/ 0 w 23"/>
                      <a:gd name="T3" fmla="*/ 0 h 30"/>
                      <a:gd name="T4" fmla="*/ 0 w 23"/>
                      <a:gd name="T5" fmla="*/ 0 h 30"/>
                      <a:gd name="T6" fmla="*/ 0 w 23"/>
                      <a:gd name="T7" fmla="*/ 0 h 30"/>
                      <a:gd name="T8" fmla="*/ 0 w 23"/>
                      <a:gd name="T9" fmla="*/ 0 h 30"/>
                      <a:gd name="T10" fmla="*/ 0 w 23"/>
                      <a:gd name="T11" fmla="*/ 0 h 30"/>
                      <a:gd name="T12" fmla="*/ 0 w 23"/>
                      <a:gd name="T13" fmla="*/ 0 h 30"/>
                      <a:gd name="T14" fmla="*/ 0 w 23"/>
                      <a:gd name="T15" fmla="*/ 0 h 30"/>
                      <a:gd name="T16" fmla="*/ 0 w 23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0"/>
                      <a:gd name="T29" fmla="*/ 23 w 23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0">
                        <a:moveTo>
                          <a:pt x="0" y="13"/>
                        </a:moveTo>
                        <a:lnTo>
                          <a:pt x="3" y="10"/>
                        </a:lnTo>
                        <a:lnTo>
                          <a:pt x="9" y="0"/>
                        </a:lnTo>
                        <a:lnTo>
                          <a:pt x="20" y="10"/>
                        </a:lnTo>
                        <a:lnTo>
                          <a:pt x="23" y="13"/>
                        </a:lnTo>
                        <a:lnTo>
                          <a:pt x="20" y="30"/>
                        </a:lnTo>
                        <a:lnTo>
                          <a:pt x="9" y="30"/>
                        </a:lnTo>
                        <a:lnTo>
                          <a:pt x="3" y="30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9" name="Freeform 259"/>
                  <p:cNvSpPr>
                    <a:spLocks/>
                  </p:cNvSpPr>
                  <p:nvPr/>
                </p:nvSpPr>
                <p:spPr bwMode="auto">
                  <a:xfrm>
                    <a:off x="1802" y="1142"/>
                    <a:ext cx="5" cy="7"/>
                  </a:xfrm>
                  <a:custGeom>
                    <a:avLst/>
                    <a:gdLst>
                      <a:gd name="T0" fmla="*/ 0 w 20"/>
                      <a:gd name="T1" fmla="*/ 0 h 30"/>
                      <a:gd name="T2" fmla="*/ 0 w 20"/>
                      <a:gd name="T3" fmla="*/ 0 h 30"/>
                      <a:gd name="T4" fmla="*/ 0 w 20"/>
                      <a:gd name="T5" fmla="*/ 0 h 30"/>
                      <a:gd name="T6" fmla="*/ 0 w 20"/>
                      <a:gd name="T7" fmla="*/ 0 h 30"/>
                      <a:gd name="T8" fmla="*/ 0 w 20"/>
                      <a:gd name="T9" fmla="*/ 0 h 30"/>
                      <a:gd name="T10" fmla="*/ 0 w 20"/>
                      <a:gd name="T11" fmla="*/ 0 h 30"/>
                      <a:gd name="T12" fmla="*/ 0 w 20"/>
                      <a:gd name="T13" fmla="*/ 0 h 30"/>
                      <a:gd name="T14" fmla="*/ 0 w 20"/>
                      <a:gd name="T15" fmla="*/ 0 h 30"/>
                      <a:gd name="T16" fmla="*/ 0 w 20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0"/>
                      <a:gd name="T29" fmla="*/ 20 w 20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0">
                        <a:moveTo>
                          <a:pt x="0" y="13"/>
                        </a:moveTo>
                        <a:lnTo>
                          <a:pt x="4" y="10"/>
                        </a:lnTo>
                        <a:lnTo>
                          <a:pt x="11" y="0"/>
                        </a:lnTo>
                        <a:lnTo>
                          <a:pt x="18" y="10"/>
                        </a:lnTo>
                        <a:lnTo>
                          <a:pt x="20" y="13"/>
                        </a:lnTo>
                        <a:lnTo>
                          <a:pt x="18" y="30"/>
                        </a:lnTo>
                        <a:lnTo>
                          <a:pt x="11" y="30"/>
                        </a:lnTo>
                        <a:lnTo>
                          <a:pt x="4" y="30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0" name="Freeform 260"/>
                  <p:cNvSpPr>
                    <a:spLocks/>
                  </p:cNvSpPr>
                  <p:nvPr/>
                </p:nvSpPr>
                <p:spPr bwMode="auto">
                  <a:xfrm>
                    <a:off x="1929" y="1118"/>
                    <a:ext cx="7" cy="8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4"/>
                        </a:moveTo>
                        <a:lnTo>
                          <a:pt x="6" y="0"/>
                        </a:lnTo>
                        <a:lnTo>
                          <a:pt x="16" y="0"/>
                        </a:lnTo>
                        <a:lnTo>
                          <a:pt x="20" y="0"/>
                        </a:lnTo>
                        <a:lnTo>
                          <a:pt x="27" y="14"/>
                        </a:lnTo>
                        <a:lnTo>
                          <a:pt x="20" y="21"/>
                        </a:lnTo>
                        <a:lnTo>
                          <a:pt x="16" y="31"/>
                        </a:lnTo>
                        <a:lnTo>
                          <a:pt x="6" y="2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1" name="Freeform 261"/>
                  <p:cNvSpPr>
                    <a:spLocks/>
                  </p:cNvSpPr>
                  <p:nvPr/>
                </p:nvSpPr>
                <p:spPr bwMode="auto">
                  <a:xfrm>
                    <a:off x="1945" y="1118"/>
                    <a:ext cx="7" cy="8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4"/>
                        </a:moveTo>
                        <a:lnTo>
                          <a:pt x="7" y="0"/>
                        </a:lnTo>
                        <a:lnTo>
                          <a:pt x="17" y="0"/>
                        </a:lnTo>
                        <a:lnTo>
                          <a:pt x="20" y="0"/>
                        </a:lnTo>
                        <a:lnTo>
                          <a:pt x="27" y="14"/>
                        </a:lnTo>
                        <a:lnTo>
                          <a:pt x="20" y="21"/>
                        </a:lnTo>
                        <a:lnTo>
                          <a:pt x="17" y="31"/>
                        </a:lnTo>
                        <a:lnTo>
                          <a:pt x="7" y="2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2" name="Freeform 262"/>
                  <p:cNvSpPr>
                    <a:spLocks/>
                  </p:cNvSpPr>
                  <p:nvPr/>
                </p:nvSpPr>
                <p:spPr bwMode="auto">
                  <a:xfrm>
                    <a:off x="1936" y="1257"/>
                    <a:ext cx="6" cy="8"/>
                  </a:xfrm>
                  <a:custGeom>
                    <a:avLst/>
                    <a:gdLst>
                      <a:gd name="T0" fmla="*/ 0 w 26"/>
                      <a:gd name="T1" fmla="*/ 0 h 31"/>
                      <a:gd name="T2" fmla="*/ 0 w 26"/>
                      <a:gd name="T3" fmla="*/ 0 h 31"/>
                      <a:gd name="T4" fmla="*/ 0 w 26"/>
                      <a:gd name="T5" fmla="*/ 0 h 31"/>
                      <a:gd name="T6" fmla="*/ 0 w 26"/>
                      <a:gd name="T7" fmla="*/ 0 h 31"/>
                      <a:gd name="T8" fmla="*/ 0 w 26"/>
                      <a:gd name="T9" fmla="*/ 0 h 31"/>
                      <a:gd name="T10" fmla="*/ 0 w 26"/>
                      <a:gd name="T11" fmla="*/ 0 h 31"/>
                      <a:gd name="T12" fmla="*/ 0 w 26"/>
                      <a:gd name="T13" fmla="*/ 0 h 31"/>
                      <a:gd name="T14" fmla="*/ 0 w 26"/>
                      <a:gd name="T15" fmla="*/ 0 h 31"/>
                      <a:gd name="T16" fmla="*/ 0 w 26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"/>
                      <a:gd name="T28" fmla="*/ 0 h 31"/>
                      <a:gd name="T29" fmla="*/ 26 w 26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" h="31">
                        <a:moveTo>
                          <a:pt x="0" y="17"/>
                        </a:moveTo>
                        <a:lnTo>
                          <a:pt x="6" y="0"/>
                        </a:lnTo>
                        <a:lnTo>
                          <a:pt x="9" y="0"/>
                        </a:lnTo>
                        <a:lnTo>
                          <a:pt x="20" y="0"/>
                        </a:lnTo>
                        <a:lnTo>
                          <a:pt x="26" y="17"/>
                        </a:lnTo>
                        <a:lnTo>
                          <a:pt x="20" y="20"/>
                        </a:lnTo>
                        <a:lnTo>
                          <a:pt x="9" y="31"/>
                        </a:lnTo>
                        <a:lnTo>
                          <a:pt x="6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3" name="Freeform 263"/>
                  <p:cNvSpPr>
                    <a:spLocks/>
                  </p:cNvSpPr>
                  <p:nvPr/>
                </p:nvSpPr>
                <p:spPr bwMode="auto">
                  <a:xfrm>
                    <a:off x="1952" y="1257"/>
                    <a:ext cx="5" cy="8"/>
                  </a:xfrm>
                  <a:custGeom>
                    <a:avLst/>
                    <a:gdLst>
                      <a:gd name="T0" fmla="*/ 0 w 24"/>
                      <a:gd name="T1" fmla="*/ 0 h 31"/>
                      <a:gd name="T2" fmla="*/ 0 w 24"/>
                      <a:gd name="T3" fmla="*/ 0 h 31"/>
                      <a:gd name="T4" fmla="*/ 0 w 24"/>
                      <a:gd name="T5" fmla="*/ 0 h 31"/>
                      <a:gd name="T6" fmla="*/ 0 w 24"/>
                      <a:gd name="T7" fmla="*/ 0 h 31"/>
                      <a:gd name="T8" fmla="*/ 0 w 24"/>
                      <a:gd name="T9" fmla="*/ 0 h 31"/>
                      <a:gd name="T10" fmla="*/ 0 w 24"/>
                      <a:gd name="T11" fmla="*/ 0 h 31"/>
                      <a:gd name="T12" fmla="*/ 0 w 24"/>
                      <a:gd name="T13" fmla="*/ 0 h 31"/>
                      <a:gd name="T14" fmla="*/ 0 w 24"/>
                      <a:gd name="T15" fmla="*/ 0 h 31"/>
                      <a:gd name="T16" fmla="*/ 0 w 24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1"/>
                      <a:gd name="T29" fmla="*/ 24 w 24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1">
                        <a:moveTo>
                          <a:pt x="0" y="17"/>
                        </a:moveTo>
                        <a:lnTo>
                          <a:pt x="7" y="0"/>
                        </a:lnTo>
                        <a:lnTo>
                          <a:pt x="11" y="0"/>
                        </a:lnTo>
                        <a:lnTo>
                          <a:pt x="17" y="0"/>
                        </a:lnTo>
                        <a:lnTo>
                          <a:pt x="24" y="17"/>
                        </a:lnTo>
                        <a:lnTo>
                          <a:pt x="17" y="20"/>
                        </a:lnTo>
                        <a:lnTo>
                          <a:pt x="11" y="31"/>
                        </a:lnTo>
                        <a:lnTo>
                          <a:pt x="7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4" name="Freeform 264"/>
                  <p:cNvSpPr>
                    <a:spLocks/>
                  </p:cNvSpPr>
                  <p:nvPr/>
                </p:nvSpPr>
                <p:spPr bwMode="auto">
                  <a:xfrm>
                    <a:off x="2134" y="1223"/>
                    <a:ext cx="6" cy="7"/>
                  </a:xfrm>
                  <a:custGeom>
                    <a:avLst/>
                    <a:gdLst>
                      <a:gd name="T0" fmla="*/ 0 w 24"/>
                      <a:gd name="T1" fmla="*/ 0 h 29"/>
                      <a:gd name="T2" fmla="*/ 0 w 24"/>
                      <a:gd name="T3" fmla="*/ 0 h 29"/>
                      <a:gd name="T4" fmla="*/ 0 w 24"/>
                      <a:gd name="T5" fmla="*/ 0 h 29"/>
                      <a:gd name="T6" fmla="*/ 0 w 24"/>
                      <a:gd name="T7" fmla="*/ 0 h 29"/>
                      <a:gd name="T8" fmla="*/ 0 w 24"/>
                      <a:gd name="T9" fmla="*/ 0 h 29"/>
                      <a:gd name="T10" fmla="*/ 0 w 24"/>
                      <a:gd name="T11" fmla="*/ 0 h 29"/>
                      <a:gd name="T12" fmla="*/ 0 w 24"/>
                      <a:gd name="T13" fmla="*/ 0 h 29"/>
                      <a:gd name="T14" fmla="*/ 0 w 24"/>
                      <a:gd name="T15" fmla="*/ 0 h 29"/>
                      <a:gd name="T16" fmla="*/ 0 w 24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29"/>
                      <a:gd name="T29" fmla="*/ 24 w 24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29">
                        <a:moveTo>
                          <a:pt x="0" y="13"/>
                        </a:moveTo>
                        <a:lnTo>
                          <a:pt x="7" y="9"/>
                        </a:lnTo>
                        <a:lnTo>
                          <a:pt x="14" y="0"/>
                        </a:lnTo>
                        <a:lnTo>
                          <a:pt x="17" y="9"/>
                        </a:lnTo>
                        <a:lnTo>
                          <a:pt x="24" y="13"/>
                        </a:lnTo>
                        <a:lnTo>
                          <a:pt x="17" y="29"/>
                        </a:lnTo>
                        <a:lnTo>
                          <a:pt x="14" y="29"/>
                        </a:lnTo>
                        <a:lnTo>
                          <a:pt x="7" y="29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5" name="Freeform 265"/>
                  <p:cNvSpPr>
                    <a:spLocks/>
                  </p:cNvSpPr>
                  <p:nvPr/>
                </p:nvSpPr>
                <p:spPr bwMode="auto">
                  <a:xfrm>
                    <a:off x="2149" y="1223"/>
                    <a:ext cx="7" cy="7"/>
                  </a:xfrm>
                  <a:custGeom>
                    <a:avLst/>
                    <a:gdLst>
                      <a:gd name="T0" fmla="*/ 0 w 27"/>
                      <a:gd name="T1" fmla="*/ 0 h 29"/>
                      <a:gd name="T2" fmla="*/ 0 w 27"/>
                      <a:gd name="T3" fmla="*/ 0 h 29"/>
                      <a:gd name="T4" fmla="*/ 0 w 27"/>
                      <a:gd name="T5" fmla="*/ 0 h 29"/>
                      <a:gd name="T6" fmla="*/ 0 w 27"/>
                      <a:gd name="T7" fmla="*/ 0 h 29"/>
                      <a:gd name="T8" fmla="*/ 0 w 27"/>
                      <a:gd name="T9" fmla="*/ 0 h 29"/>
                      <a:gd name="T10" fmla="*/ 0 w 27"/>
                      <a:gd name="T11" fmla="*/ 0 h 29"/>
                      <a:gd name="T12" fmla="*/ 0 w 27"/>
                      <a:gd name="T13" fmla="*/ 0 h 29"/>
                      <a:gd name="T14" fmla="*/ 0 w 27"/>
                      <a:gd name="T15" fmla="*/ 0 h 29"/>
                      <a:gd name="T16" fmla="*/ 0 w 27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9"/>
                      <a:gd name="T29" fmla="*/ 27 w 27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9">
                        <a:moveTo>
                          <a:pt x="0" y="13"/>
                        </a:moveTo>
                        <a:lnTo>
                          <a:pt x="7" y="9"/>
                        </a:lnTo>
                        <a:lnTo>
                          <a:pt x="16" y="0"/>
                        </a:lnTo>
                        <a:lnTo>
                          <a:pt x="20" y="9"/>
                        </a:lnTo>
                        <a:lnTo>
                          <a:pt x="27" y="13"/>
                        </a:lnTo>
                        <a:lnTo>
                          <a:pt x="20" y="29"/>
                        </a:lnTo>
                        <a:lnTo>
                          <a:pt x="16" y="29"/>
                        </a:lnTo>
                        <a:lnTo>
                          <a:pt x="7" y="29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6" name="Freeform 266"/>
                  <p:cNvSpPr>
                    <a:spLocks/>
                  </p:cNvSpPr>
                  <p:nvPr/>
                </p:nvSpPr>
                <p:spPr bwMode="auto">
                  <a:xfrm>
                    <a:off x="2042" y="1325"/>
                    <a:ext cx="6" cy="8"/>
                  </a:xfrm>
                  <a:custGeom>
                    <a:avLst/>
                    <a:gdLst>
                      <a:gd name="T0" fmla="*/ 0 w 24"/>
                      <a:gd name="T1" fmla="*/ 0 h 30"/>
                      <a:gd name="T2" fmla="*/ 0 w 24"/>
                      <a:gd name="T3" fmla="*/ 0 h 30"/>
                      <a:gd name="T4" fmla="*/ 0 w 24"/>
                      <a:gd name="T5" fmla="*/ 0 h 30"/>
                      <a:gd name="T6" fmla="*/ 0 w 24"/>
                      <a:gd name="T7" fmla="*/ 0 h 30"/>
                      <a:gd name="T8" fmla="*/ 0 w 24"/>
                      <a:gd name="T9" fmla="*/ 0 h 30"/>
                      <a:gd name="T10" fmla="*/ 0 w 24"/>
                      <a:gd name="T11" fmla="*/ 0 h 30"/>
                      <a:gd name="T12" fmla="*/ 0 w 24"/>
                      <a:gd name="T13" fmla="*/ 0 h 30"/>
                      <a:gd name="T14" fmla="*/ 0 w 24"/>
                      <a:gd name="T15" fmla="*/ 0 h 30"/>
                      <a:gd name="T16" fmla="*/ 0 w 24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0"/>
                      <a:gd name="T29" fmla="*/ 24 w 24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0">
                        <a:moveTo>
                          <a:pt x="0" y="16"/>
                        </a:moveTo>
                        <a:lnTo>
                          <a:pt x="7" y="10"/>
                        </a:lnTo>
                        <a:lnTo>
                          <a:pt x="11" y="0"/>
                        </a:lnTo>
                        <a:lnTo>
                          <a:pt x="24" y="10"/>
                        </a:lnTo>
                        <a:lnTo>
                          <a:pt x="24" y="16"/>
                        </a:lnTo>
                        <a:lnTo>
                          <a:pt x="24" y="30"/>
                        </a:lnTo>
                        <a:lnTo>
                          <a:pt x="11" y="30"/>
                        </a:lnTo>
                        <a:lnTo>
                          <a:pt x="7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7" name="Freeform 267"/>
                  <p:cNvSpPr>
                    <a:spLocks/>
                  </p:cNvSpPr>
                  <p:nvPr/>
                </p:nvSpPr>
                <p:spPr bwMode="auto">
                  <a:xfrm>
                    <a:off x="2058" y="1325"/>
                    <a:ext cx="6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6"/>
                        </a:moveTo>
                        <a:lnTo>
                          <a:pt x="7" y="10"/>
                        </a:lnTo>
                        <a:lnTo>
                          <a:pt x="10" y="0"/>
                        </a:lnTo>
                        <a:lnTo>
                          <a:pt x="27" y="10"/>
                        </a:lnTo>
                        <a:lnTo>
                          <a:pt x="27" y="16"/>
                        </a:lnTo>
                        <a:lnTo>
                          <a:pt x="27" y="30"/>
                        </a:lnTo>
                        <a:lnTo>
                          <a:pt x="10" y="30"/>
                        </a:lnTo>
                        <a:lnTo>
                          <a:pt x="7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8" name="Freeform 268"/>
                  <p:cNvSpPr>
                    <a:spLocks/>
                  </p:cNvSpPr>
                  <p:nvPr/>
                </p:nvSpPr>
                <p:spPr bwMode="auto">
                  <a:xfrm>
                    <a:off x="2550" y="2349"/>
                    <a:ext cx="5" cy="8"/>
                  </a:xfrm>
                  <a:custGeom>
                    <a:avLst/>
                    <a:gdLst>
                      <a:gd name="T0" fmla="*/ 0 w 24"/>
                      <a:gd name="T1" fmla="*/ 0 h 30"/>
                      <a:gd name="T2" fmla="*/ 0 w 24"/>
                      <a:gd name="T3" fmla="*/ 0 h 30"/>
                      <a:gd name="T4" fmla="*/ 0 w 24"/>
                      <a:gd name="T5" fmla="*/ 0 h 30"/>
                      <a:gd name="T6" fmla="*/ 0 w 24"/>
                      <a:gd name="T7" fmla="*/ 0 h 30"/>
                      <a:gd name="T8" fmla="*/ 0 w 24"/>
                      <a:gd name="T9" fmla="*/ 0 h 30"/>
                      <a:gd name="T10" fmla="*/ 0 w 24"/>
                      <a:gd name="T11" fmla="*/ 0 h 30"/>
                      <a:gd name="T12" fmla="*/ 0 w 24"/>
                      <a:gd name="T13" fmla="*/ 0 h 30"/>
                      <a:gd name="T14" fmla="*/ 0 w 24"/>
                      <a:gd name="T15" fmla="*/ 0 h 30"/>
                      <a:gd name="T16" fmla="*/ 0 w 24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0"/>
                      <a:gd name="T29" fmla="*/ 24 w 24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0">
                        <a:moveTo>
                          <a:pt x="0" y="14"/>
                        </a:moveTo>
                        <a:lnTo>
                          <a:pt x="0" y="10"/>
                        </a:lnTo>
                        <a:lnTo>
                          <a:pt x="14" y="0"/>
                        </a:lnTo>
                        <a:lnTo>
                          <a:pt x="21" y="10"/>
                        </a:lnTo>
                        <a:lnTo>
                          <a:pt x="24" y="14"/>
                        </a:lnTo>
                        <a:lnTo>
                          <a:pt x="21" y="30"/>
                        </a:lnTo>
                        <a:lnTo>
                          <a:pt x="14" y="30"/>
                        </a:lnTo>
                        <a:lnTo>
                          <a:pt x="0" y="3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9" name="Freeform 269"/>
                  <p:cNvSpPr>
                    <a:spLocks/>
                  </p:cNvSpPr>
                  <p:nvPr/>
                </p:nvSpPr>
                <p:spPr bwMode="auto">
                  <a:xfrm>
                    <a:off x="2565" y="2349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4"/>
                        </a:moveTo>
                        <a:lnTo>
                          <a:pt x="0" y="10"/>
                        </a:lnTo>
                        <a:lnTo>
                          <a:pt x="17" y="0"/>
                        </a:lnTo>
                        <a:lnTo>
                          <a:pt x="24" y="10"/>
                        </a:lnTo>
                        <a:lnTo>
                          <a:pt x="27" y="14"/>
                        </a:lnTo>
                        <a:lnTo>
                          <a:pt x="24" y="30"/>
                        </a:lnTo>
                        <a:lnTo>
                          <a:pt x="17" y="30"/>
                        </a:lnTo>
                        <a:lnTo>
                          <a:pt x="0" y="3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0" name="Freeform 270"/>
                  <p:cNvSpPr>
                    <a:spLocks/>
                  </p:cNvSpPr>
                  <p:nvPr/>
                </p:nvSpPr>
                <p:spPr bwMode="auto">
                  <a:xfrm>
                    <a:off x="2522" y="2445"/>
                    <a:ext cx="5" cy="7"/>
                  </a:xfrm>
                  <a:custGeom>
                    <a:avLst/>
                    <a:gdLst>
                      <a:gd name="T0" fmla="*/ 0 w 20"/>
                      <a:gd name="T1" fmla="*/ 0 h 30"/>
                      <a:gd name="T2" fmla="*/ 0 w 20"/>
                      <a:gd name="T3" fmla="*/ 0 h 30"/>
                      <a:gd name="T4" fmla="*/ 0 w 20"/>
                      <a:gd name="T5" fmla="*/ 0 h 30"/>
                      <a:gd name="T6" fmla="*/ 0 w 20"/>
                      <a:gd name="T7" fmla="*/ 0 h 30"/>
                      <a:gd name="T8" fmla="*/ 0 w 20"/>
                      <a:gd name="T9" fmla="*/ 0 h 30"/>
                      <a:gd name="T10" fmla="*/ 0 w 20"/>
                      <a:gd name="T11" fmla="*/ 0 h 30"/>
                      <a:gd name="T12" fmla="*/ 0 w 20"/>
                      <a:gd name="T13" fmla="*/ 0 h 30"/>
                      <a:gd name="T14" fmla="*/ 0 w 20"/>
                      <a:gd name="T15" fmla="*/ 0 h 30"/>
                      <a:gd name="T16" fmla="*/ 0 w 20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0"/>
                      <a:gd name="T29" fmla="*/ 20 w 20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0">
                        <a:moveTo>
                          <a:pt x="0" y="16"/>
                        </a:moveTo>
                        <a:lnTo>
                          <a:pt x="0" y="10"/>
                        </a:lnTo>
                        <a:lnTo>
                          <a:pt x="13" y="0"/>
                        </a:lnTo>
                        <a:lnTo>
                          <a:pt x="20" y="10"/>
                        </a:lnTo>
                        <a:lnTo>
                          <a:pt x="20" y="16"/>
                        </a:lnTo>
                        <a:lnTo>
                          <a:pt x="20" y="30"/>
                        </a:lnTo>
                        <a:lnTo>
                          <a:pt x="13" y="30"/>
                        </a:lnTo>
                        <a:lnTo>
                          <a:pt x="0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1" name="Freeform 271"/>
                  <p:cNvSpPr>
                    <a:spLocks/>
                  </p:cNvSpPr>
                  <p:nvPr/>
                </p:nvSpPr>
                <p:spPr bwMode="auto">
                  <a:xfrm>
                    <a:off x="2538" y="2445"/>
                    <a:ext cx="6" cy="7"/>
                  </a:xfrm>
                  <a:custGeom>
                    <a:avLst/>
                    <a:gdLst>
                      <a:gd name="T0" fmla="*/ 0 w 24"/>
                      <a:gd name="T1" fmla="*/ 0 h 30"/>
                      <a:gd name="T2" fmla="*/ 0 w 24"/>
                      <a:gd name="T3" fmla="*/ 0 h 30"/>
                      <a:gd name="T4" fmla="*/ 0 w 24"/>
                      <a:gd name="T5" fmla="*/ 0 h 30"/>
                      <a:gd name="T6" fmla="*/ 0 w 24"/>
                      <a:gd name="T7" fmla="*/ 0 h 30"/>
                      <a:gd name="T8" fmla="*/ 0 w 24"/>
                      <a:gd name="T9" fmla="*/ 0 h 30"/>
                      <a:gd name="T10" fmla="*/ 0 w 24"/>
                      <a:gd name="T11" fmla="*/ 0 h 30"/>
                      <a:gd name="T12" fmla="*/ 0 w 24"/>
                      <a:gd name="T13" fmla="*/ 0 h 30"/>
                      <a:gd name="T14" fmla="*/ 0 w 24"/>
                      <a:gd name="T15" fmla="*/ 0 h 30"/>
                      <a:gd name="T16" fmla="*/ 0 w 24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0"/>
                      <a:gd name="T29" fmla="*/ 24 w 24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0">
                        <a:moveTo>
                          <a:pt x="0" y="16"/>
                        </a:moveTo>
                        <a:lnTo>
                          <a:pt x="0" y="10"/>
                        </a:lnTo>
                        <a:lnTo>
                          <a:pt x="11" y="0"/>
                        </a:lnTo>
                        <a:lnTo>
                          <a:pt x="18" y="10"/>
                        </a:lnTo>
                        <a:lnTo>
                          <a:pt x="24" y="16"/>
                        </a:lnTo>
                        <a:lnTo>
                          <a:pt x="18" y="30"/>
                        </a:lnTo>
                        <a:lnTo>
                          <a:pt x="11" y="30"/>
                        </a:lnTo>
                        <a:lnTo>
                          <a:pt x="0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2" name="Freeform 272"/>
                  <p:cNvSpPr>
                    <a:spLocks/>
                  </p:cNvSpPr>
                  <p:nvPr/>
                </p:nvSpPr>
                <p:spPr bwMode="auto">
                  <a:xfrm>
                    <a:off x="2313" y="2349"/>
                    <a:ext cx="7" cy="8"/>
                  </a:xfrm>
                  <a:custGeom>
                    <a:avLst/>
                    <a:gdLst>
                      <a:gd name="T0" fmla="*/ 0 w 25"/>
                      <a:gd name="T1" fmla="*/ 0 h 30"/>
                      <a:gd name="T2" fmla="*/ 0 w 25"/>
                      <a:gd name="T3" fmla="*/ 0 h 30"/>
                      <a:gd name="T4" fmla="*/ 0 w 25"/>
                      <a:gd name="T5" fmla="*/ 0 h 30"/>
                      <a:gd name="T6" fmla="*/ 0 w 25"/>
                      <a:gd name="T7" fmla="*/ 0 h 30"/>
                      <a:gd name="T8" fmla="*/ 0 w 25"/>
                      <a:gd name="T9" fmla="*/ 0 h 30"/>
                      <a:gd name="T10" fmla="*/ 0 w 25"/>
                      <a:gd name="T11" fmla="*/ 0 h 30"/>
                      <a:gd name="T12" fmla="*/ 0 w 25"/>
                      <a:gd name="T13" fmla="*/ 0 h 30"/>
                      <a:gd name="T14" fmla="*/ 0 w 25"/>
                      <a:gd name="T15" fmla="*/ 0 h 30"/>
                      <a:gd name="T16" fmla="*/ 0 w 25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5"/>
                      <a:gd name="T28" fmla="*/ 0 h 30"/>
                      <a:gd name="T29" fmla="*/ 25 w 25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5" h="30">
                        <a:moveTo>
                          <a:pt x="0" y="14"/>
                        </a:moveTo>
                        <a:lnTo>
                          <a:pt x="6" y="10"/>
                        </a:lnTo>
                        <a:lnTo>
                          <a:pt x="16" y="0"/>
                        </a:lnTo>
                        <a:lnTo>
                          <a:pt x="25" y="10"/>
                        </a:lnTo>
                        <a:lnTo>
                          <a:pt x="25" y="14"/>
                        </a:lnTo>
                        <a:lnTo>
                          <a:pt x="25" y="30"/>
                        </a:lnTo>
                        <a:lnTo>
                          <a:pt x="16" y="30"/>
                        </a:lnTo>
                        <a:lnTo>
                          <a:pt x="6" y="3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3" name="Freeform 273"/>
                  <p:cNvSpPr>
                    <a:spLocks/>
                  </p:cNvSpPr>
                  <p:nvPr/>
                </p:nvSpPr>
                <p:spPr bwMode="auto">
                  <a:xfrm>
                    <a:off x="2329" y="2349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4"/>
                        </a:moveTo>
                        <a:lnTo>
                          <a:pt x="7" y="10"/>
                        </a:lnTo>
                        <a:lnTo>
                          <a:pt x="17" y="0"/>
                        </a:lnTo>
                        <a:lnTo>
                          <a:pt x="27" y="10"/>
                        </a:lnTo>
                        <a:lnTo>
                          <a:pt x="27" y="14"/>
                        </a:lnTo>
                        <a:lnTo>
                          <a:pt x="27" y="30"/>
                        </a:lnTo>
                        <a:lnTo>
                          <a:pt x="17" y="30"/>
                        </a:lnTo>
                        <a:lnTo>
                          <a:pt x="7" y="3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4" name="Freeform 274"/>
                  <p:cNvSpPr>
                    <a:spLocks/>
                  </p:cNvSpPr>
                  <p:nvPr/>
                </p:nvSpPr>
                <p:spPr bwMode="auto">
                  <a:xfrm>
                    <a:off x="1600" y="1074"/>
                    <a:ext cx="6" cy="8"/>
                  </a:xfrm>
                  <a:custGeom>
                    <a:avLst/>
                    <a:gdLst>
                      <a:gd name="T0" fmla="*/ 0 w 23"/>
                      <a:gd name="T1" fmla="*/ 0 h 30"/>
                      <a:gd name="T2" fmla="*/ 0 w 23"/>
                      <a:gd name="T3" fmla="*/ 0 h 30"/>
                      <a:gd name="T4" fmla="*/ 0 w 23"/>
                      <a:gd name="T5" fmla="*/ 0 h 30"/>
                      <a:gd name="T6" fmla="*/ 0 w 23"/>
                      <a:gd name="T7" fmla="*/ 0 h 30"/>
                      <a:gd name="T8" fmla="*/ 0 w 23"/>
                      <a:gd name="T9" fmla="*/ 0 h 30"/>
                      <a:gd name="T10" fmla="*/ 0 w 23"/>
                      <a:gd name="T11" fmla="*/ 0 h 30"/>
                      <a:gd name="T12" fmla="*/ 0 w 23"/>
                      <a:gd name="T13" fmla="*/ 0 h 30"/>
                      <a:gd name="T14" fmla="*/ 0 w 23"/>
                      <a:gd name="T15" fmla="*/ 0 h 30"/>
                      <a:gd name="T16" fmla="*/ 0 w 23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0"/>
                      <a:gd name="T29" fmla="*/ 23 w 23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0">
                        <a:moveTo>
                          <a:pt x="0" y="14"/>
                        </a:moveTo>
                        <a:lnTo>
                          <a:pt x="7" y="0"/>
                        </a:lnTo>
                        <a:lnTo>
                          <a:pt x="9" y="0"/>
                        </a:lnTo>
                        <a:lnTo>
                          <a:pt x="23" y="0"/>
                        </a:lnTo>
                        <a:lnTo>
                          <a:pt x="23" y="14"/>
                        </a:lnTo>
                        <a:lnTo>
                          <a:pt x="23" y="21"/>
                        </a:lnTo>
                        <a:lnTo>
                          <a:pt x="9" y="30"/>
                        </a:lnTo>
                        <a:lnTo>
                          <a:pt x="7" y="2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5" name="Freeform 275"/>
                  <p:cNvSpPr>
                    <a:spLocks/>
                  </p:cNvSpPr>
                  <p:nvPr/>
                </p:nvSpPr>
                <p:spPr bwMode="auto">
                  <a:xfrm>
                    <a:off x="1615" y="1074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4"/>
                        </a:moveTo>
                        <a:lnTo>
                          <a:pt x="7" y="0"/>
                        </a:lnTo>
                        <a:lnTo>
                          <a:pt x="10" y="0"/>
                        </a:lnTo>
                        <a:lnTo>
                          <a:pt x="27" y="0"/>
                        </a:lnTo>
                        <a:lnTo>
                          <a:pt x="27" y="14"/>
                        </a:lnTo>
                        <a:lnTo>
                          <a:pt x="27" y="21"/>
                        </a:lnTo>
                        <a:lnTo>
                          <a:pt x="10" y="30"/>
                        </a:lnTo>
                        <a:lnTo>
                          <a:pt x="7" y="2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6" name="Freeform 276"/>
                  <p:cNvSpPr>
                    <a:spLocks/>
                  </p:cNvSpPr>
                  <p:nvPr/>
                </p:nvSpPr>
                <p:spPr bwMode="auto">
                  <a:xfrm>
                    <a:off x="2240" y="1345"/>
                    <a:ext cx="7" cy="8"/>
                  </a:xfrm>
                  <a:custGeom>
                    <a:avLst/>
                    <a:gdLst>
                      <a:gd name="T0" fmla="*/ 0 w 27"/>
                      <a:gd name="T1" fmla="*/ 0 h 29"/>
                      <a:gd name="T2" fmla="*/ 0 w 27"/>
                      <a:gd name="T3" fmla="*/ 0 h 29"/>
                      <a:gd name="T4" fmla="*/ 0 w 27"/>
                      <a:gd name="T5" fmla="*/ 0 h 29"/>
                      <a:gd name="T6" fmla="*/ 0 w 27"/>
                      <a:gd name="T7" fmla="*/ 0 h 29"/>
                      <a:gd name="T8" fmla="*/ 0 w 27"/>
                      <a:gd name="T9" fmla="*/ 0 h 29"/>
                      <a:gd name="T10" fmla="*/ 0 w 27"/>
                      <a:gd name="T11" fmla="*/ 0 h 29"/>
                      <a:gd name="T12" fmla="*/ 0 w 27"/>
                      <a:gd name="T13" fmla="*/ 0 h 29"/>
                      <a:gd name="T14" fmla="*/ 0 w 27"/>
                      <a:gd name="T15" fmla="*/ 0 h 29"/>
                      <a:gd name="T16" fmla="*/ 0 w 27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9"/>
                      <a:gd name="T29" fmla="*/ 27 w 27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9">
                        <a:moveTo>
                          <a:pt x="0" y="16"/>
                        </a:moveTo>
                        <a:lnTo>
                          <a:pt x="7" y="0"/>
                        </a:lnTo>
                        <a:lnTo>
                          <a:pt x="18" y="0"/>
                        </a:lnTo>
                        <a:lnTo>
                          <a:pt x="21" y="0"/>
                        </a:lnTo>
                        <a:lnTo>
                          <a:pt x="27" y="16"/>
                        </a:lnTo>
                        <a:lnTo>
                          <a:pt x="21" y="20"/>
                        </a:lnTo>
                        <a:lnTo>
                          <a:pt x="18" y="29"/>
                        </a:lnTo>
                        <a:lnTo>
                          <a:pt x="7" y="2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7" name="Freeform 277"/>
                  <p:cNvSpPr>
                    <a:spLocks/>
                  </p:cNvSpPr>
                  <p:nvPr/>
                </p:nvSpPr>
                <p:spPr bwMode="auto">
                  <a:xfrm>
                    <a:off x="2256" y="1345"/>
                    <a:ext cx="6" cy="8"/>
                  </a:xfrm>
                  <a:custGeom>
                    <a:avLst/>
                    <a:gdLst>
                      <a:gd name="T0" fmla="*/ 0 w 23"/>
                      <a:gd name="T1" fmla="*/ 0 h 29"/>
                      <a:gd name="T2" fmla="*/ 0 w 23"/>
                      <a:gd name="T3" fmla="*/ 0 h 29"/>
                      <a:gd name="T4" fmla="*/ 0 w 23"/>
                      <a:gd name="T5" fmla="*/ 0 h 29"/>
                      <a:gd name="T6" fmla="*/ 0 w 23"/>
                      <a:gd name="T7" fmla="*/ 0 h 29"/>
                      <a:gd name="T8" fmla="*/ 0 w 23"/>
                      <a:gd name="T9" fmla="*/ 0 h 29"/>
                      <a:gd name="T10" fmla="*/ 0 w 23"/>
                      <a:gd name="T11" fmla="*/ 0 h 29"/>
                      <a:gd name="T12" fmla="*/ 0 w 23"/>
                      <a:gd name="T13" fmla="*/ 0 h 29"/>
                      <a:gd name="T14" fmla="*/ 0 w 23"/>
                      <a:gd name="T15" fmla="*/ 0 h 29"/>
                      <a:gd name="T16" fmla="*/ 0 w 23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29"/>
                      <a:gd name="T29" fmla="*/ 23 w 23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29">
                        <a:moveTo>
                          <a:pt x="0" y="16"/>
                        </a:moveTo>
                        <a:lnTo>
                          <a:pt x="5" y="0"/>
                        </a:lnTo>
                        <a:lnTo>
                          <a:pt x="12" y="0"/>
                        </a:lnTo>
                        <a:lnTo>
                          <a:pt x="16" y="0"/>
                        </a:lnTo>
                        <a:lnTo>
                          <a:pt x="23" y="16"/>
                        </a:lnTo>
                        <a:lnTo>
                          <a:pt x="16" y="20"/>
                        </a:lnTo>
                        <a:lnTo>
                          <a:pt x="12" y="29"/>
                        </a:lnTo>
                        <a:lnTo>
                          <a:pt x="5" y="2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8" name="Freeform 278"/>
                  <p:cNvSpPr>
                    <a:spLocks/>
                  </p:cNvSpPr>
                  <p:nvPr/>
                </p:nvSpPr>
                <p:spPr bwMode="auto">
                  <a:xfrm>
                    <a:off x="2147" y="1017"/>
                    <a:ext cx="6" cy="8"/>
                  </a:xfrm>
                  <a:custGeom>
                    <a:avLst/>
                    <a:gdLst>
                      <a:gd name="T0" fmla="*/ 0 w 27"/>
                      <a:gd name="T1" fmla="*/ 0 h 29"/>
                      <a:gd name="T2" fmla="*/ 0 w 27"/>
                      <a:gd name="T3" fmla="*/ 0 h 29"/>
                      <a:gd name="T4" fmla="*/ 0 w 27"/>
                      <a:gd name="T5" fmla="*/ 0 h 29"/>
                      <a:gd name="T6" fmla="*/ 0 w 27"/>
                      <a:gd name="T7" fmla="*/ 0 h 29"/>
                      <a:gd name="T8" fmla="*/ 0 w 27"/>
                      <a:gd name="T9" fmla="*/ 0 h 29"/>
                      <a:gd name="T10" fmla="*/ 0 w 27"/>
                      <a:gd name="T11" fmla="*/ 0 h 29"/>
                      <a:gd name="T12" fmla="*/ 0 w 27"/>
                      <a:gd name="T13" fmla="*/ 0 h 29"/>
                      <a:gd name="T14" fmla="*/ 0 w 27"/>
                      <a:gd name="T15" fmla="*/ 0 h 29"/>
                      <a:gd name="T16" fmla="*/ 0 w 27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9"/>
                      <a:gd name="T29" fmla="*/ 27 w 27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9">
                        <a:moveTo>
                          <a:pt x="0" y="16"/>
                        </a:moveTo>
                        <a:lnTo>
                          <a:pt x="7" y="9"/>
                        </a:lnTo>
                        <a:lnTo>
                          <a:pt x="11" y="0"/>
                        </a:lnTo>
                        <a:lnTo>
                          <a:pt x="21" y="9"/>
                        </a:lnTo>
                        <a:lnTo>
                          <a:pt x="27" y="16"/>
                        </a:lnTo>
                        <a:lnTo>
                          <a:pt x="21" y="29"/>
                        </a:lnTo>
                        <a:lnTo>
                          <a:pt x="11" y="29"/>
                        </a:lnTo>
                        <a:lnTo>
                          <a:pt x="7" y="29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99" name="Freeform 279"/>
                  <p:cNvSpPr>
                    <a:spLocks/>
                  </p:cNvSpPr>
                  <p:nvPr/>
                </p:nvSpPr>
                <p:spPr bwMode="auto">
                  <a:xfrm>
                    <a:off x="2163" y="1017"/>
                    <a:ext cx="6" cy="8"/>
                  </a:xfrm>
                  <a:custGeom>
                    <a:avLst/>
                    <a:gdLst>
                      <a:gd name="T0" fmla="*/ 0 w 23"/>
                      <a:gd name="T1" fmla="*/ 0 h 29"/>
                      <a:gd name="T2" fmla="*/ 0 w 23"/>
                      <a:gd name="T3" fmla="*/ 0 h 29"/>
                      <a:gd name="T4" fmla="*/ 0 w 23"/>
                      <a:gd name="T5" fmla="*/ 0 h 29"/>
                      <a:gd name="T6" fmla="*/ 0 w 23"/>
                      <a:gd name="T7" fmla="*/ 0 h 29"/>
                      <a:gd name="T8" fmla="*/ 0 w 23"/>
                      <a:gd name="T9" fmla="*/ 0 h 29"/>
                      <a:gd name="T10" fmla="*/ 0 w 23"/>
                      <a:gd name="T11" fmla="*/ 0 h 29"/>
                      <a:gd name="T12" fmla="*/ 0 w 23"/>
                      <a:gd name="T13" fmla="*/ 0 h 29"/>
                      <a:gd name="T14" fmla="*/ 0 w 23"/>
                      <a:gd name="T15" fmla="*/ 0 h 29"/>
                      <a:gd name="T16" fmla="*/ 0 w 23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29"/>
                      <a:gd name="T29" fmla="*/ 23 w 23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29">
                        <a:moveTo>
                          <a:pt x="0" y="16"/>
                        </a:moveTo>
                        <a:lnTo>
                          <a:pt x="7" y="9"/>
                        </a:lnTo>
                        <a:lnTo>
                          <a:pt x="9" y="0"/>
                        </a:lnTo>
                        <a:lnTo>
                          <a:pt x="16" y="9"/>
                        </a:lnTo>
                        <a:lnTo>
                          <a:pt x="23" y="16"/>
                        </a:lnTo>
                        <a:lnTo>
                          <a:pt x="16" y="29"/>
                        </a:lnTo>
                        <a:lnTo>
                          <a:pt x="9" y="29"/>
                        </a:lnTo>
                        <a:lnTo>
                          <a:pt x="7" y="29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0" name="Freeform 280"/>
                  <p:cNvSpPr>
                    <a:spLocks/>
                  </p:cNvSpPr>
                  <p:nvPr/>
                </p:nvSpPr>
                <p:spPr bwMode="auto">
                  <a:xfrm>
                    <a:off x="2289" y="1134"/>
                    <a:ext cx="6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6"/>
                        </a:moveTo>
                        <a:lnTo>
                          <a:pt x="0" y="9"/>
                        </a:lnTo>
                        <a:lnTo>
                          <a:pt x="11" y="0"/>
                        </a:lnTo>
                        <a:lnTo>
                          <a:pt x="21" y="9"/>
                        </a:lnTo>
                        <a:lnTo>
                          <a:pt x="27" y="16"/>
                        </a:lnTo>
                        <a:lnTo>
                          <a:pt x="21" y="30"/>
                        </a:lnTo>
                        <a:lnTo>
                          <a:pt x="11" y="30"/>
                        </a:lnTo>
                        <a:lnTo>
                          <a:pt x="0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1" name="Freeform 281"/>
                  <p:cNvSpPr>
                    <a:spLocks/>
                  </p:cNvSpPr>
                  <p:nvPr/>
                </p:nvSpPr>
                <p:spPr bwMode="auto">
                  <a:xfrm>
                    <a:off x="2305" y="1134"/>
                    <a:ext cx="6" cy="8"/>
                  </a:xfrm>
                  <a:custGeom>
                    <a:avLst/>
                    <a:gdLst>
                      <a:gd name="T0" fmla="*/ 0 w 23"/>
                      <a:gd name="T1" fmla="*/ 0 h 30"/>
                      <a:gd name="T2" fmla="*/ 0 w 23"/>
                      <a:gd name="T3" fmla="*/ 0 h 30"/>
                      <a:gd name="T4" fmla="*/ 0 w 23"/>
                      <a:gd name="T5" fmla="*/ 0 h 30"/>
                      <a:gd name="T6" fmla="*/ 0 w 23"/>
                      <a:gd name="T7" fmla="*/ 0 h 30"/>
                      <a:gd name="T8" fmla="*/ 0 w 23"/>
                      <a:gd name="T9" fmla="*/ 0 h 30"/>
                      <a:gd name="T10" fmla="*/ 0 w 23"/>
                      <a:gd name="T11" fmla="*/ 0 h 30"/>
                      <a:gd name="T12" fmla="*/ 0 w 23"/>
                      <a:gd name="T13" fmla="*/ 0 h 30"/>
                      <a:gd name="T14" fmla="*/ 0 w 23"/>
                      <a:gd name="T15" fmla="*/ 0 h 30"/>
                      <a:gd name="T16" fmla="*/ 0 w 23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0"/>
                      <a:gd name="T29" fmla="*/ 23 w 23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0">
                        <a:moveTo>
                          <a:pt x="0" y="16"/>
                        </a:moveTo>
                        <a:lnTo>
                          <a:pt x="0" y="9"/>
                        </a:lnTo>
                        <a:lnTo>
                          <a:pt x="9" y="0"/>
                        </a:lnTo>
                        <a:lnTo>
                          <a:pt x="16" y="9"/>
                        </a:lnTo>
                        <a:lnTo>
                          <a:pt x="23" y="16"/>
                        </a:lnTo>
                        <a:lnTo>
                          <a:pt x="16" y="30"/>
                        </a:lnTo>
                        <a:lnTo>
                          <a:pt x="9" y="30"/>
                        </a:lnTo>
                        <a:lnTo>
                          <a:pt x="0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2" name="Freeform 282"/>
                  <p:cNvSpPr>
                    <a:spLocks/>
                  </p:cNvSpPr>
                  <p:nvPr/>
                </p:nvSpPr>
                <p:spPr bwMode="auto">
                  <a:xfrm>
                    <a:off x="2331" y="1090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6"/>
                        </a:moveTo>
                        <a:lnTo>
                          <a:pt x="6" y="9"/>
                        </a:lnTo>
                        <a:lnTo>
                          <a:pt x="10" y="0"/>
                        </a:lnTo>
                        <a:lnTo>
                          <a:pt x="20" y="9"/>
                        </a:lnTo>
                        <a:lnTo>
                          <a:pt x="27" y="16"/>
                        </a:lnTo>
                        <a:lnTo>
                          <a:pt x="20" y="30"/>
                        </a:lnTo>
                        <a:lnTo>
                          <a:pt x="10" y="30"/>
                        </a:lnTo>
                        <a:lnTo>
                          <a:pt x="6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3" name="Freeform 283"/>
                  <p:cNvSpPr>
                    <a:spLocks/>
                  </p:cNvSpPr>
                  <p:nvPr/>
                </p:nvSpPr>
                <p:spPr bwMode="auto">
                  <a:xfrm>
                    <a:off x="2307" y="1078"/>
                    <a:ext cx="6" cy="7"/>
                  </a:xfrm>
                  <a:custGeom>
                    <a:avLst/>
                    <a:gdLst>
                      <a:gd name="T0" fmla="*/ 0 w 25"/>
                      <a:gd name="T1" fmla="*/ 0 h 31"/>
                      <a:gd name="T2" fmla="*/ 0 w 25"/>
                      <a:gd name="T3" fmla="*/ 0 h 31"/>
                      <a:gd name="T4" fmla="*/ 0 w 25"/>
                      <a:gd name="T5" fmla="*/ 0 h 31"/>
                      <a:gd name="T6" fmla="*/ 0 w 25"/>
                      <a:gd name="T7" fmla="*/ 0 h 31"/>
                      <a:gd name="T8" fmla="*/ 0 w 25"/>
                      <a:gd name="T9" fmla="*/ 0 h 31"/>
                      <a:gd name="T10" fmla="*/ 0 w 25"/>
                      <a:gd name="T11" fmla="*/ 0 h 31"/>
                      <a:gd name="T12" fmla="*/ 0 w 25"/>
                      <a:gd name="T13" fmla="*/ 0 h 31"/>
                      <a:gd name="T14" fmla="*/ 0 w 25"/>
                      <a:gd name="T15" fmla="*/ 0 h 31"/>
                      <a:gd name="T16" fmla="*/ 0 w 25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5"/>
                      <a:gd name="T28" fmla="*/ 0 h 31"/>
                      <a:gd name="T29" fmla="*/ 25 w 25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5" h="31">
                        <a:moveTo>
                          <a:pt x="0" y="16"/>
                        </a:moveTo>
                        <a:lnTo>
                          <a:pt x="7" y="9"/>
                        </a:lnTo>
                        <a:lnTo>
                          <a:pt x="14" y="0"/>
                        </a:lnTo>
                        <a:lnTo>
                          <a:pt x="25" y="9"/>
                        </a:lnTo>
                        <a:lnTo>
                          <a:pt x="25" y="16"/>
                        </a:lnTo>
                        <a:lnTo>
                          <a:pt x="25" y="31"/>
                        </a:lnTo>
                        <a:lnTo>
                          <a:pt x="14" y="31"/>
                        </a:lnTo>
                        <a:lnTo>
                          <a:pt x="7" y="31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4" name="Freeform 284"/>
                  <p:cNvSpPr>
                    <a:spLocks/>
                  </p:cNvSpPr>
                  <p:nvPr/>
                </p:nvSpPr>
                <p:spPr bwMode="auto">
                  <a:xfrm>
                    <a:off x="2287" y="1098"/>
                    <a:ext cx="6" cy="7"/>
                  </a:xfrm>
                  <a:custGeom>
                    <a:avLst/>
                    <a:gdLst>
                      <a:gd name="T0" fmla="*/ 0 w 24"/>
                      <a:gd name="T1" fmla="*/ 0 h 30"/>
                      <a:gd name="T2" fmla="*/ 0 w 24"/>
                      <a:gd name="T3" fmla="*/ 0 h 30"/>
                      <a:gd name="T4" fmla="*/ 0 w 24"/>
                      <a:gd name="T5" fmla="*/ 0 h 30"/>
                      <a:gd name="T6" fmla="*/ 0 w 24"/>
                      <a:gd name="T7" fmla="*/ 0 h 30"/>
                      <a:gd name="T8" fmla="*/ 0 w 24"/>
                      <a:gd name="T9" fmla="*/ 0 h 30"/>
                      <a:gd name="T10" fmla="*/ 0 w 24"/>
                      <a:gd name="T11" fmla="*/ 0 h 30"/>
                      <a:gd name="T12" fmla="*/ 0 w 24"/>
                      <a:gd name="T13" fmla="*/ 0 h 30"/>
                      <a:gd name="T14" fmla="*/ 0 w 24"/>
                      <a:gd name="T15" fmla="*/ 0 h 30"/>
                      <a:gd name="T16" fmla="*/ 0 w 24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0"/>
                      <a:gd name="T29" fmla="*/ 24 w 24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0">
                        <a:moveTo>
                          <a:pt x="0" y="17"/>
                        </a:moveTo>
                        <a:lnTo>
                          <a:pt x="6" y="10"/>
                        </a:lnTo>
                        <a:lnTo>
                          <a:pt x="13" y="0"/>
                        </a:lnTo>
                        <a:lnTo>
                          <a:pt x="17" y="10"/>
                        </a:lnTo>
                        <a:lnTo>
                          <a:pt x="24" y="17"/>
                        </a:lnTo>
                        <a:lnTo>
                          <a:pt x="17" y="30"/>
                        </a:lnTo>
                        <a:lnTo>
                          <a:pt x="13" y="30"/>
                        </a:lnTo>
                        <a:lnTo>
                          <a:pt x="6" y="3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5" name="Freeform 285"/>
                  <p:cNvSpPr>
                    <a:spLocks/>
                  </p:cNvSpPr>
                  <p:nvPr/>
                </p:nvSpPr>
                <p:spPr bwMode="auto">
                  <a:xfrm>
                    <a:off x="2269" y="1078"/>
                    <a:ext cx="7" cy="7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6"/>
                        </a:moveTo>
                        <a:lnTo>
                          <a:pt x="6" y="9"/>
                        </a:lnTo>
                        <a:lnTo>
                          <a:pt x="9" y="0"/>
                        </a:lnTo>
                        <a:lnTo>
                          <a:pt x="20" y="9"/>
                        </a:lnTo>
                        <a:lnTo>
                          <a:pt x="27" y="16"/>
                        </a:lnTo>
                        <a:lnTo>
                          <a:pt x="20" y="31"/>
                        </a:lnTo>
                        <a:lnTo>
                          <a:pt x="9" y="31"/>
                        </a:lnTo>
                        <a:lnTo>
                          <a:pt x="6" y="31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6" name="Freeform 286"/>
                  <p:cNvSpPr>
                    <a:spLocks/>
                  </p:cNvSpPr>
                  <p:nvPr/>
                </p:nvSpPr>
                <p:spPr bwMode="auto">
                  <a:xfrm>
                    <a:off x="2231" y="1061"/>
                    <a:ext cx="7" cy="7"/>
                  </a:xfrm>
                  <a:custGeom>
                    <a:avLst/>
                    <a:gdLst>
                      <a:gd name="T0" fmla="*/ 0 w 27"/>
                      <a:gd name="T1" fmla="*/ 0 h 29"/>
                      <a:gd name="T2" fmla="*/ 0 w 27"/>
                      <a:gd name="T3" fmla="*/ 0 h 29"/>
                      <a:gd name="T4" fmla="*/ 0 w 27"/>
                      <a:gd name="T5" fmla="*/ 0 h 29"/>
                      <a:gd name="T6" fmla="*/ 0 w 27"/>
                      <a:gd name="T7" fmla="*/ 0 h 29"/>
                      <a:gd name="T8" fmla="*/ 0 w 27"/>
                      <a:gd name="T9" fmla="*/ 0 h 29"/>
                      <a:gd name="T10" fmla="*/ 0 w 27"/>
                      <a:gd name="T11" fmla="*/ 0 h 29"/>
                      <a:gd name="T12" fmla="*/ 0 w 27"/>
                      <a:gd name="T13" fmla="*/ 0 h 29"/>
                      <a:gd name="T14" fmla="*/ 0 w 27"/>
                      <a:gd name="T15" fmla="*/ 0 h 29"/>
                      <a:gd name="T16" fmla="*/ 0 w 27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9"/>
                      <a:gd name="T29" fmla="*/ 27 w 27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9">
                        <a:moveTo>
                          <a:pt x="0" y="16"/>
                        </a:moveTo>
                        <a:lnTo>
                          <a:pt x="7" y="9"/>
                        </a:lnTo>
                        <a:lnTo>
                          <a:pt x="9" y="0"/>
                        </a:lnTo>
                        <a:lnTo>
                          <a:pt x="19" y="9"/>
                        </a:lnTo>
                        <a:lnTo>
                          <a:pt x="27" y="16"/>
                        </a:lnTo>
                        <a:lnTo>
                          <a:pt x="19" y="29"/>
                        </a:lnTo>
                        <a:lnTo>
                          <a:pt x="9" y="29"/>
                        </a:lnTo>
                        <a:lnTo>
                          <a:pt x="7" y="29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7" name="Freeform 287"/>
                  <p:cNvSpPr>
                    <a:spLocks/>
                  </p:cNvSpPr>
                  <p:nvPr/>
                </p:nvSpPr>
                <p:spPr bwMode="auto">
                  <a:xfrm>
                    <a:off x="1862" y="980"/>
                    <a:ext cx="6" cy="8"/>
                  </a:xfrm>
                  <a:custGeom>
                    <a:avLst/>
                    <a:gdLst>
                      <a:gd name="T0" fmla="*/ 0 w 24"/>
                      <a:gd name="T1" fmla="*/ 0 h 29"/>
                      <a:gd name="T2" fmla="*/ 0 w 24"/>
                      <a:gd name="T3" fmla="*/ 0 h 29"/>
                      <a:gd name="T4" fmla="*/ 0 w 24"/>
                      <a:gd name="T5" fmla="*/ 0 h 29"/>
                      <a:gd name="T6" fmla="*/ 0 w 24"/>
                      <a:gd name="T7" fmla="*/ 0 h 29"/>
                      <a:gd name="T8" fmla="*/ 0 w 24"/>
                      <a:gd name="T9" fmla="*/ 0 h 29"/>
                      <a:gd name="T10" fmla="*/ 0 w 24"/>
                      <a:gd name="T11" fmla="*/ 0 h 29"/>
                      <a:gd name="T12" fmla="*/ 0 w 24"/>
                      <a:gd name="T13" fmla="*/ 0 h 29"/>
                      <a:gd name="T14" fmla="*/ 0 w 24"/>
                      <a:gd name="T15" fmla="*/ 0 h 29"/>
                      <a:gd name="T16" fmla="*/ 0 w 24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29"/>
                      <a:gd name="T29" fmla="*/ 24 w 24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29">
                        <a:moveTo>
                          <a:pt x="0" y="16"/>
                        </a:moveTo>
                        <a:lnTo>
                          <a:pt x="0" y="9"/>
                        </a:lnTo>
                        <a:lnTo>
                          <a:pt x="11" y="0"/>
                        </a:lnTo>
                        <a:lnTo>
                          <a:pt x="18" y="9"/>
                        </a:lnTo>
                        <a:lnTo>
                          <a:pt x="24" y="16"/>
                        </a:lnTo>
                        <a:lnTo>
                          <a:pt x="18" y="29"/>
                        </a:lnTo>
                        <a:lnTo>
                          <a:pt x="11" y="29"/>
                        </a:lnTo>
                        <a:lnTo>
                          <a:pt x="0" y="29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8" name="Freeform 288"/>
                  <p:cNvSpPr>
                    <a:spLocks/>
                  </p:cNvSpPr>
                  <p:nvPr/>
                </p:nvSpPr>
                <p:spPr bwMode="auto">
                  <a:xfrm>
                    <a:off x="1893" y="973"/>
                    <a:ext cx="7" cy="7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7"/>
                        </a:moveTo>
                        <a:lnTo>
                          <a:pt x="0" y="10"/>
                        </a:lnTo>
                        <a:lnTo>
                          <a:pt x="10" y="0"/>
                        </a:lnTo>
                        <a:lnTo>
                          <a:pt x="21" y="10"/>
                        </a:lnTo>
                        <a:lnTo>
                          <a:pt x="27" y="17"/>
                        </a:lnTo>
                        <a:lnTo>
                          <a:pt x="21" y="31"/>
                        </a:lnTo>
                        <a:lnTo>
                          <a:pt x="10" y="31"/>
                        </a:lnTo>
                        <a:lnTo>
                          <a:pt x="0" y="31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09" name="Freeform 289"/>
                  <p:cNvSpPr>
                    <a:spLocks/>
                  </p:cNvSpPr>
                  <p:nvPr/>
                </p:nvSpPr>
                <p:spPr bwMode="auto">
                  <a:xfrm>
                    <a:off x="1917" y="986"/>
                    <a:ext cx="5" cy="8"/>
                  </a:xfrm>
                  <a:custGeom>
                    <a:avLst/>
                    <a:gdLst>
                      <a:gd name="T0" fmla="*/ 0 w 20"/>
                      <a:gd name="T1" fmla="*/ 0 h 31"/>
                      <a:gd name="T2" fmla="*/ 0 w 20"/>
                      <a:gd name="T3" fmla="*/ 0 h 31"/>
                      <a:gd name="T4" fmla="*/ 0 w 20"/>
                      <a:gd name="T5" fmla="*/ 0 h 31"/>
                      <a:gd name="T6" fmla="*/ 0 w 20"/>
                      <a:gd name="T7" fmla="*/ 0 h 31"/>
                      <a:gd name="T8" fmla="*/ 0 w 20"/>
                      <a:gd name="T9" fmla="*/ 0 h 31"/>
                      <a:gd name="T10" fmla="*/ 0 w 20"/>
                      <a:gd name="T11" fmla="*/ 0 h 31"/>
                      <a:gd name="T12" fmla="*/ 0 w 20"/>
                      <a:gd name="T13" fmla="*/ 0 h 31"/>
                      <a:gd name="T14" fmla="*/ 0 w 20"/>
                      <a:gd name="T15" fmla="*/ 0 h 31"/>
                      <a:gd name="T16" fmla="*/ 0 w 20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1"/>
                      <a:gd name="T29" fmla="*/ 20 w 20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1">
                        <a:moveTo>
                          <a:pt x="0" y="17"/>
                        </a:move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20" y="0"/>
                        </a:lnTo>
                        <a:lnTo>
                          <a:pt x="20" y="17"/>
                        </a:lnTo>
                        <a:lnTo>
                          <a:pt x="20" y="20"/>
                        </a:lnTo>
                        <a:lnTo>
                          <a:pt x="2" y="31"/>
                        </a:lnTo>
                        <a:lnTo>
                          <a:pt x="0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0" name="Freeform 290"/>
                  <p:cNvSpPr>
                    <a:spLocks/>
                  </p:cNvSpPr>
                  <p:nvPr/>
                </p:nvSpPr>
                <p:spPr bwMode="auto">
                  <a:xfrm>
                    <a:off x="1936" y="978"/>
                    <a:ext cx="5" cy="8"/>
                  </a:xfrm>
                  <a:custGeom>
                    <a:avLst/>
                    <a:gdLst>
                      <a:gd name="T0" fmla="*/ 0 w 20"/>
                      <a:gd name="T1" fmla="*/ 0 h 30"/>
                      <a:gd name="T2" fmla="*/ 0 w 20"/>
                      <a:gd name="T3" fmla="*/ 0 h 30"/>
                      <a:gd name="T4" fmla="*/ 0 w 20"/>
                      <a:gd name="T5" fmla="*/ 0 h 30"/>
                      <a:gd name="T6" fmla="*/ 0 w 20"/>
                      <a:gd name="T7" fmla="*/ 0 h 30"/>
                      <a:gd name="T8" fmla="*/ 0 w 20"/>
                      <a:gd name="T9" fmla="*/ 0 h 30"/>
                      <a:gd name="T10" fmla="*/ 0 w 20"/>
                      <a:gd name="T11" fmla="*/ 0 h 30"/>
                      <a:gd name="T12" fmla="*/ 0 w 20"/>
                      <a:gd name="T13" fmla="*/ 0 h 30"/>
                      <a:gd name="T14" fmla="*/ 0 w 20"/>
                      <a:gd name="T15" fmla="*/ 0 h 30"/>
                      <a:gd name="T16" fmla="*/ 0 w 20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0"/>
                      <a:gd name="T29" fmla="*/ 20 w 20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0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20" y="0"/>
                        </a:lnTo>
                        <a:lnTo>
                          <a:pt x="20" y="16"/>
                        </a:lnTo>
                        <a:lnTo>
                          <a:pt x="20" y="27"/>
                        </a:lnTo>
                        <a:lnTo>
                          <a:pt x="6" y="30"/>
                        </a:lnTo>
                        <a:lnTo>
                          <a:pt x="0" y="27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1" name="Freeform 291"/>
                  <p:cNvSpPr>
                    <a:spLocks/>
                  </p:cNvSpPr>
                  <p:nvPr/>
                </p:nvSpPr>
                <p:spPr bwMode="auto">
                  <a:xfrm>
                    <a:off x="1968" y="972"/>
                    <a:ext cx="7" cy="6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0 h 27"/>
                      <a:gd name="T4" fmla="*/ 0 w 27"/>
                      <a:gd name="T5" fmla="*/ 0 h 27"/>
                      <a:gd name="T6" fmla="*/ 0 w 27"/>
                      <a:gd name="T7" fmla="*/ 0 h 27"/>
                      <a:gd name="T8" fmla="*/ 0 w 27"/>
                      <a:gd name="T9" fmla="*/ 0 h 27"/>
                      <a:gd name="T10" fmla="*/ 0 w 27"/>
                      <a:gd name="T11" fmla="*/ 0 h 27"/>
                      <a:gd name="T12" fmla="*/ 0 w 27"/>
                      <a:gd name="T13" fmla="*/ 0 h 27"/>
                      <a:gd name="T14" fmla="*/ 0 w 27"/>
                      <a:gd name="T15" fmla="*/ 0 h 27"/>
                      <a:gd name="T16" fmla="*/ 0 w 27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7"/>
                      <a:gd name="T29" fmla="*/ 27 w 27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7">
                        <a:moveTo>
                          <a:pt x="0" y="13"/>
                        </a:moveTo>
                        <a:lnTo>
                          <a:pt x="0" y="0"/>
                        </a:lnTo>
                        <a:lnTo>
                          <a:pt x="11" y="0"/>
                        </a:lnTo>
                        <a:lnTo>
                          <a:pt x="20" y="0"/>
                        </a:lnTo>
                        <a:lnTo>
                          <a:pt x="27" y="13"/>
                        </a:lnTo>
                        <a:lnTo>
                          <a:pt x="20" y="23"/>
                        </a:lnTo>
                        <a:lnTo>
                          <a:pt x="11" y="27"/>
                        </a:lnTo>
                        <a:lnTo>
                          <a:pt x="0" y="23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2" name="Freeform 292"/>
                  <p:cNvSpPr>
                    <a:spLocks/>
                  </p:cNvSpPr>
                  <p:nvPr/>
                </p:nvSpPr>
                <p:spPr bwMode="auto">
                  <a:xfrm>
                    <a:off x="2225" y="978"/>
                    <a:ext cx="6" cy="8"/>
                  </a:xfrm>
                  <a:custGeom>
                    <a:avLst/>
                    <a:gdLst>
                      <a:gd name="T0" fmla="*/ 0 w 24"/>
                      <a:gd name="T1" fmla="*/ 0 h 30"/>
                      <a:gd name="T2" fmla="*/ 0 w 24"/>
                      <a:gd name="T3" fmla="*/ 0 h 30"/>
                      <a:gd name="T4" fmla="*/ 0 w 24"/>
                      <a:gd name="T5" fmla="*/ 0 h 30"/>
                      <a:gd name="T6" fmla="*/ 0 w 24"/>
                      <a:gd name="T7" fmla="*/ 0 h 30"/>
                      <a:gd name="T8" fmla="*/ 0 w 24"/>
                      <a:gd name="T9" fmla="*/ 0 h 30"/>
                      <a:gd name="T10" fmla="*/ 0 w 24"/>
                      <a:gd name="T11" fmla="*/ 0 h 30"/>
                      <a:gd name="T12" fmla="*/ 0 w 24"/>
                      <a:gd name="T13" fmla="*/ 0 h 30"/>
                      <a:gd name="T14" fmla="*/ 0 w 24"/>
                      <a:gd name="T15" fmla="*/ 0 h 30"/>
                      <a:gd name="T16" fmla="*/ 0 w 24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0"/>
                      <a:gd name="T29" fmla="*/ 24 w 24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0">
                        <a:moveTo>
                          <a:pt x="0" y="16"/>
                        </a:moveTo>
                        <a:lnTo>
                          <a:pt x="7" y="0"/>
                        </a:lnTo>
                        <a:lnTo>
                          <a:pt x="13" y="0"/>
                        </a:lnTo>
                        <a:lnTo>
                          <a:pt x="16" y="0"/>
                        </a:lnTo>
                        <a:lnTo>
                          <a:pt x="24" y="16"/>
                        </a:lnTo>
                        <a:lnTo>
                          <a:pt x="16" y="27"/>
                        </a:lnTo>
                        <a:lnTo>
                          <a:pt x="13" y="30"/>
                        </a:lnTo>
                        <a:lnTo>
                          <a:pt x="7" y="27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3" name="Freeform 293"/>
                  <p:cNvSpPr>
                    <a:spLocks/>
                  </p:cNvSpPr>
                  <p:nvPr/>
                </p:nvSpPr>
                <p:spPr bwMode="auto">
                  <a:xfrm>
                    <a:off x="2251" y="990"/>
                    <a:ext cx="7" cy="7"/>
                  </a:xfrm>
                  <a:custGeom>
                    <a:avLst/>
                    <a:gdLst>
                      <a:gd name="T0" fmla="*/ 0 w 25"/>
                      <a:gd name="T1" fmla="*/ 0 h 27"/>
                      <a:gd name="T2" fmla="*/ 0 w 25"/>
                      <a:gd name="T3" fmla="*/ 0 h 27"/>
                      <a:gd name="T4" fmla="*/ 0 w 25"/>
                      <a:gd name="T5" fmla="*/ 0 h 27"/>
                      <a:gd name="T6" fmla="*/ 0 w 25"/>
                      <a:gd name="T7" fmla="*/ 0 h 27"/>
                      <a:gd name="T8" fmla="*/ 0 w 25"/>
                      <a:gd name="T9" fmla="*/ 0 h 27"/>
                      <a:gd name="T10" fmla="*/ 0 w 25"/>
                      <a:gd name="T11" fmla="*/ 0 h 27"/>
                      <a:gd name="T12" fmla="*/ 0 w 25"/>
                      <a:gd name="T13" fmla="*/ 0 h 27"/>
                      <a:gd name="T14" fmla="*/ 0 w 25"/>
                      <a:gd name="T15" fmla="*/ 0 h 27"/>
                      <a:gd name="T16" fmla="*/ 0 w 25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5"/>
                      <a:gd name="T28" fmla="*/ 0 h 27"/>
                      <a:gd name="T29" fmla="*/ 25 w 25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5" h="27">
                        <a:moveTo>
                          <a:pt x="0" y="14"/>
                        </a:moveTo>
                        <a:lnTo>
                          <a:pt x="5" y="3"/>
                        </a:lnTo>
                        <a:lnTo>
                          <a:pt x="16" y="0"/>
                        </a:lnTo>
                        <a:lnTo>
                          <a:pt x="25" y="3"/>
                        </a:lnTo>
                        <a:lnTo>
                          <a:pt x="25" y="14"/>
                        </a:lnTo>
                        <a:lnTo>
                          <a:pt x="25" y="27"/>
                        </a:lnTo>
                        <a:lnTo>
                          <a:pt x="16" y="27"/>
                        </a:lnTo>
                        <a:lnTo>
                          <a:pt x="5" y="27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4" name="Freeform 294"/>
                  <p:cNvSpPr>
                    <a:spLocks/>
                  </p:cNvSpPr>
                  <p:nvPr/>
                </p:nvSpPr>
                <p:spPr bwMode="auto">
                  <a:xfrm>
                    <a:off x="2214" y="994"/>
                    <a:ext cx="6" cy="7"/>
                  </a:xfrm>
                  <a:custGeom>
                    <a:avLst/>
                    <a:gdLst>
                      <a:gd name="T0" fmla="*/ 0 w 23"/>
                      <a:gd name="T1" fmla="*/ 0 h 29"/>
                      <a:gd name="T2" fmla="*/ 0 w 23"/>
                      <a:gd name="T3" fmla="*/ 0 h 29"/>
                      <a:gd name="T4" fmla="*/ 0 w 23"/>
                      <a:gd name="T5" fmla="*/ 0 h 29"/>
                      <a:gd name="T6" fmla="*/ 0 w 23"/>
                      <a:gd name="T7" fmla="*/ 0 h 29"/>
                      <a:gd name="T8" fmla="*/ 0 w 23"/>
                      <a:gd name="T9" fmla="*/ 0 h 29"/>
                      <a:gd name="T10" fmla="*/ 0 w 23"/>
                      <a:gd name="T11" fmla="*/ 0 h 29"/>
                      <a:gd name="T12" fmla="*/ 0 w 23"/>
                      <a:gd name="T13" fmla="*/ 0 h 29"/>
                      <a:gd name="T14" fmla="*/ 0 w 23"/>
                      <a:gd name="T15" fmla="*/ 0 h 29"/>
                      <a:gd name="T16" fmla="*/ 0 w 23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29"/>
                      <a:gd name="T29" fmla="*/ 23 w 23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29">
                        <a:moveTo>
                          <a:pt x="0" y="13"/>
                        </a:moveTo>
                        <a:lnTo>
                          <a:pt x="5" y="0"/>
                        </a:lnTo>
                        <a:lnTo>
                          <a:pt x="12" y="0"/>
                        </a:lnTo>
                        <a:lnTo>
                          <a:pt x="23" y="0"/>
                        </a:lnTo>
                        <a:lnTo>
                          <a:pt x="23" y="13"/>
                        </a:lnTo>
                        <a:lnTo>
                          <a:pt x="23" y="20"/>
                        </a:lnTo>
                        <a:lnTo>
                          <a:pt x="12" y="29"/>
                        </a:lnTo>
                        <a:lnTo>
                          <a:pt x="5" y="20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5" name="Freeform 295"/>
                  <p:cNvSpPr>
                    <a:spLocks/>
                  </p:cNvSpPr>
                  <p:nvPr/>
                </p:nvSpPr>
                <p:spPr bwMode="auto">
                  <a:xfrm>
                    <a:off x="2300" y="1194"/>
                    <a:ext cx="7" cy="7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4"/>
                        </a:moveTo>
                        <a:lnTo>
                          <a:pt x="5" y="4"/>
                        </a:lnTo>
                        <a:lnTo>
                          <a:pt x="9" y="0"/>
                        </a:lnTo>
                        <a:lnTo>
                          <a:pt x="20" y="4"/>
                        </a:lnTo>
                        <a:lnTo>
                          <a:pt x="27" y="14"/>
                        </a:lnTo>
                        <a:lnTo>
                          <a:pt x="20" y="31"/>
                        </a:lnTo>
                        <a:lnTo>
                          <a:pt x="9" y="31"/>
                        </a:lnTo>
                        <a:lnTo>
                          <a:pt x="5" y="3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6" name="Freeform 296"/>
                  <p:cNvSpPr>
                    <a:spLocks/>
                  </p:cNvSpPr>
                  <p:nvPr/>
                </p:nvSpPr>
                <p:spPr bwMode="auto">
                  <a:xfrm>
                    <a:off x="2318" y="1171"/>
                    <a:ext cx="5" cy="8"/>
                  </a:xfrm>
                  <a:custGeom>
                    <a:avLst/>
                    <a:gdLst>
                      <a:gd name="T0" fmla="*/ 0 w 20"/>
                      <a:gd name="T1" fmla="*/ 0 h 30"/>
                      <a:gd name="T2" fmla="*/ 0 w 20"/>
                      <a:gd name="T3" fmla="*/ 0 h 30"/>
                      <a:gd name="T4" fmla="*/ 0 w 20"/>
                      <a:gd name="T5" fmla="*/ 0 h 30"/>
                      <a:gd name="T6" fmla="*/ 0 w 20"/>
                      <a:gd name="T7" fmla="*/ 0 h 30"/>
                      <a:gd name="T8" fmla="*/ 0 w 20"/>
                      <a:gd name="T9" fmla="*/ 0 h 30"/>
                      <a:gd name="T10" fmla="*/ 0 w 20"/>
                      <a:gd name="T11" fmla="*/ 0 h 30"/>
                      <a:gd name="T12" fmla="*/ 0 w 20"/>
                      <a:gd name="T13" fmla="*/ 0 h 30"/>
                      <a:gd name="T14" fmla="*/ 0 w 20"/>
                      <a:gd name="T15" fmla="*/ 0 h 30"/>
                      <a:gd name="T16" fmla="*/ 0 w 20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0"/>
                      <a:gd name="T29" fmla="*/ 20 w 20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0">
                        <a:moveTo>
                          <a:pt x="0" y="16"/>
                        </a:moveTo>
                        <a:lnTo>
                          <a:pt x="0" y="9"/>
                        </a:lnTo>
                        <a:lnTo>
                          <a:pt x="9" y="0"/>
                        </a:lnTo>
                        <a:lnTo>
                          <a:pt x="17" y="9"/>
                        </a:lnTo>
                        <a:lnTo>
                          <a:pt x="20" y="16"/>
                        </a:lnTo>
                        <a:lnTo>
                          <a:pt x="17" y="30"/>
                        </a:lnTo>
                        <a:lnTo>
                          <a:pt x="9" y="30"/>
                        </a:lnTo>
                        <a:lnTo>
                          <a:pt x="0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7" name="Freeform 297"/>
                  <p:cNvSpPr>
                    <a:spLocks/>
                  </p:cNvSpPr>
                  <p:nvPr/>
                </p:nvSpPr>
                <p:spPr bwMode="auto">
                  <a:xfrm>
                    <a:off x="2338" y="1191"/>
                    <a:ext cx="6" cy="8"/>
                  </a:xfrm>
                  <a:custGeom>
                    <a:avLst/>
                    <a:gdLst>
                      <a:gd name="T0" fmla="*/ 0 w 24"/>
                      <a:gd name="T1" fmla="*/ 0 h 29"/>
                      <a:gd name="T2" fmla="*/ 0 w 24"/>
                      <a:gd name="T3" fmla="*/ 0 h 29"/>
                      <a:gd name="T4" fmla="*/ 0 w 24"/>
                      <a:gd name="T5" fmla="*/ 0 h 29"/>
                      <a:gd name="T6" fmla="*/ 0 w 24"/>
                      <a:gd name="T7" fmla="*/ 0 h 29"/>
                      <a:gd name="T8" fmla="*/ 0 w 24"/>
                      <a:gd name="T9" fmla="*/ 0 h 29"/>
                      <a:gd name="T10" fmla="*/ 0 w 24"/>
                      <a:gd name="T11" fmla="*/ 0 h 29"/>
                      <a:gd name="T12" fmla="*/ 0 w 24"/>
                      <a:gd name="T13" fmla="*/ 0 h 29"/>
                      <a:gd name="T14" fmla="*/ 0 w 24"/>
                      <a:gd name="T15" fmla="*/ 0 h 29"/>
                      <a:gd name="T16" fmla="*/ 0 w 24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29"/>
                      <a:gd name="T29" fmla="*/ 24 w 24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29">
                        <a:moveTo>
                          <a:pt x="0" y="13"/>
                        </a:moveTo>
                        <a:lnTo>
                          <a:pt x="3" y="0"/>
                        </a:lnTo>
                        <a:lnTo>
                          <a:pt x="10" y="0"/>
                        </a:lnTo>
                        <a:lnTo>
                          <a:pt x="17" y="0"/>
                        </a:lnTo>
                        <a:lnTo>
                          <a:pt x="24" y="13"/>
                        </a:lnTo>
                        <a:lnTo>
                          <a:pt x="17" y="20"/>
                        </a:lnTo>
                        <a:lnTo>
                          <a:pt x="10" y="29"/>
                        </a:lnTo>
                        <a:lnTo>
                          <a:pt x="3" y="20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8" name="Freeform 298"/>
                  <p:cNvSpPr>
                    <a:spLocks/>
                  </p:cNvSpPr>
                  <p:nvPr/>
                </p:nvSpPr>
                <p:spPr bwMode="auto">
                  <a:xfrm>
                    <a:off x="2349" y="1170"/>
                    <a:ext cx="6" cy="6"/>
                  </a:xfrm>
                  <a:custGeom>
                    <a:avLst/>
                    <a:gdLst>
                      <a:gd name="T0" fmla="*/ 0 w 27"/>
                      <a:gd name="T1" fmla="*/ 0 h 24"/>
                      <a:gd name="T2" fmla="*/ 0 w 27"/>
                      <a:gd name="T3" fmla="*/ 0 h 24"/>
                      <a:gd name="T4" fmla="*/ 0 w 27"/>
                      <a:gd name="T5" fmla="*/ 0 h 24"/>
                      <a:gd name="T6" fmla="*/ 0 w 27"/>
                      <a:gd name="T7" fmla="*/ 0 h 24"/>
                      <a:gd name="T8" fmla="*/ 0 w 27"/>
                      <a:gd name="T9" fmla="*/ 0 h 24"/>
                      <a:gd name="T10" fmla="*/ 0 w 27"/>
                      <a:gd name="T11" fmla="*/ 0 h 24"/>
                      <a:gd name="T12" fmla="*/ 0 w 27"/>
                      <a:gd name="T13" fmla="*/ 0 h 24"/>
                      <a:gd name="T14" fmla="*/ 0 w 27"/>
                      <a:gd name="T15" fmla="*/ 0 h 24"/>
                      <a:gd name="T16" fmla="*/ 0 w 27"/>
                      <a:gd name="T17" fmla="*/ 0 h 2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4"/>
                      <a:gd name="T29" fmla="*/ 27 w 27"/>
                      <a:gd name="T30" fmla="*/ 24 h 2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4">
                        <a:moveTo>
                          <a:pt x="0" y="11"/>
                        </a:move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20" y="0"/>
                        </a:lnTo>
                        <a:lnTo>
                          <a:pt x="27" y="11"/>
                        </a:lnTo>
                        <a:lnTo>
                          <a:pt x="20" y="20"/>
                        </a:lnTo>
                        <a:lnTo>
                          <a:pt x="9" y="24"/>
                        </a:lnTo>
                        <a:lnTo>
                          <a:pt x="0" y="20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19" name="Freeform 299"/>
                  <p:cNvSpPr>
                    <a:spLocks/>
                  </p:cNvSpPr>
                  <p:nvPr/>
                </p:nvSpPr>
                <p:spPr bwMode="auto">
                  <a:xfrm>
                    <a:off x="2369" y="1186"/>
                    <a:ext cx="6" cy="8"/>
                  </a:xfrm>
                  <a:custGeom>
                    <a:avLst/>
                    <a:gdLst>
                      <a:gd name="T0" fmla="*/ 0 w 26"/>
                      <a:gd name="T1" fmla="*/ 0 h 30"/>
                      <a:gd name="T2" fmla="*/ 0 w 26"/>
                      <a:gd name="T3" fmla="*/ 0 h 30"/>
                      <a:gd name="T4" fmla="*/ 0 w 26"/>
                      <a:gd name="T5" fmla="*/ 0 h 30"/>
                      <a:gd name="T6" fmla="*/ 0 w 26"/>
                      <a:gd name="T7" fmla="*/ 0 h 30"/>
                      <a:gd name="T8" fmla="*/ 0 w 26"/>
                      <a:gd name="T9" fmla="*/ 0 h 30"/>
                      <a:gd name="T10" fmla="*/ 0 w 26"/>
                      <a:gd name="T11" fmla="*/ 0 h 30"/>
                      <a:gd name="T12" fmla="*/ 0 w 26"/>
                      <a:gd name="T13" fmla="*/ 0 h 30"/>
                      <a:gd name="T14" fmla="*/ 0 w 26"/>
                      <a:gd name="T15" fmla="*/ 0 h 30"/>
                      <a:gd name="T16" fmla="*/ 0 w 26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"/>
                      <a:gd name="T28" fmla="*/ 0 h 30"/>
                      <a:gd name="T29" fmla="*/ 26 w 26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" h="30">
                        <a:moveTo>
                          <a:pt x="0" y="14"/>
                        </a:moveTo>
                        <a:lnTo>
                          <a:pt x="6" y="10"/>
                        </a:lnTo>
                        <a:lnTo>
                          <a:pt x="9" y="0"/>
                        </a:lnTo>
                        <a:lnTo>
                          <a:pt x="20" y="10"/>
                        </a:lnTo>
                        <a:lnTo>
                          <a:pt x="26" y="14"/>
                        </a:lnTo>
                        <a:lnTo>
                          <a:pt x="20" y="30"/>
                        </a:lnTo>
                        <a:lnTo>
                          <a:pt x="9" y="30"/>
                        </a:lnTo>
                        <a:lnTo>
                          <a:pt x="6" y="3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20" name="Freeform 300"/>
                  <p:cNvSpPr>
                    <a:spLocks/>
                  </p:cNvSpPr>
                  <p:nvPr/>
                </p:nvSpPr>
                <p:spPr bwMode="auto">
                  <a:xfrm>
                    <a:off x="2280" y="1176"/>
                    <a:ext cx="6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0" y="0"/>
                        </a:lnTo>
                        <a:lnTo>
                          <a:pt x="20" y="0"/>
                        </a:lnTo>
                        <a:lnTo>
                          <a:pt x="27" y="16"/>
                        </a:lnTo>
                        <a:lnTo>
                          <a:pt x="20" y="27"/>
                        </a:lnTo>
                        <a:lnTo>
                          <a:pt x="10" y="30"/>
                        </a:lnTo>
                        <a:lnTo>
                          <a:pt x="0" y="27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21" name="Freeform 301"/>
                  <p:cNvSpPr>
                    <a:spLocks/>
                  </p:cNvSpPr>
                  <p:nvPr/>
                </p:nvSpPr>
                <p:spPr bwMode="auto">
                  <a:xfrm>
                    <a:off x="2060" y="1149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4"/>
                        </a:moveTo>
                        <a:lnTo>
                          <a:pt x="0" y="10"/>
                        </a:lnTo>
                        <a:lnTo>
                          <a:pt x="17" y="0"/>
                        </a:lnTo>
                        <a:lnTo>
                          <a:pt x="21" y="10"/>
                        </a:lnTo>
                        <a:lnTo>
                          <a:pt x="27" y="14"/>
                        </a:lnTo>
                        <a:lnTo>
                          <a:pt x="21" y="30"/>
                        </a:lnTo>
                        <a:lnTo>
                          <a:pt x="17" y="30"/>
                        </a:lnTo>
                        <a:lnTo>
                          <a:pt x="0" y="3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22" name="Freeform 302"/>
                  <p:cNvSpPr>
                    <a:spLocks/>
                  </p:cNvSpPr>
                  <p:nvPr/>
                </p:nvSpPr>
                <p:spPr bwMode="auto">
                  <a:xfrm>
                    <a:off x="2269" y="972"/>
                    <a:ext cx="7" cy="6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0 h 27"/>
                      <a:gd name="T4" fmla="*/ 0 w 27"/>
                      <a:gd name="T5" fmla="*/ 0 h 27"/>
                      <a:gd name="T6" fmla="*/ 0 w 27"/>
                      <a:gd name="T7" fmla="*/ 0 h 27"/>
                      <a:gd name="T8" fmla="*/ 0 w 27"/>
                      <a:gd name="T9" fmla="*/ 0 h 27"/>
                      <a:gd name="T10" fmla="*/ 0 w 27"/>
                      <a:gd name="T11" fmla="*/ 0 h 27"/>
                      <a:gd name="T12" fmla="*/ 0 w 27"/>
                      <a:gd name="T13" fmla="*/ 0 h 27"/>
                      <a:gd name="T14" fmla="*/ 0 w 27"/>
                      <a:gd name="T15" fmla="*/ 0 h 27"/>
                      <a:gd name="T16" fmla="*/ 0 w 27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7"/>
                      <a:gd name="T29" fmla="*/ 27 w 27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7">
                        <a:moveTo>
                          <a:pt x="0" y="13"/>
                        </a:moveTo>
                        <a:lnTo>
                          <a:pt x="6" y="0"/>
                        </a:lnTo>
                        <a:lnTo>
                          <a:pt x="9" y="0"/>
                        </a:lnTo>
                        <a:lnTo>
                          <a:pt x="20" y="0"/>
                        </a:lnTo>
                        <a:lnTo>
                          <a:pt x="27" y="13"/>
                        </a:lnTo>
                        <a:lnTo>
                          <a:pt x="20" y="23"/>
                        </a:lnTo>
                        <a:lnTo>
                          <a:pt x="9" y="27"/>
                        </a:lnTo>
                        <a:lnTo>
                          <a:pt x="6" y="23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23" name="Freeform 303"/>
                  <p:cNvSpPr>
                    <a:spLocks/>
                  </p:cNvSpPr>
                  <p:nvPr/>
                </p:nvSpPr>
                <p:spPr bwMode="auto">
                  <a:xfrm>
                    <a:off x="2287" y="983"/>
                    <a:ext cx="6" cy="7"/>
                  </a:xfrm>
                  <a:custGeom>
                    <a:avLst/>
                    <a:gdLst>
                      <a:gd name="T0" fmla="*/ 0 w 24"/>
                      <a:gd name="T1" fmla="*/ 0 h 31"/>
                      <a:gd name="T2" fmla="*/ 0 w 24"/>
                      <a:gd name="T3" fmla="*/ 0 h 31"/>
                      <a:gd name="T4" fmla="*/ 0 w 24"/>
                      <a:gd name="T5" fmla="*/ 0 h 31"/>
                      <a:gd name="T6" fmla="*/ 0 w 24"/>
                      <a:gd name="T7" fmla="*/ 0 h 31"/>
                      <a:gd name="T8" fmla="*/ 0 w 24"/>
                      <a:gd name="T9" fmla="*/ 0 h 31"/>
                      <a:gd name="T10" fmla="*/ 0 w 24"/>
                      <a:gd name="T11" fmla="*/ 0 h 31"/>
                      <a:gd name="T12" fmla="*/ 0 w 24"/>
                      <a:gd name="T13" fmla="*/ 0 h 31"/>
                      <a:gd name="T14" fmla="*/ 0 w 24"/>
                      <a:gd name="T15" fmla="*/ 0 h 31"/>
                      <a:gd name="T16" fmla="*/ 0 w 24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1"/>
                      <a:gd name="T29" fmla="*/ 24 w 24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1">
                        <a:moveTo>
                          <a:pt x="0" y="14"/>
                        </a:moveTo>
                        <a:lnTo>
                          <a:pt x="6" y="11"/>
                        </a:lnTo>
                        <a:lnTo>
                          <a:pt x="13" y="0"/>
                        </a:lnTo>
                        <a:lnTo>
                          <a:pt x="17" y="11"/>
                        </a:lnTo>
                        <a:lnTo>
                          <a:pt x="24" y="14"/>
                        </a:lnTo>
                        <a:lnTo>
                          <a:pt x="17" y="31"/>
                        </a:lnTo>
                        <a:lnTo>
                          <a:pt x="13" y="31"/>
                        </a:lnTo>
                        <a:lnTo>
                          <a:pt x="6" y="3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24" name="Freeform 304"/>
                  <p:cNvSpPr>
                    <a:spLocks/>
                  </p:cNvSpPr>
                  <p:nvPr/>
                </p:nvSpPr>
                <p:spPr bwMode="auto">
                  <a:xfrm>
                    <a:off x="2305" y="968"/>
                    <a:ext cx="6" cy="7"/>
                  </a:xfrm>
                  <a:custGeom>
                    <a:avLst/>
                    <a:gdLst>
                      <a:gd name="T0" fmla="*/ 0 w 23"/>
                      <a:gd name="T1" fmla="*/ 0 h 30"/>
                      <a:gd name="T2" fmla="*/ 0 w 23"/>
                      <a:gd name="T3" fmla="*/ 0 h 30"/>
                      <a:gd name="T4" fmla="*/ 0 w 23"/>
                      <a:gd name="T5" fmla="*/ 0 h 30"/>
                      <a:gd name="T6" fmla="*/ 0 w 23"/>
                      <a:gd name="T7" fmla="*/ 0 h 30"/>
                      <a:gd name="T8" fmla="*/ 0 w 23"/>
                      <a:gd name="T9" fmla="*/ 0 h 30"/>
                      <a:gd name="T10" fmla="*/ 0 w 23"/>
                      <a:gd name="T11" fmla="*/ 0 h 30"/>
                      <a:gd name="T12" fmla="*/ 0 w 23"/>
                      <a:gd name="T13" fmla="*/ 0 h 30"/>
                      <a:gd name="T14" fmla="*/ 0 w 23"/>
                      <a:gd name="T15" fmla="*/ 0 h 30"/>
                      <a:gd name="T16" fmla="*/ 0 w 23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0"/>
                      <a:gd name="T29" fmla="*/ 23 w 23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0">
                        <a:moveTo>
                          <a:pt x="0" y="17"/>
                        </a:moveTo>
                        <a:lnTo>
                          <a:pt x="0" y="10"/>
                        </a:lnTo>
                        <a:lnTo>
                          <a:pt x="9" y="0"/>
                        </a:lnTo>
                        <a:lnTo>
                          <a:pt x="16" y="10"/>
                        </a:lnTo>
                        <a:lnTo>
                          <a:pt x="23" y="17"/>
                        </a:lnTo>
                        <a:lnTo>
                          <a:pt x="16" y="30"/>
                        </a:lnTo>
                        <a:lnTo>
                          <a:pt x="9" y="30"/>
                        </a:lnTo>
                        <a:lnTo>
                          <a:pt x="0" y="3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25" name="Freeform 305"/>
                  <p:cNvSpPr>
                    <a:spLocks/>
                  </p:cNvSpPr>
                  <p:nvPr/>
                </p:nvSpPr>
                <p:spPr bwMode="auto">
                  <a:xfrm>
                    <a:off x="2333" y="983"/>
                    <a:ext cx="5" cy="7"/>
                  </a:xfrm>
                  <a:custGeom>
                    <a:avLst/>
                    <a:gdLst>
                      <a:gd name="T0" fmla="*/ 0 w 24"/>
                      <a:gd name="T1" fmla="*/ 0 h 31"/>
                      <a:gd name="T2" fmla="*/ 0 w 24"/>
                      <a:gd name="T3" fmla="*/ 0 h 31"/>
                      <a:gd name="T4" fmla="*/ 0 w 24"/>
                      <a:gd name="T5" fmla="*/ 0 h 31"/>
                      <a:gd name="T6" fmla="*/ 0 w 24"/>
                      <a:gd name="T7" fmla="*/ 0 h 31"/>
                      <a:gd name="T8" fmla="*/ 0 w 24"/>
                      <a:gd name="T9" fmla="*/ 0 h 31"/>
                      <a:gd name="T10" fmla="*/ 0 w 24"/>
                      <a:gd name="T11" fmla="*/ 0 h 31"/>
                      <a:gd name="T12" fmla="*/ 0 w 24"/>
                      <a:gd name="T13" fmla="*/ 0 h 31"/>
                      <a:gd name="T14" fmla="*/ 0 w 24"/>
                      <a:gd name="T15" fmla="*/ 0 h 31"/>
                      <a:gd name="T16" fmla="*/ 0 w 24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1"/>
                      <a:gd name="T29" fmla="*/ 24 w 24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1">
                        <a:moveTo>
                          <a:pt x="0" y="14"/>
                        </a:moveTo>
                        <a:lnTo>
                          <a:pt x="4" y="11"/>
                        </a:lnTo>
                        <a:lnTo>
                          <a:pt x="11" y="0"/>
                        </a:lnTo>
                        <a:lnTo>
                          <a:pt x="24" y="11"/>
                        </a:lnTo>
                        <a:lnTo>
                          <a:pt x="24" y="14"/>
                        </a:lnTo>
                        <a:lnTo>
                          <a:pt x="24" y="31"/>
                        </a:lnTo>
                        <a:lnTo>
                          <a:pt x="11" y="31"/>
                        </a:lnTo>
                        <a:lnTo>
                          <a:pt x="4" y="3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26" name="Freeform 306"/>
                  <p:cNvSpPr>
                    <a:spLocks/>
                  </p:cNvSpPr>
                  <p:nvPr/>
                </p:nvSpPr>
                <p:spPr bwMode="auto">
                  <a:xfrm>
                    <a:off x="2178" y="1122"/>
                    <a:ext cx="6" cy="7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7"/>
                        </a:moveTo>
                        <a:lnTo>
                          <a:pt x="7" y="10"/>
                        </a:lnTo>
                        <a:lnTo>
                          <a:pt x="10" y="0"/>
                        </a:lnTo>
                        <a:lnTo>
                          <a:pt x="21" y="10"/>
                        </a:lnTo>
                        <a:lnTo>
                          <a:pt x="27" y="17"/>
                        </a:lnTo>
                        <a:lnTo>
                          <a:pt x="21" y="31"/>
                        </a:lnTo>
                        <a:lnTo>
                          <a:pt x="10" y="31"/>
                        </a:lnTo>
                        <a:lnTo>
                          <a:pt x="7" y="31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27" name="Freeform 307"/>
                  <p:cNvSpPr>
                    <a:spLocks/>
                  </p:cNvSpPr>
                  <p:nvPr/>
                </p:nvSpPr>
                <p:spPr bwMode="auto">
                  <a:xfrm>
                    <a:off x="2194" y="1122"/>
                    <a:ext cx="6" cy="7"/>
                  </a:xfrm>
                  <a:custGeom>
                    <a:avLst/>
                    <a:gdLst>
                      <a:gd name="T0" fmla="*/ 0 w 24"/>
                      <a:gd name="T1" fmla="*/ 0 h 31"/>
                      <a:gd name="T2" fmla="*/ 0 w 24"/>
                      <a:gd name="T3" fmla="*/ 0 h 31"/>
                      <a:gd name="T4" fmla="*/ 0 w 24"/>
                      <a:gd name="T5" fmla="*/ 0 h 31"/>
                      <a:gd name="T6" fmla="*/ 0 w 24"/>
                      <a:gd name="T7" fmla="*/ 0 h 31"/>
                      <a:gd name="T8" fmla="*/ 0 w 24"/>
                      <a:gd name="T9" fmla="*/ 0 h 31"/>
                      <a:gd name="T10" fmla="*/ 0 w 24"/>
                      <a:gd name="T11" fmla="*/ 0 h 31"/>
                      <a:gd name="T12" fmla="*/ 0 w 24"/>
                      <a:gd name="T13" fmla="*/ 0 h 31"/>
                      <a:gd name="T14" fmla="*/ 0 w 24"/>
                      <a:gd name="T15" fmla="*/ 0 h 31"/>
                      <a:gd name="T16" fmla="*/ 0 w 24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1"/>
                      <a:gd name="T29" fmla="*/ 24 w 24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1">
                        <a:moveTo>
                          <a:pt x="0" y="17"/>
                        </a:moveTo>
                        <a:lnTo>
                          <a:pt x="8" y="10"/>
                        </a:lnTo>
                        <a:lnTo>
                          <a:pt x="10" y="0"/>
                        </a:lnTo>
                        <a:lnTo>
                          <a:pt x="17" y="10"/>
                        </a:lnTo>
                        <a:lnTo>
                          <a:pt x="24" y="17"/>
                        </a:lnTo>
                        <a:lnTo>
                          <a:pt x="17" y="31"/>
                        </a:lnTo>
                        <a:lnTo>
                          <a:pt x="10" y="31"/>
                        </a:lnTo>
                        <a:lnTo>
                          <a:pt x="8" y="31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28" name="Freeform 308"/>
                  <p:cNvSpPr>
                    <a:spLocks/>
                  </p:cNvSpPr>
                  <p:nvPr/>
                </p:nvSpPr>
                <p:spPr bwMode="auto">
                  <a:xfrm>
                    <a:off x="2313" y="1238"/>
                    <a:ext cx="7" cy="6"/>
                  </a:xfrm>
                  <a:custGeom>
                    <a:avLst/>
                    <a:gdLst>
                      <a:gd name="T0" fmla="*/ 0 w 25"/>
                      <a:gd name="T1" fmla="*/ 0 h 27"/>
                      <a:gd name="T2" fmla="*/ 0 w 25"/>
                      <a:gd name="T3" fmla="*/ 0 h 27"/>
                      <a:gd name="T4" fmla="*/ 0 w 25"/>
                      <a:gd name="T5" fmla="*/ 0 h 27"/>
                      <a:gd name="T6" fmla="*/ 0 w 25"/>
                      <a:gd name="T7" fmla="*/ 0 h 27"/>
                      <a:gd name="T8" fmla="*/ 0 w 25"/>
                      <a:gd name="T9" fmla="*/ 0 h 27"/>
                      <a:gd name="T10" fmla="*/ 0 w 25"/>
                      <a:gd name="T11" fmla="*/ 0 h 27"/>
                      <a:gd name="T12" fmla="*/ 0 w 25"/>
                      <a:gd name="T13" fmla="*/ 0 h 27"/>
                      <a:gd name="T14" fmla="*/ 0 w 25"/>
                      <a:gd name="T15" fmla="*/ 0 h 27"/>
                      <a:gd name="T16" fmla="*/ 0 w 25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5"/>
                      <a:gd name="T28" fmla="*/ 0 h 27"/>
                      <a:gd name="T29" fmla="*/ 25 w 25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5" h="27">
                        <a:moveTo>
                          <a:pt x="0" y="14"/>
                        </a:moveTo>
                        <a:lnTo>
                          <a:pt x="0" y="3"/>
                        </a:lnTo>
                        <a:lnTo>
                          <a:pt x="16" y="0"/>
                        </a:lnTo>
                        <a:lnTo>
                          <a:pt x="20" y="3"/>
                        </a:lnTo>
                        <a:lnTo>
                          <a:pt x="25" y="14"/>
                        </a:lnTo>
                        <a:lnTo>
                          <a:pt x="20" y="27"/>
                        </a:lnTo>
                        <a:lnTo>
                          <a:pt x="16" y="27"/>
                        </a:lnTo>
                        <a:lnTo>
                          <a:pt x="0" y="27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29" name="Freeform 309"/>
                  <p:cNvSpPr>
                    <a:spLocks/>
                  </p:cNvSpPr>
                  <p:nvPr/>
                </p:nvSpPr>
                <p:spPr bwMode="auto">
                  <a:xfrm>
                    <a:off x="2329" y="1238"/>
                    <a:ext cx="7" cy="6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0 h 27"/>
                      <a:gd name="T4" fmla="*/ 0 w 27"/>
                      <a:gd name="T5" fmla="*/ 0 h 27"/>
                      <a:gd name="T6" fmla="*/ 0 w 27"/>
                      <a:gd name="T7" fmla="*/ 0 h 27"/>
                      <a:gd name="T8" fmla="*/ 0 w 27"/>
                      <a:gd name="T9" fmla="*/ 0 h 27"/>
                      <a:gd name="T10" fmla="*/ 0 w 27"/>
                      <a:gd name="T11" fmla="*/ 0 h 27"/>
                      <a:gd name="T12" fmla="*/ 0 w 27"/>
                      <a:gd name="T13" fmla="*/ 0 h 27"/>
                      <a:gd name="T14" fmla="*/ 0 w 27"/>
                      <a:gd name="T15" fmla="*/ 0 h 27"/>
                      <a:gd name="T16" fmla="*/ 0 w 27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7"/>
                      <a:gd name="T29" fmla="*/ 27 w 27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7">
                        <a:moveTo>
                          <a:pt x="0" y="14"/>
                        </a:moveTo>
                        <a:lnTo>
                          <a:pt x="0" y="3"/>
                        </a:lnTo>
                        <a:lnTo>
                          <a:pt x="17" y="0"/>
                        </a:lnTo>
                        <a:lnTo>
                          <a:pt x="20" y="3"/>
                        </a:lnTo>
                        <a:lnTo>
                          <a:pt x="27" y="14"/>
                        </a:lnTo>
                        <a:lnTo>
                          <a:pt x="20" y="27"/>
                        </a:lnTo>
                        <a:lnTo>
                          <a:pt x="17" y="27"/>
                        </a:lnTo>
                        <a:lnTo>
                          <a:pt x="0" y="27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0" name="Freeform 310"/>
                  <p:cNvSpPr>
                    <a:spLocks/>
                  </p:cNvSpPr>
                  <p:nvPr/>
                </p:nvSpPr>
                <p:spPr bwMode="auto">
                  <a:xfrm>
                    <a:off x="2178" y="1267"/>
                    <a:ext cx="6" cy="8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4"/>
                        </a:moveTo>
                        <a:lnTo>
                          <a:pt x="7" y="11"/>
                        </a:lnTo>
                        <a:lnTo>
                          <a:pt x="10" y="0"/>
                        </a:lnTo>
                        <a:lnTo>
                          <a:pt x="21" y="11"/>
                        </a:lnTo>
                        <a:lnTo>
                          <a:pt x="27" y="14"/>
                        </a:lnTo>
                        <a:lnTo>
                          <a:pt x="21" y="31"/>
                        </a:lnTo>
                        <a:lnTo>
                          <a:pt x="10" y="31"/>
                        </a:lnTo>
                        <a:lnTo>
                          <a:pt x="7" y="3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1" name="Freeform 311"/>
                  <p:cNvSpPr>
                    <a:spLocks/>
                  </p:cNvSpPr>
                  <p:nvPr/>
                </p:nvSpPr>
                <p:spPr bwMode="auto">
                  <a:xfrm>
                    <a:off x="2194" y="1267"/>
                    <a:ext cx="6" cy="8"/>
                  </a:xfrm>
                  <a:custGeom>
                    <a:avLst/>
                    <a:gdLst>
                      <a:gd name="T0" fmla="*/ 0 w 24"/>
                      <a:gd name="T1" fmla="*/ 0 h 31"/>
                      <a:gd name="T2" fmla="*/ 0 w 24"/>
                      <a:gd name="T3" fmla="*/ 0 h 31"/>
                      <a:gd name="T4" fmla="*/ 0 w 24"/>
                      <a:gd name="T5" fmla="*/ 0 h 31"/>
                      <a:gd name="T6" fmla="*/ 0 w 24"/>
                      <a:gd name="T7" fmla="*/ 0 h 31"/>
                      <a:gd name="T8" fmla="*/ 0 w 24"/>
                      <a:gd name="T9" fmla="*/ 0 h 31"/>
                      <a:gd name="T10" fmla="*/ 0 w 24"/>
                      <a:gd name="T11" fmla="*/ 0 h 31"/>
                      <a:gd name="T12" fmla="*/ 0 w 24"/>
                      <a:gd name="T13" fmla="*/ 0 h 31"/>
                      <a:gd name="T14" fmla="*/ 0 w 24"/>
                      <a:gd name="T15" fmla="*/ 0 h 31"/>
                      <a:gd name="T16" fmla="*/ 0 w 24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1"/>
                      <a:gd name="T29" fmla="*/ 24 w 24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1">
                        <a:moveTo>
                          <a:pt x="0" y="14"/>
                        </a:moveTo>
                        <a:lnTo>
                          <a:pt x="8" y="11"/>
                        </a:lnTo>
                        <a:lnTo>
                          <a:pt x="10" y="0"/>
                        </a:lnTo>
                        <a:lnTo>
                          <a:pt x="17" y="11"/>
                        </a:lnTo>
                        <a:lnTo>
                          <a:pt x="24" y="14"/>
                        </a:lnTo>
                        <a:lnTo>
                          <a:pt x="17" y="31"/>
                        </a:lnTo>
                        <a:lnTo>
                          <a:pt x="10" y="31"/>
                        </a:lnTo>
                        <a:lnTo>
                          <a:pt x="8" y="3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2" name="Freeform 312"/>
                  <p:cNvSpPr>
                    <a:spLocks/>
                  </p:cNvSpPr>
                  <p:nvPr/>
                </p:nvSpPr>
                <p:spPr bwMode="auto">
                  <a:xfrm>
                    <a:off x="2355" y="1324"/>
                    <a:ext cx="5" cy="6"/>
                  </a:xfrm>
                  <a:custGeom>
                    <a:avLst/>
                    <a:gdLst>
                      <a:gd name="T0" fmla="*/ 0 w 20"/>
                      <a:gd name="T1" fmla="*/ 0 h 24"/>
                      <a:gd name="T2" fmla="*/ 0 w 20"/>
                      <a:gd name="T3" fmla="*/ 0 h 24"/>
                      <a:gd name="T4" fmla="*/ 0 w 20"/>
                      <a:gd name="T5" fmla="*/ 0 h 24"/>
                      <a:gd name="T6" fmla="*/ 0 w 20"/>
                      <a:gd name="T7" fmla="*/ 0 h 24"/>
                      <a:gd name="T8" fmla="*/ 0 w 20"/>
                      <a:gd name="T9" fmla="*/ 0 h 24"/>
                      <a:gd name="T10" fmla="*/ 0 w 20"/>
                      <a:gd name="T11" fmla="*/ 0 h 24"/>
                      <a:gd name="T12" fmla="*/ 0 w 20"/>
                      <a:gd name="T13" fmla="*/ 0 h 24"/>
                      <a:gd name="T14" fmla="*/ 0 w 20"/>
                      <a:gd name="T15" fmla="*/ 0 h 24"/>
                      <a:gd name="T16" fmla="*/ 0 w 20"/>
                      <a:gd name="T17" fmla="*/ 0 h 2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24"/>
                      <a:gd name="T29" fmla="*/ 20 w 20"/>
                      <a:gd name="T30" fmla="*/ 24 h 2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24">
                        <a:moveTo>
                          <a:pt x="0" y="11"/>
                        </a:moveTo>
                        <a:lnTo>
                          <a:pt x="3" y="0"/>
                        </a:lnTo>
                        <a:lnTo>
                          <a:pt x="9" y="0"/>
                        </a:lnTo>
                        <a:lnTo>
                          <a:pt x="20" y="0"/>
                        </a:lnTo>
                        <a:lnTo>
                          <a:pt x="20" y="11"/>
                        </a:lnTo>
                        <a:lnTo>
                          <a:pt x="20" y="20"/>
                        </a:lnTo>
                        <a:lnTo>
                          <a:pt x="9" y="24"/>
                        </a:lnTo>
                        <a:lnTo>
                          <a:pt x="3" y="20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3" name="Freeform 313"/>
                  <p:cNvSpPr>
                    <a:spLocks/>
                  </p:cNvSpPr>
                  <p:nvPr/>
                </p:nvSpPr>
                <p:spPr bwMode="auto">
                  <a:xfrm>
                    <a:off x="2371" y="1324"/>
                    <a:ext cx="5" cy="6"/>
                  </a:xfrm>
                  <a:custGeom>
                    <a:avLst/>
                    <a:gdLst>
                      <a:gd name="T0" fmla="*/ 0 w 20"/>
                      <a:gd name="T1" fmla="*/ 0 h 24"/>
                      <a:gd name="T2" fmla="*/ 0 w 20"/>
                      <a:gd name="T3" fmla="*/ 0 h 24"/>
                      <a:gd name="T4" fmla="*/ 0 w 20"/>
                      <a:gd name="T5" fmla="*/ 0 h 24"/>
                      <a:gd name="T6" fmla="*/ 0 w 20"/>
                      <a:gd name="T7" fmla="*/ 0 h 24"/>
                      <a:gd name="T8" fmla="*/ 0 w 20"/>
                      <a:gd name="T9" fmla="*/ 0 h 24"/>
                      <a:gd name="T10" fmla="*/ 0 w 20"/>
                      <a:gd name="T11" fmla="*/ 0 h 24"/>
                      <a:gd name="T12" fmla="*/ 0 w 20"/>
                      <a:gd name="T13" fmla="*/ 0 h 24"/>
                      <a:gd name="T14" fmla="*/ 0 w 20"/>
                      <a:gd name="T15" fmla="*/ 0 h 24"/>
                      <a:gd name="T16" fmla="*/ 0 w 20"/>
                      <a:gd name="T17" fmla="*/ 0 h 2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24"/>
                      <a:gd name="T29" fmla="*/ 20 w 20"/>
                      <a:gd name="T30" fmla="*/ 24 h 2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24">
                        <a:moveTo>
                          <a:pt x="0" y="11"/>
                        </a:moveTo>
                        <a:lnTo>
                          <a:pt x="0" y="0"/>
                        </a:lnTo>
                        <a:lnTo>
                          <a:pt x="7" y="0"/>
                        </a:lnTo>
                        <a:lnTo>
                          <a:pt x="20" y="0"/>
                        </a:lnTo>
                        <a:lnTo>
                          <a:pt x="20" y="11"/>
                        </a:lnTo>
                        <a:lnTo>
                          <a:pt x="20" y="20"/>
                        </a:lnTo>
                        <a:lnTo>
                          <a:pt x="7" y="24"/>
                        </a:lnTo>
                        <a:lnTo>
                          <a:pt x="0" y="20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4" name="Freeform 314"/>
                  <p:cNvSpPr>
                    <a:spLocks/>
                  </p:cNvSpPr>
                  <p:nvPr/>
                </p:nvSpPr>
                <p:spPr bwMode="auto">
                  <a:xfrm>
                    <a:off x="2060" y="1176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6"/>
                        </a:moveTo>
                        <a:lnTo>
                          <a:pt x="7" y="0"/>
                        </a:lnTo>
                        <a:lnTo>
                          <a:pt x="17" y="0"/>
                        </a:lnTo>
                        <a:lnTo>
                          <a:pt x="27" y="0"/>
                        </a:lnTo>
                        <a:lnTo>
                          <a:pt x="27" y="16"/>
                        </a:lnTo>
                        <a:lnTo>
                          <a:pt x="27" y="27"/>
                        </a:lnTo>
                        <a:lnTo>
                          <a:pt x="17" y="30"/>
                        </a:lnTo>
                        <a:lnTo>
                          <a:pt x="7" y="27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5" name="Freeform 315"/>
                  <p:cNvSpPr>
                    <a:spLocks/>
                  </p:cNvSpPr>
                  <p:nvPr/>
                </p:nvSpPr>
                <p:spPr bwMode="auto">
                  <a:xfrm>
                    <a:off x="2038" y="1157"/>
                    <a:ext cx="6" cy="7"/>
                  </a:xfrm>
                  <a:custGeom>
                    <a:avLst/>
                    <a:gdLst>
                      <a:gd name="T0" fmla="*/ 0 w 23"/>
                      <a:gd name="T1" fmla="*/ 0 h 27"/>
                      <a:gd name="T2" fmla="*/ 0 w 23"/>
                      <a:gd name="T3" fmla="*/ 0 h 27"/>
                      <a:gd name="T4" fmla="*/ 0 w 23"/>
                      <a:gd name="T5" fmla="*/ 0 h 27"/>
                      <a:gd name="T6" fmla="*/ 0 w 23"/>
                      <a:gd name="T7" fmla="*/ 0 h 27"/>
                      <a:gd name="T8" fmla="*/ 0 w 23"/>
                      <a:gd name="T9" fmla="*/ 0 h 27"/>
                      <a:gd name="T10" fmla="*/ 0 w 23"/>
                      <a:gd name="T11" fmla="*/ 0 h 27"/>
                      <a:gd name="T12" fmla="*/ 0 w 23"/>
                      <a:gd name="T13" fmla="*/ 0 h 27"/>
                      <a:gd name="T14" fmla="*/ 0 w 23"/>
                      <a:gd name="T15" fmla="*/ 0 h 27"/>
                      <a:gd name="T16" fmla="*/ 0 w 23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27"/>
                      <a:gd name="T29" fmla="*/ 23 w 23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27">
                        <a:moveTo>
                          <a:pt x="0" y="14"/>
                        </a:moveTo>
                        <a:lnTo>
                          <a:pt x="0" y="4"/>
                        </a:lnTo>
                        <a:lnTo>
                          <a:pt x="16" y="0"/>
                        </a:lnTo>
                        <a:lnTo>
                          <a:pt x="23" y="4"/>
                        </a:lnTo>
                        <a:lnTo>
                          <a:pt x="23" y="14"/>
                        </a:lnTo>
                        <a:lnTo>
                          <a:pt x="23" y="27"/>
                        </a:lnTo>
                        <a:lnTo>
                          <a:pt x="16" y="27"/>
                        </a:lnTo>
                        <a:lnTo>
                          <a:pt x="0" y="27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6" name="Freeform 316"/>
                  <p:cNvSpPr>
                    <a:spLocks/>
                  </p:cNvSpPr>
                  <p:nvPr/>
                </p:nvSpPr>
                <p:spPr bwMode="auto">
                  <a:xfrm>
                    <a:off x="2017" y="1140"/>
                    <a:ext cx="6" cy="8"/>
                  </a:xfrm>
                  <a:custGeom>
                    <a:avLst/>
                    <a:gdLst>
                      <a:gd name="T0" fmla="*/ 0 w 24"/>
                      <a:gd name="T1" fmla="*/ 0 h 31"/>
                      <a:gd name="T2" fmla="*/ 0 w 24"/>
                      <a:gd name="T3" fmla="*/ 0 h 31"/>
                      <a:gd name="T4" fmla="*/ 0 w 24"/>
                      <a:gd name="T5" fmla="*/ 0 h 31"/>
                      <a:gd name="T6" fmla="*/ 0 w 24"/>
                      <a:gd name="T7" fmla="*/ 0 h 31"/>
                      <a:gd name="T8" fmla="*/ 0 w 24"/>
                      <a:gd name="T9" fmla="*/ 0 h 31"/>
                      <a:gd name="T10" fmla="*/ 0 w 24"/>
                      <a:gd name="T11" fmla="*/ 0 h 31"/>
                      <a:gd name="T12" fmla="*/ 0 w 24"/>
                      <a:gd name="T13" fmla="*/ 0 h 31"/>
                      <a:gd name="T14" fmla="*/ 0 w 24"/>
                      <a:gd name="T15" fmla="*/ 0 h 31"/>
                      <a:gd name="T16" fmla="*/ 0 w 24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1"/>
                      <a:gd name="T29" fmla="*/ 24 w 24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1">
                        <a:moveTo>
                          <a:pt x="0" y="17"/>
                        </a:moveTo>
                        <a:lnTo>
                          <a:pt x="4" y="0"/>
                        </a:lnTo>
                        <a:lnTo>
                          <a:pt x="11" y="0"/>
                        </a:lnTo>
                        <a:lnTo>
                          <a:pt x="24" y="0"/>
                        </a:lnTo>
                        <a:lnTo>
                          <a:pt x="24" y="17"/>
                        </a:lnTo>
                        <a:lnTo>
                          <a:pt x="24" y="20"/>
                        </a:lnTo>
                        <a:lnTo>
                          <a:pt x="11" y="31"/>
                        </a:lnTo>
                        <a:lnTo>
                          <a:pt x="4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7" name="Freeform 317"/>
                  <p:cNvSpPr>
                    <a:spLocks/>
                  </p:cNvSpPr>
                  <p:nvPr/>
                </p:nvSpPr>
                <p:spPr bwMode="auto">
                  <a:xfrm>
                    <a:off x="2022" y="1170"/>
                    <a:ext cx="6" cy="6"/>
                  </a:xfrm>
                  <a:custGeom>
                    <a:avLst/>
                    <a:gdLst>
                      <a:gd name="T0" fmla="*/ 0 w 24"/>
                      <a:gd name="T1" fmla="*/ 0 h 24"/>
                      <a:gd name="T2" fmla="*/ 0 w 24"/>
                      <a:gd name="T3" fmla="*/ 0 h 24"/>
                      <a:gd name="T4" fmla="*/ 0 w 24"/>
                      <a:gd name="T5" fmla="*/ 0 h 24"/>
                      <a:gd name="T6" fmla="*/ 0 w 24"/>
                      <a:gd name="T7" fmla="*/ 0 h 24"/>
                      <a:gd name="T8" fmla="*/ 0 w 24"/>
                      <a:gd name="T9" fmla="*/ 0 h 24"/>
                      <a:gd name="T10" fmla="*/ 0 w 24"/>
                      <a:gd name="T11" fmla="*/ 0 h 24"/>
                      <a:gd name="T12" fmla="*/ 0 w 24"/>
                      <a:gd name="T13" fmla="*/ 0 h 24"/>
                      <a:gd name="T14" fmla="*/ 0 w 24"/>
                      <a:gd name="T15" fmla="*/ 0 h 24"/>
                      <a:gd name="T16" fmla="*/ 0 w 24"/>
                      <a:gd name="T17" fmla="*/ 0 h 2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24"/>
                      <a:gd name="T29" fmla="*/ 24 w 24"/>
                      <a:gd name="T30" fmla="*/ 24 h 2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24">
                        <a:moveTo>
                          <a:pt x="0" y="11"/>
                        </a:moveTo>
                        <a:lnTo>
                          <a:pt x="3" y="0"/>
                        </a:lnTo>
                        <a:lnTo>
                          <a:pt x="10" y="0"/>
                        </a:lnTo>
                        <a:lnTo>
                          <a:pt x="17" y="0"/>
                        </a:lnTo>
                        <a:lnTo>
                          <a:pt x="24" y="11"/>
                        </a:lnTo>
                        <a:lnTo>
                          <a:pt x="17" y="20"/>
                        </a:lnTo>
                        <a:lnTo>
                          <a:pt x="10" y="24"/>
                        </a:lnTo>
                        <a:lnTo>
                          <a:pt x="3" y="20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8" name="Freeform 318"/>
                  <p:cNvSpPr>
                    <a:spLocks/>
                  </p:cNvSpPr>
                  <p:nvPr/>
                </p:nvSpPr>
                <p:spPr bwMode="auto">
                  <a:xfrm>
                    <a:off x="2086" y="1133"/>
                    <a:ext cx="6" cy="7"/>
                  </a:xfrm>
                  <a:custGeom>
                    <a:avLst/>
                    <a:gdLst>
                      <a:gd name="T0" fmla="*/ 0 w 24"/>
                      <a:gd name="T1" fmla="*/ 0 h 27"/>
                      <a:gd name="T2" fmla="*/ 0 w 24"/>
                      <a:gd name="T3" fmla="*/ 0 h 27"/>
                      <a:gd name="T4" fmla="*/ 0 w 24"/>
                      <a:gd name="T5" fmla="*/ 0 h 27"/>
                      <a:gd name="T6" fmla="*/ 0 w 24"/>
                      <a:gd name="T7" fmla="*/ 0 h 27"/>
                      <a:gd name="T8" fmla="*/ 0 w 24"/>
                      <a:gd name="T9" fmla="*/ 0 h 27"/>
                      <a:gd name="T10" fmla="*/ 0 w 24"/>
                      <a:gd name="T11" fmla="*/ 0 h 27"/>
                      <a:gd name="T12" fmla="*/ 0 w 24"/>
                      <a:gd name="T13" fmla="*/ 0 h 27"/>
                      <a:gd name="T14" fmla="*/ 0 w 24"/>
                      <a:gd name="T15" fmla="*/ 0 h 27"/>
                      <a:gd name="T16" fmla="*/ 0 w 24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27"/>
                      <a:gd name="T29" fmla="*/ 24 w 24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27">
                        <a:moveTo>
                          <a:pt x="0" y="13"/>
                        </a:moveTo>
                        <a:lnTo>
                          <a:pt x="4" y="0"/>
                        </a:lnTo>
                        <a:lnTo>
                          <a:pt x="11" y="0"/>
                        </a:lnTo>
                        <a:lnTo>
                          <a:pt x="24" y="0"/>
                        </a:lnTo>
                        <a:lnTo>
                          <a:pt x="24" y="13"/>
                        </a:lnTo>
                        <a:lnTo>
                          <a:pt x="24" y="24"/>
                        </a:lnTo>
                        <a:lnTo>
                          <a:pt x="11" y="27"/>
                        </a:lnTo>
                        <a:lnTo>
                          <a:pt x="4" y="24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39" name="Freeform 319"/>
                  <p:cNvSpPr>
                    <a:spLocks/>
                  </p:cNvSpPr>
                  <p:nvPr/>
                </p:nvSpPr>
                <p:spPr bwMode="auto">
                  <a:xfrm>
                    <a:off x="2102" y="1148"/>
                    <a:ext cx="5" cy="7"/>
                  </a:xfrm>
                  <a:custGeom>
                    <a:avLst/>
                    <a:gdLst>
                      <a:gd name="T0" fmla="*/ 0 w 20"/>
                      <a:gd name="T1" fmla="*/ 0 h 29"/>
                      <a:gd name="T2" fmla="*/ 0 w 20"/>
                      <a:gd name="T3" fmla="*/ 0 h 29"/>
                      <a:gd name="T4" fmla="*/ 0 w 20"/>
                      <a:gd name="T5" fmla="*/ 0 h 29"/>
                      <a:gd name="T6" fmla="*/ 0 w 20"/>
                      <a:gd name="T7" fmla="*/ 0 h 29"/>
                      <a:gd name="T8" fmla="*/ 0 w 20"/>
                      <a:gd name="T9" fmla="*/ 0 h 29"/>
                      <a:gd name="T10" fmla="*/ 0 w 20"/>
                      <a:gd name="T11" fmla="*/ 0 h 29"/>
                      <a:gd name="T12" fmla="*/ 0 w 20"/>
                      <a:gd name="T13" fmla="*/ 0 h 29"/>
                      <a:gd name="T14" fmla="*/ 0 w 20"/>
                      <a:gd name="T15" fmla="*/ 0 h 29"/>
                      <a:gd name="T16" fmla="*/ 0 w 20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29"/>
                      <a:gd name="T29" fmla="*/ 20 w 20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29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16" y="0"/>
                        </a:lnTo>
                        <a:lnTo>
                          <a:pt x="20" y="16"/>
                        </a:lnTo>
                        <a:lnTo>
                          <a:pt x="16" y="20"/>
                        </a:lnTo>
                        <a:lnTo>
                          <a:pt x="9" y="29"/>
                        </a:lnTo>
                        <a:lnTo>
                          <a:pt x="0" y="2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0" name="Freeform 320"/>
                  <p:cNvSpPr>
                    <a:spLocks/>
                  </p:cNvSpPr>
                  <p:nvPr/>
                </p:nvSpPr>
                <p:spPr bwMode="auto">
                  <a:xfrm>
                    <a:off x="2122" y="1170"/>
                    <a:ext cx="6" cy="6"/>
                  </a:xfrm>
                  <a:custGeom>
                    <a:avLst/>
                    <a:gdLst>
                      <a:gd name="T0" fmla="*/ 0 w 23"/>
                      <a:gd name="T1" fmla="*/ 0 h 24"/>
                      <a:gd name="T2" fmla="*/ 0 w 23"/>
                      <a:gd name="T3" fmla="*/ 0 h 24"/>
                      <a:gd name="T4" fmla="*/ 0 w 23"/>
                      <a:gd name="T5" fmla="*/ 0 h 24"/>
                      <a:gd name="T6" fmla="*/ 0 w 23"/>
                      <a:gd name="T7" fmla="*/ 0 h 24"/>
                      <a:gd name="T8" fmla="*/ 0 w 23"/>
                      <a:gd name="T9" fmla="*/ 0 h 24"/>
                      <a:gd name="T10" fmla="*/ 0 w 23"/>
                      <a:gd name="T11" fmla="*/ 0 h 24"/>
                      <a:gd name="T12" fmla="*/ 0 w 23"/>
                      <a:gd name="T13" fmla="*/ 0 h 24"/>
                      <a:gd name="T14" fmla="*/ 0 w 23"/>
                      <a:gd name="T15" fmla="*/ 0 h 24"/>
                      <a:gd name="T16" fmla="*/ 0 w 23"/>
                      <a:gd name="T17" fmla="*/ 0 h 2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24"/>
                      <a:gd name="T29" fmla="*/ 23 w 23"/>
                      <a:gd name="T30" fmla="*/ 24 h 2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24">
                        <a:moveTo>
                          <a:pt x="0" y="11"/>
                        </a:moveTo>
                        <a:lnTo>
                          <a:pt x="3" y="0"/>
                        </a:lnTo>
                        <a:lnTo>
                          <a:pt x="10" y="0"/>
                        </a:lnTo>
                        <a:lnTo>
                          <a:pt x="17" y="0"/>
                        </a:lnTo>
                        <a:lnTo>
                          <a:pt x="23" y="11"/>
                        </a:lnTo>
                        <a:lnTo>
                          <a:pt x="17" y="20"/>
                        </a:lnTo>
                        <a:lnTo>
                          <a:pt x="10" y="24"/>
                        </a:lnTo>
                        <a:lnTo>
                          <a:pt x="3" y="20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1" name="Freeform 321"/>
                  <p:cNvSpPr>
                    <a:spLocks/>
                  </p:cNvSpPr>
                  <p:nvPr/>
                </p:nvSpPr>
                <p:spPr bwMode="auto">
                  <a:xfrm>
                    <a:off x="2147" y="1152"/>
                    <a:ext cx="6" cy="7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0 h 27"/>
                      <a:gd name="T4" fmla="*/ 0 w 27"/>
                      <a:gd name="T5" fmla="*/ 0 h 27"/>
                      <a:gd name="T6" fmla="*/ 0 w 27"/>
                      <a:gd name="T7" fmla="*/ 0 h 27"/>
                      <a:gd name="T8" fmla="*/ 0 w 27"/>
                      <a:gd name="T9" fmla="*/ 0 h 27"/>
                      <a:gd name="T10" fmla="*/ 0 w 27"/>
                      <a:gd name="T11" fmla="*/ 0 h 27"/>
                      <a:gd name="T12" fmla="*/ 0 w 27"/>
                      <a:gd name="T13" fmla="*/ 0 h 27"/>
                      <a:gd name="T14" fmla="*/ 0 w 27"/>
                      <a:gd name="T15" fmla="*/ 0 h 27"/>
                      <a:gd name="T16" fmla="*/ 0 w 27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7"/>
                      <a:gd name="T29" fmla="*/ 27 w 27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7">
                        <a:moveTo>
                          <a:pt x="0" y="13"/>
                        </a:moveTo>
                        <a:lnTo>
                          <a:pt x="7" y="4"/>
                        </a:lnTo>
                        <a:lnTo>
                          <a:pt x="11" y="0"/>
                        </a:lnTo>
                        <a:lnTo>
                          <a:pt x="21" y="4"/>
                        </a:lnTo>
                        <a:lnTo>
                          <a:pt x="27" y="13"/>
                        </a:lnTo>
                        <a:lnTo>
                          <a:pt x="21" y="27"/>
                        </a:lnTo>
                        <a:lnTo>
                          <a:pt x="11" y="27"/>
                        </a:lnTo>
                        <a:lnTo>
                          <a:pt x="7" y="27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2" name="Freeform 322"/>
                  <p:cNvSpPr>
                    <a:spLocks/>
                  </p:cNvSpPr>
                  <p:nvPr/>
                </p:nvSpPr>
                <p:spPr bwMode="auto">
                  <a:xfrm>
                    <a:off x="2159" y="1166"/>
                    <a:ext cx="6" cy="8"/>
                  </a:xfrm>
                  <a:custGeom>
                    <a:avLst/>
                    <a:gdLst>
                      <a:gd name="T0" fmla="*/ 0 w 23"/>
                      <a:gd name="T1" fmla="*/ 0 h 29"/>
                      <a:gd name="T2" fmla="*/ 0 w 23"/>
                      <a:gd name="T3" fmla="*/ 0 h 29"/>
                      <a:gd name="T4" fmla="*/ 0 w 23"/>
                      <a:gd name="T5" fmla="*/ 0 h 29"/>
                      <a:gd name="T6" fmla="*/ 0 w 23"/>
                      <a:gd name="T7" fmla="*/ 0 h 29"/>
                      <a:gd name="T8" fmla="*/ 0 w 23"/>
                      <a:gd name="T9" fmla="*/ 0 h 29"/>
                      <a:gd name="T10" fmla="*/ 0 w 23"/>
                      <a:gd name="T11" fmla="*/ 0 h 29"/>
                      <a:gd name="T12" fmla="*/ 0 w 23"/>
                      <a:gd name="T13" fmla="*/ 0 h 29"/>
                      <a:gd name="T14" fmla="*/ 0 w 23"/>
                      <a:gd name="T15" fmla="*/ 0 h 29"/>
                      <a:gd name="T16" fmla="*/ 0 w 23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29"/>
                      <a:gd name="T29" fmla="*/ 23 w 23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29">
                        <a:moveTo>
                          <a:pt x="0" y="16"/>
                        </a:moveTo>
                        <a:lnTo>
                          <a:pt x="3" y="9"/>
                        </a:lnTo>
                        <a:lnTo>
                          <a:pt x="10" y="0"/>
                        </a:lnTo>
                        <a:lnTo>
                          <a:pt x="21" y="9"/>
                        </a:lnTo>
                        <a:lnTo>
                          <a:pt x="23" y="16"/>
                        </a:lnTo>
                        <a:lnTo>
                          <a:pt x="21" y="29"/>
                        </a:lnTo>
                        <a:lnTo>
                          <a:pt x="10" y="29"/>
                        </a:lnTo>
                        <a:lnTo>
                          <a:pt x="3" y="29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3" name="Freeform 323"/>
                  <p:cNvSpPr>
                    <a:spLocks/>
                  </p:cNvSpPr>
                  <p:nvPr/>
                </p:nvSpPr>
                <p:spPr bwMode="auto">
                  <a:xfrm>
                    <a:off x="2179" y="1152"/>
                    <a:ext cx="7" cy="7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0 h 27"/>
                      <a:gd name="T4" fmla="*/ 0 w 27"/>
                      <a:gd name="T5" fmla="*/ 0 h 27"/>
                      <a:gd name="T6" fmla="*/ 0 w 27"/>
                      <a:gd name="T7" fmla="*/ 0 h 27"/>
                      <a:gd name="T8" fmla="*/ 0 w 27"/>
                      <a:gd name="T9" fmla="*/ 0 h 27"/>
                      <a:gd name="T10" fmla="*/ 0 w 27"/>
                      <a:gd name="T11" fmla="*/ 0 h 27"/>
                      <a:gd name="T12" fmla="*/ 0 w 27"/>
                      <a:gd name="T13" fmla="*/ 0 h 27"/>
                      <a:gd name="T14" fmla="*/ 0 w 27"/>
                      <a:gd name="T15" fmla="*/ 0 h 27"/>
                      <a:gd name="T16" fmla="*/ 0 w 27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7"/>
                      <a:gd name="T29" fmla="*/ 27 w 27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7">
                        <a:moveTo>
                          <a:pt x="0" y="13"/>
                        </a:moveTo>
                        <a:lnTo>
                          <a:pt x="3" y="4"/>
                        </a:lnTo>
                        <a:lnTo>
                          <a:pt x="10" y="0"/>
                        </a:lnTo>
                        <a:lnTo>
                          <a:pt x="27" y="4"/>
                        </a:lnTo>
                        <a:lnTo>
                          <a:pt x="27" y="13"/>
                        </a:lnTo>
                        <a:lnTo>
                          <a:pt x="27" y="27"/>
                        </a:lnTo>
                        <a:lnTo>
                          <a:pt x="10" y="27"/>
                        </a:lnTo>
                        <a:lnTo>
                          <a:pt x="3" y="27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4" name="Freeform 324"/>
                  <p:cNvSpPr>
                    <a:spLocks/>
                  </p:cNvSpPr>
                  <p:nvPr/>
                </p:nvSpPr>
                <p:spPr bwMode="auto">
                  <a:xfrm>
                    <a:off x="2016" y="1068"/>
                    <a:ext cx="6" cy="8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5"/>
                        </a:moveTo>
                        <a:lnTo>
                          <a:pt x="6" y="11"/>
                        </a:lnTo>
                        <a:lnTo>
                          <a:pt x="10" y="0"/>
                        </a:lnTo>
                        <a:lnTo>
                          <a:pt x="20" y="11"/>
                        </a:lnTo>
                        <a:lnTo>
                          <a:pt x="27" y="15"/>
                        </a:lnTo>
                        <a:lnTo>
                          <a:pt x="20" y="31"/>
                        </a:lnTo>
                        <a:lnTo>
                          <a:pt x="10" y="31"/>
                        </a:lnTo>
                        <a:lnTo>
                          <a:pt x="6" y="31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5" name="Freeform 325"/>
                  <p:cNvSpPr>
                    <a:spLocks/>
                  </p:cNvSpPr>
                  <p:nvPr/>
                </p:nvSpPr>
                <p:spPr bwMode="auto">
                  <a:xfrm>
                    <a:off x="1989" y="1071"/>
                    <a:ext cx="5" cy="7"/>
                  </a:xfrm>
                  <a:custGeom>
                    <a:avLst/>
                    <a:gdLst>
                      <a:gd name="T0" fmla="*/ 0 w 20"/>
                      <a:gd name="T1" fmla="*/ 0 h 27"/>
                      <a:gd name="T2" fmla="*/ 0 w 20"/>
                      <a:gd name="T3" fmla="*/ 0 h 27"/>
                      <a:gd name="T4" fmla="*/ 0 w 20"/>
                      <a:gd name="T5" fmla="*/ 0 h 27"/>
                      <a:gd name="T6" fmla="*/ 0 w 20"/>
                      <a:gd name="T7" fmla="*/ 0 h 27"/>
                      <a:gd name="T8" fmla="*/ 0 w 20"/>
                      <a:gd name="T9" fmla="*/ 0 h 27"/>
                      <a:gd name="T10" fmla="*/ 0 w 20"/>
                      <a:gd name="T11" fmla="*/ 0 h 27"/>
                      <a:gd name="T12" fmla="*/ 0 w 20"/>
                      <a:gd name="T13" fmla="*/ 0 h 27"/>
                      <a:gd name="T14" fmla="*/ 0 w 20"/>
                      <a:gd name="T15" fmla="*/ 0 h 27"/>
                      <a:gd name="T16" fmla="*/ 0 w 20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27"/>
                      <a:gd name="T29" fmla="*/ 20 w 20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27">
                        <a:moveTo>
                          <a:pt x="0" y="13"/>
                        </a:moveTo>
                        <a:lnTo>
                          <a:pt x="0" y="4"/>
                        </a:lnTo>
                        <a:lnTo>
                          <a:pt x="13" y="0"/>
                        </a:lnTo>
                        <a:lnTo>
                          <a:pt x="20" y="4"/>
                        </a:lnTo>
                        <a:lnTo>
                          <a:pt x="20" y="13"/>
                        </a:lnTo>
                        <a:lnTo>
                          <a:pt x="20" y="27"/>
                        </a:lnTo>
                        <a:lnTo>
                          <a:pt x="13" y="27"/>
                        </a:lnTo>
                        <a:lnTo>
                          <a:pt x="0" y="27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6" name="Freeform 326"/>
                  <p:cNvSpPr>
                    <a:spLocks/>
                  </p:cNvSpPr>
                  <p:nvPr/>
                </p:nvSpPr>
                <p:spPr bwMode="auto">
                  <a:xfrm>
                    <a:off x="1964" y="1068"/>
                    <a:ext cx="4" cy="8"/>
                  </a:xfrm>
                  <a:custGeom>
                    <a:avLst/>
                    <a:gdLst>
                      <a:gd name="T0" fmla="*/ 0 w 16"/>
                      <a:gd name="T1" fmla="*/ 0 h 31"/>
                      <a:gd name="T2" fmla="*/ 0 w 16"/>
                      <a:gd name="T3" fmla="*/ 0 h 31"/>
                      <a:gd name="T4" fmla="*/ 0 w 16"/>
                      <a:gd name="T5" fmla="*/ 0 h 31"/>
                      <a:gd name="T6" fmla="*/ 0 w 16"/>
                      <a:gd name="T7" fmla="*/ 0 h 31"/>
                      <a:gd name="T8" fmla="*/ 0 w 16"/>
                      <a:gd name="T9" fmla="*/ 0 h 31"/>
                      <a:gd name="T10" fmla="*/ 0 w 16"/>
                      <a:gd name="T11" fmla="*/ 0 h 31"/>
                      <a:gd name="T12" fmla="*/ 0 w 16"/>
                      <a:gd name="T13" fmla="*/ 0 h 31"/>
                      <a:gd name="T14" fmla="*/ 0 w 16"/>
                      <a:gd name="T15" fmla="*/ 0 h 31"/>
                      <a:gd name="T16" fmla="*/ 0 w 16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6"/>
                      <a:gd name="T28" fmla="*/ 0 h 31"/>
                      <a:gd name="T29" fmla="*/ 16 w 16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6" h="31">
                        <a:moveTo>
                          <a:pt x="0" y="15"/>
                        </a:moveTo>
                        <a:lnTo>
                          <a:pt x="0" y="11"/>
                        </a:lnTo>
                        <a:lnTo>
                          <a:pt x="10" y="0"/>
                        </a:lnTo>
                        <a:lnTo>
                          <a:pt x="16" y="11"/>
                        </a:lnTo>
                        <a:lnTo>
                          <a:pt x="16" y="15"/>
                        </a:lnTo>
                        <a:lnTo>
                          <a:pt x="16" y="31"/>
                        </a:lnTo>
                        <a:lnTo>
                          <a:pt x="10" y="31"/>
                        </a:lnTo>
                        <a:lnTo>
                          <a:pt x="0" y="31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7" name="Freeform 327"/>
                  <p:cNvSpPr>
                    <a:spLocks/>
                  </p:cNvSpPr>
                  <p:nvPr/>
                </p:nvSpPr>
                <p:spPr bwMode="auto">
                  <a:xfrm>
                    <a:off x="1934" y="1071"/>
                    <a:ext cx="7" cy="7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0 h 27"/>
                      <a:gd name="T4" fmla="*/ 0 w 27"/>
                      <a:gd name="T5" fmla="*/ 0 h 27"/>
                      <a:gd name="T6" fmla="*/ 0 w 27"/>
                      <a:gd name="T7" fmla="*/ 0 h 27"/>
                      <a:gd name="T8" fmla="*/ 0 w 27"/>
                      <a:gd name="T9" fmla="*/ 0 h 27"/>
                      <a:gd name="T10" fmla="*/ 0 w 27"/>
                      <a:gd name="T11" fmla="*/ 0 h 27"/>
                      <a:gd name="T12" fmla="*/ 0 w 27"/>
                      <a:gd name="T13" fmla="*/ 0 h 27"/>
                      <a:gd name="T14" fmla="*/ 0 w 27"/>
                      <a:gd name="T15" fmla="*/ 0 h 27"/>
                      <a:gd name="T16" fmla="*/ 0 w 27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7"/>
                      <a:gd name="T29" fmla="*/ 27 w 27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7">
                        <a:moveTo>
                          <a:pt x="0" y="13"/>
                        </a:moveTo>
                        <a:lnTo>
                          <a:pt x="0" y="4"/>
                        </a:lnTo>
                        <a:lnTo>
                          <a:pt x="16" y="0"/>
                        </a:lnTo>
                        <a:lnTo>
                          <a:pt x="20" y="4"/>
                        </a:lnTo>
                        <a:lnTo>
                          <a:pt x="27" y="13"/>
                        </a:lnTo>
                        <a:lnTo>
                          <a:pt x="20" y="27"/>
                        </a:lnTo>
                        <a:lnTo>
                          <a:pt x="16" y="27"/>
                        </a:lnTo>
                        <a:lnTo>
                          <a:pt x="0" y="27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8" name="Freeform 328"/>
                  <p:cNvSpPr>
                    <a:spLocks/>
                  </p:cNvSpPr>
                  <p:nvPr/>
                </p:nvSpPr>
                <p:spPr bwMode="auto">
                  <a:xfrm>
                    <a:off x="1837" y="975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4"/>
                        </a:moveTo>
                        <a:lnTo>
                          <a:pt x="4" y="10"/>
                        </a:lnTo>
                        <a:lnTo>
                          <a:pt x="11" y="0"/>
                        </a:lnTo>
                        <a:lnTo>
                          <a:pt x="27" y="10"/>
                        </a:lnTo>
                        <a:lnTo>
                          <a:pt x="27" y="14"/>
                        </a:lnTo>
                        <a:lnTo>
                          <a:pt x="27" y="30"/>
                        </a:lnTo>
                        <a:lnTo>
                          <a:pt x="11" y="30"/>
                        </a:lnTo>
                        <a:lnTo>
                          <a:pt x="4" y="3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49" name="Freeform 329"/>
                  <p:cNvSpPr>
                    <a:spLocks/>
                  </p:cNvSpPr>
                  <p:nvPr/>
                </p:nvSpPr>
                <p:spPr bwMode="auto">
                  <a:xfrm>
                    <a:off x="1954" y="994"/>
                    <a:ext cx="7" cy="7"/>
                  </a:xfrm>
                  <a:custGeom>
                    <a:avLst/>
                    <a:gdLst>
                      <a:gd name="T0" fmla="*/ 0 w 26"/>
                      <a:gd name="T1" fmla="*/ 0 h 29"/>
                      <a:gd name="T2" fmla="*/ 0 w 26"/>
                      <a:gd name="T3" fmla="*/ 0 h 29"/>
                      <a:gd name="T4" fmla="*/ 0 w 26"/>
                      <a:gd name="T5" fmla="*/ 0 h 29"/>
                      <a:gd name="T6" fmla="*/ 0 w 26"/>
                      <a:gd name="T7" fmla="*/ 0 h 29"/>
                      <a:gd name="T8" fmla="*/ 0 w 26"/>
                      <a:gd name="T9" fmla="*/ 0 h 29"/>
                      <a:gd name="T10" fmla="*/ 0 w 26"/>
                      <a:gd name="T11" fmla="*/ 0 h 29"/>
                      <a:gd name="T12" fmla="*/ 0 w 26"/>
                      <a:gd name="T13" fmla="*/ 0 h 29"/>
                      <a:gd name="T14" fmla="*/ 0 w 26"/>
                      <a:gd name="T15" fmla="*/ 0 h 29"/>
                      <a:gd name="T16" fmla="*/ 0 w 26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"/>
                      <a:gd name="T28" fmla="*/ 0 h 29"/>
                      <a:gd name="T29" fmla="*/ 26 w 26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" h="29">
                        <a:moveTo>
                          <a:pt x="0" y="13"/>
                        </a:moveTo>
                        <a:lnTo>
                          <a:pt x="6" y="0"/>
                        </a:lnTo>
                        <a:lnTo>
                          <a:pt x="16" y="0"/>
                        </a:lnTo>
                        <a:lnTo>
                          <a:pt x="23" y="0"/>
                        </a:lnTo>
                        <a:lnTo>
                          <a:pt x="26" y="13"/>
                        </a:lnTo>
                        <a:lnTo>
                          <a:pt x="23" y="20"/>
                        </a:lnTo>
                        <a:lnTo>
                          <a:pt x="16" y="29"/>
                        </a:lnTo>
                        <a:lnTo>
                          <a:pt x="6" y="20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50" name="Freeform 330"/>
                  <p:cNvSpPr>
                    <a:spLocks/>
                  </p:cNvSpPr>
                  <p:nvPr/>
                </p:nvSpPr>
                <p:spPr bwMode="auto">
                  <a:xfrm>
                    <a:off x="2239" y="1244"/>
                    <a:ext cx="6" cy="7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7" y="0"/>
                        </a:lnTo>
                        <a:lnTo>
                          <a:pt x="24" y="0"/>
                        </a:lnTo>
                        <a:lnTo>
                          <a:pt x="27" y="14"/>
                        </a:lnTo>
                        <a:lnTo>
                          <a:pt x="24" y="20"/>
                        </a:lnTo>
                        <a:lnTo>
                          <a:pt x="17" y="31"/>
                        </a:lnTo>
                        <a:lnTo>
                          <a:pt x="0" y="2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51" name="Freeform 331"/>
                  <p:cNvSpPr>
                    <a:spLocks/>
                  </p:cNvSpPr>
                  <p:nvPr/>
                </p:nvSpPr>
                <p:spPr bwMode="auto">
                  <a:xfrm>
                    <a:off x="2253" y="1257"/>
                    <a:ext cx="6" cy="8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7"/>
                        </a:moveTo>
                        <a:lnTo>
                          <a:pt x="7" y="0"/>
                        </a:lnTo>
                        <a:lnTo>
                          <a:pt x="11" y="0"/>
                        </a:lnTo>
                        <a:lnTo>
                          <a:pt x="20" y="0"/>
                        </a:lnTo>
                        <a:lnTo>
                          <a:pt x="27" y="17"/>
                        </a:lnTo>
                        <a:lnTo>
                          <a:pt x="20" y="20"/>
                        </a:lnTo>
                        <a:lnTo>
                          <a:pt x="11" y="31"/>
                        </a:lnTo>
                        <a:lnTo>
                          <a:pt x="7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52" name="Freeform 332"/>
                  <p:cNvSpPr>
                    <a:spLocks/>
                  </p:cNvSpPr>
                  <p:nvPr/>
                </p:nvSpPr>
                <p:spPr bwMode="auto">
                  <a:xfrm>
                    <a:off x="2260" y="1229"/>
                    <a:ext cx="7" cy="7"/>
                  </a:xfrm>
                  <a:custGeom>
                    <a:avLst/>
                    <a:gdLst>
                      <a:gd name="T0" fmla="*/ 0 w 27"/>
                      <a:gd name="T1" fmla="*/ 0 h 29"/>
                      <a:gd name="T2" fmla="*/ 0 w 27"/>
                      <a:gd name="T3" fmla="*/ 0 h 29"/>
                      <a:gd name="T4" fmla="*/ 0 w 27"/>
                      <a:gd name="T5" fmla="*/ 0 h 29"/>
                      <a:gd name="T6" fmla="*/ 0 w 27"/>
                      <a:gd name="T7" fmla="*/ 0 h 29"/>
                      <a:gd name="T8" fmla="*/ 0 w 27"/>
                      <a:gd name="T9" fmla="*/ 0 h 29"/>
                      <a:gd name="T10" fmla="*/ 0 w 27"/>
                      <a:gd name="T11" fmla="*/ 0 h 29"/>
                      <a:gd name="T12" fmla="*/ 0 w 27"/>
                      <a:gd name="T13" fmla="*/ 0 h 29"/>
                      <a:gd name="T14" fmla="*/ 0 w 27"/>
                      <a:gd name="T15" fmla="*/ 0 h 29"/>
                      <a:gd name="T16" fmla="*/ 0 w 27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9"/>
                      <a:gd name="T29" fmla="*/ 27 w 27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9">
                        <a:moveTo>
                          <a:pt x="0" y="17"/>
                        </a:moveTo>
                        <a:lnTo>
                          <a:pt x="7" y="0"/>
                        </a:lnTo>
                        <a:lnTo>
                          <a:pt x="16" y="0"/>
                        </a:lnTo>
                        <a:lnTo>
                          <a:pt x="27" y="0"/>
                        </a:lnTo>
                        <a:lnTo>
                          <a:pt x="27" y="17"/>
                        </a:lnTo>
                        <a:lnTo>
                          <a:pt x="27" y="20"/>
                        </a:lnTo>
                        <a:lnTo>
                          <a:pt x="16" y="29"/>
                        </a:lnTo>
                        <a:lnTo>
                          <a:pt x="7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53" name="Freeform 333"/>
                  <p:cNvSpPr>
                    <a:spLocks/>
                  </p:cNvSpPr>
                  <p:nvPr/>
                </p:nvSpPr>
                <p:spPr bwMode="auto">
                  <a:xfrm>
                    <a:off x="2276" y="1244"/>
                    <a:ext cx="6" cy="8"/>
                  </a:xfrm>
                  <a:custGeom>
                    <a:avLst/>
                    <a:gdLst>
                      <a:gd name="T0" fmla="*/ 0 w 23"/>
                      <a:gd name="T1" fmla="*/ 0 h 30"/>
                      <a:gd name="T2" fmla="*/ 0 w 23"/>
                      <a:gd name="T3" fmla="*/ 0 h 30"/>
                      <a:gd name="T4" fmla="*/ 0 w 23"/>
                      <a:gd name="T5" fmla="*/ 0 h 30"/>
                      <a:gd name="T6" fmla="*/ 0 w 23"/>
                      <a:gd name="T7" fmla="*/ 0 h 30"/>
                      <a:gd name="T8" fmla="*/ 0 w 23"/>
                      <a:gd name="T9" fmla="*/ 0 h 30"/>
                      <a:gd name="T10" fmla="*/ 0 w 23"/>
                      <a:gd name="T11" fmla="*/ 0 h 30"/>
                      <a:gd name="T12" fmla="*/ 0 w 23"/>
                      <a:gd name="T13" fmla="*/ 0 h 30"/>
                      <a:gd name="T14" fmla="*/ 0 w 23"/>
                      <a:gd name="T15" fmla="*/ 0 h 30"/>
                      <a:gd name="T16" fmla="*/ 0 w 23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0"/>
                      <a:gd name="T29" fmla="*/ 23 w 23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0">
                        <a:moveTo>
                          <a:pt x="0" y="16"/>
                        </a:moveTo>
                        <a:lnTo>
                          <a:pt x="0" y="10"/>
                        </a:lnTo>
                        <a:lnTo>
                          <a:pt x="13" y="0"/>
                        </a:lnTo>
                        <a:lnTo>
                          <a:pt x="16" y="10"/>
                        </a:lnTo>
                        <a:lnTo>
                          <a:pt x="23" y="16"/>
                        </a:lnTo>
                        <a:lnTo>
                          <a:pt x="16" y="30"/>
                        </a:lnTo>
                        <a:lnTo>
                          <a:pt x="13" y="30"/>
                        </a:lnTo>
                        <a:lnTo>
                          <a:pt x="0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54" name="Freeform 334"/>
                  <p:cNvSpPr>
                    <a:spLocks/>
                  </p:cNvSpPr>
                  <p:nvPr/>
                </p:nvSpPr>
                <p:spPr bwMode="auto">
                  <a:xfrm>
                    <a:off x="2160" y="1068"/>
                    <a:ext cx="7" cy="8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5"/>
                        </a:moveTo>
                        <a:lnTo>
                          <a:pt x="7" y="11"/>
                        </a:lnTo>
                        <a:lnTo>
                          <a:pt x="18" y="0"/>
                        </a:lnTo>
                        <a:lnTo>
                          <a:pt x="27" y="11"/>
                        </a:lnTo>
                        <a:lnTo>
                          <a:pt x="27" y="15"/>
                        </a:lnTo>
                        <a:lnTo>
                          <a:pt x="27" y="31"/>
                        </a:lnTo>
                        <a:lnTo>
                          <a:pt x="18" y="31"/>
                        </a:lnTo>
                        <a:lnTo>
                          <a:pt x="7" y="31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55" name="Freeform 335"/>
                  <p:cNvSpPr>
                    <a:spLocks/>
                  </p:cNvSpPr>
                  <p:nvPr/>
                </p:nvSpPr>
                <p:spPr bwMode="auto">
                  <a:xfrm>
                    <a:off x="2191" y="1078"/>
                    <a:ext cx="7" cy="7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6"/>
                        </a:moveTo>
                        <a:lnTo>
                          <a:pt x="7" y="9"/>
                        </a:lnTo>
                        <a:lnTo>
                          <a:pt x="18" y="0"/>
                        </a:lnTo>
                        <a:lnTo>
                          <a:pt x="27" y="9"/>
                        </a:lnTo>
                        <a:lnTo>
                          <a:pt x="27" y="16"/>
                        </a:lnTo>
                        <a:lnTo>
                          <a:pt x="27" y="31"/>
                        </a:lnTo>
                        <a:lnTo>
                          <a:pt x="18" y="31"/>
                        </a:lnTo>
                        <a:lnTo>
                          <a:pt x="7" y="31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56" name="Freeform 336"/>
                  <p:cNvSpPr>
                    <a:spLocks/>
                  </p:cNvSpPr>
                  <p:nvPr/>
                </p:nvSpPr>
                <p:spPr bwMode="auto">
                  <a:xfrm>
                    <a:off x="2198" y="1059"/>
                    <a:ext cx="7" cy="8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6"/>
                        </a:moveTo>
                        <a:lnTo>
                          <a:pt x="7" y="0"/>
                        </a:lnTo>
                        <a:lnTo>
                          <a:pt x="16" y="0"/>
                        </a:lnTo>
                        <a:lnTo>
                          <a:pt x="27" y="0"/>
                        </a:lnTo>
                        <a:lnTo>
                          <a:pt x="27" y="16"/>
                        </a:lnTo>
                        <a:lnTo>
                          <a:pt x="27" y="27"/>
                        </a:lnTo>
                        <a:lnTo>
                          <a:pt x="16" y="31"/>
                        </a:lnTo>
                        <a:lnTo>
                          <a:pt x="7" y="27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57" name="Freeform 337"/>
                  <p:cNvSpPr>
                    <a:spLocks/>
                  </p:cNvSpPr>
                  <p:nvPr/>
                </p:nvSpPr>
                <p:spPr bwMode="auto">
                  <a:xfrm>
                    <a:off x="2229" y="1084"/>
                    <a:ext cx="7" cy="6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0 h 27"/>
                      <a:gd name="T4" fmla="*/ 0 w 27"/>
                      <a:gd name="T5" fmla="*/ 0 h 27"/>
                      <a:gd name="T6" fmla="*/ 0 w 27"/>
                      <a:gd name="T7" fmla="*/ 0 h 27"/>
                      <a:gd name="T8" fmla="*/ 0 w 27"/>
                      <a:gd name="T9" fmla="*/ 0 h 27"/>
                      <a:gd name="T10" fmla="*/ 0 w 27"/>
                      <a:gd name="T11" fmla="*/ 0 h 27"/>
                      <a:gd name="T12" fmla="*/ 0 w 27"/>
                      <a:gd name="T13" fmla="*/ 0 h 27"/>
                      <a:gd name="T14" fmla="*/ 0 w 27"/>
                      <a:gd name="T15" fmla="*/ 0 h 27"/>
                      <a:gd name="T16" fmla="*/ 0 w 27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7"/>
                      <a:gd name="T29" fmla="*/ 27 w 27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7">
                        <a:moveTo>
                          <a:pt x="0" y="12"/>
                        </a:moveTo>
                        <a:lnTo>
                          <a:pt x="8" y="3"/>
                        </a:lnTo>
                        <a:lnTo>
                          <a:pt x="17" y="0"/>
                        </a:lnTo>
                        <a:lnTo>
                          <a:pt x="27" y="3"/>
                        </a:lnTo>
                        <a:lnTo>
                          <a:pt x="27" y="12"/>
                        </a:lnTo>
                        <a:lnTo>
                          <a:pt x="27" y="27"/>
                        </a:lnTo>
                        <a:lnTo>
                          <a:pt x="17" y="27"/>
                        </a:lnTo>
                        <a:lnTo>
                          <a:pt x="8" y="27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58" name="Freeform 338"/>
                  <p:cNvSpPr>
                    <a:spLocks/>
                  </p:cNvSpPr>
                  <p:nvPr/>
                </p:nvSpPr>
                <p:spPr bwMode="auto">
                  <a:xfrm>
                    <a:off x="2333" y="1067"/>
                    <a:ext cx="5" cy="7"/>
                  </a:xfrm>
                  <a:custGeom>
                    <a:avLst/>
                    <a:gdLst>
                      <a:gd name="T0" fmla="*/ 0 w 24"/>
                      <a:gd name="T1" fmla="*/ 0 h 29"/>
                      <a:gd name="T2" fmla="*/ 0 w 24"/>
                      <a:gd name="T3" fmla="*/ 0 h 29"/>
                      <a:gd name="T4" fmla="*/ 0 w 24"/>
                      <a:gd name="T5" fmla="*/ 0 h 29"/>
                      <a:gd name="T6" fmla="*/ 0 w 24"/>
                      <a:gd name="T7" fmla="*/ 0 h 29"/>
                      <a:gd name="T8" fmla="*/ 0 w 24"/>
                      <a:gd name="T9" fmla="*/ 0 h 29"/>
                      <a:gd name="T10" fmla="*/ 0 w 24"/>
                      <a:gd name="T11" fmla="*/ 0 h 29"/>
                      <a:gd name="T12" fmla="*/ 0 w 24"/>
                      <a:gd name="T13" fmla="*/ 0 h 29"/>
                      <a:gd name="T14" fmla="*/ 0 w 24"/>
                      <a:gd name="T15" fmla="*/ 0 h 29"/>
                      <a:gd name="T16" fmla="*/ 0 w 24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29"/>
                      <a:gd name="T29" fmla="*/ 24 w 24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29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1" y="0"/>
                        </a:lnTo>
                        <a:lnTo>
                          <a:pt x="21" y="0"/>
                        </a:lnTo>
                        <a:lnTo>
                          <a:pt x="24" y="16"/>
                        </a:lnTo>
                        <a:lnTo>
                          <a:pt x="21" y="20"/>
                        </a:lnTo>
                        <a:lnTo>
                          <a:pt x="11" y="29"/>
                        </a:lnTo>
                        <a:lnTo>
                          <a:pt x="0" y="2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59" name="Freeform 339"/>
                  <p:cNvSpPr>
                    <a:spLocks/>
                  </p:cNvSpPr>
                  <p:nvPr/>
                </p:nvSpPr>
                <p:spPr bwMode="auto">
                  <a:xfrm>
                    <a:off x="2358" y="1085"/>
                    <a:ext cx="6" cy="7"/>
                  </a:xfrm>
                  <a:custGeom>
                    <a:avLst/>
                    <a:gdLst>
                      <a:gd name="T0" fmla="*/ 0 w 24"/>
                      <a:gd name="T1" fmla="*/ 0 h 27"/>
                      <a:gd name="T2" fmla="*/ 0 w 24"/>
                      <a:gd name="T3" fmla="*/ 0 h 27"/>
                      <a:gd name="T4" fmla="*/ 0 w 24"/>
                      <a:gd name="T5" fmla="*/ 0 h 27"/>
                      <a:gd name="T6" fmla="*/ 0 w 24"/>
                      <a:gd name="T7" fmla="*/ 0 h 27"/>
                      <a:gd name="T8" fmla="*/ 0 w 24"/>
                      <a:gd name="T9" fmla="*/ 0 h 27"/>
                      <a:gd name="T10" fmla="*/ 0 w 24"/>
                      <a:gd name="T11" fmla="*/ 0 h 27"/>
                      <a:gd name="T12" fmla="*/ 0 w 24"/>
                      <a:gd name="T13" fmla="*/ 0 h 27"/>
                      <a:gd name="T14" fmla="*/ 0 w 24"/>
                      <a:gd name="T15" fmla="*/ 0 h 27"/>
                      <a:gd name="T16" fmla="*/ 0 w 24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27"/>
                      <a:gd name="T29" fmla="*/ 24 w 24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27">
                        <a:moveTo>
                          <a:pt x="0" y="16"/>
                        </a:moveTo>
                        <a:lnTo>
                          <a:pt x="0" y="5"/>
                        </a:lnTo>
                        <a:lnTo>
                          <a:pt x="11" y="0"/>
                        </a:lnTo>
                        <a:lnTo>
                          <a:pt x="18" y="5"/>
                        </a:lnTo>
                        <a:lnTo>
                          <a:pt x="24" y="16"/>
                        </a:lnTo>
                        <a:lnTo>
                          <a:pt x="18" y="27"/>
                        </a:lnTo>
                        <a:lnTo>
                          <a:pt x="11" y="27"/>
                        </a:lnTo>
                        <a:lnTo>
                          <a:pt x="0" y="27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0" name="Freeform 340"/>
                  <p:cNvSpPr>
                    <a:spLocks/>
                  </p:cNvSpPr>
                  <p:nvPr/>
                </p:nvSpPr>
                <p:spPr bwMode="auto">
                  <a:xfrm>
                    <a:off x="2087" y="1170"/>
                    <a:ext cx="7" cy="6"/>
                  </a:xfrm>
                  <a:custGeom>
                    <a:avLst/>
                    <a:gdLst>
                      <a:gd name="T0" fmla="*/ 0 w 27"/>
                      <a:gd name="T1" fmla="*/ 0 h 24"/>
                      <a:gd name="T2" fmla="*/ 0 w 27"/>
                      <a:gd name="T3" fmla="*/ 0 h 24"/>
                      <a:gd name="T4" fmla="*/ 0 w 27"/>
                      <a:gd name="T5" fmla="*/ 0 h 24"/>
                      <a:gd name="T6" fmla="*/ 0 w 27"/>
                      <a:gd name="T7" fmla="*/ 0 h 24"/>
                      <a:gd name="T8" fmla="*/ 0 w 27"/>
                      <a:gd name="T9" fmla="*/ 0 h 24"/>
                      <a:gd name="T10" fmla="*/ 0 w 27"/>
                      <a:gd name="T11" fmla="*/ 0 h 24"/>
                      <a:gd name="T12" fmla="*/ 0 w 27"/>
                      <a:gd name="T13" fmla="*/ 0 h 24"/>
                      <a:gd name="T14" fmla="*/ 0 w 27"/>
                      <a:gd name="T15" fmla="*/ 0 h 24"/>
                      <a:gd name="T16" fmla="*/ 0 w 27"/>
                      <a:gd name="T17" fmla="*/ 0 h 2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4"/>
                      <a:gd name="T29" fmla="*/ 27 w 27"/>
                      <a:gd name="T30" fmla="*/ 24 h 2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4">
                        <a:moveTo>
                          <a:pt x="0" y="11"/>
                        </a:moveTo>
                        <a:lnTo>
                          <a:pt x="7" y="0"/>
                        </a:lnTo>
                        <a:lnTo>
                          <a:pt x="16" y="0"/>
                        </a:lnTo>
                        <a:lnTo>
                          <a:pt x="20" y="0"/>
                        </a:lnTo>
                        <a:lnTo>
                          <a:pt x="27" y="11"/>
                        </a:lnTo>
                        <a:lnTo>
                          <a:pt x="20" y="20"/>
                        </a:lnTo>
                        <a:lnTo>
                          <a:pt x="16" y="24"/>
                        </a:lnTo>
                        <a:lnTo>
                          <a:pt x="7" y="20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1" name="Freeform 341"/>
                  <p:cNvSpPr>
                    <a:spLocks/>
                  </p:cNvSpPr>
                  <p:nvPr/>
                </p:nvSpPr>
                <p:spPr bwMode="auto">
                  <a:xfrm>
                    <a:off x="1373" y="1497"/>
                    <a:ext cx="6" cy="7"/>
                  </a:xfrm>
                  <a:custGeom>
                    <a:avLst/>
                    <a:gdLst>
                      <a:gd name="T0" fmla="*/ 0 w 26"/>
                      <a:gd name="T1" fmla="*/ 0 h 27"/>
                      <a:gd name="T2" fmla="*/ 0 w 26"/>
                      <a:gd name="T3" fmla="*/ 0 h 27"/>
                      <a:gd name="T4" fmla="*/ 0 w 26"/>
                      <a:gd name="T5" fmla="*/ 0 h 27"/>
                      <a:gd name="T6" fmla="*/ 0 w 26"/>
                      <a:gd name="T7" fmla="*/ 0 h 27"/>
                      <a:gd name="T8" fmla="*/ 0 w 26"/>
                      <a:gd name="T9" fmla="*/ 0 h 27"/>
                      <a:gd name="T10" fmla="*/ 0 w 26"/>
                      <a:gd name="T11" fmla="*/ 0 h 27"/>
                      <a:gd name="T12" fmla="*/ 0 w 26"/>
                      <a:gd name="T13" fmla="*/ 0 h 27"/>
                      <a:gd name="T14" fmla="*/ 0 w 26"/>
                      <a:gd name="T15" fmla="*/ 0 h 27"/>
                      <a:gd name="T16" fmla="*/ 0 w 26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"/>
                      <a:gd name="T28" fmla="*/ 0 h 27"/>
                      <a:gd name="T29" fmla="*/ 26 w 26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" h="27">
                        <a:moveTo>
                          <a:pt x="0" y="11"/>
                        </a:move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20" y="4"/>
                        </a:lnTo>
                        <a:lnTo>
                          <a:pt x="26" y="11"/>
                        </a:lnTo>
                        <a:lnTo>
                          <a:pt x="20" y="27"/>
                        </a:lnTo>
                        <a:lnTo>
                          <a:pt x="9" y="27"/>
                        </a:lnTo>
                        <a:lnTo>
                          <a:pt x="0" y="27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2" name="Freeform 342"/>
                  <p:cNvSpPr>
                    <a:spLocks/>
                  </p:cNvSpPr>
                  <p:nvPr/>
                </p:nvSpPr>
                <p:spPr bwMode="auto">
                  <a:xfrm>
                    <a:off x="1391" y="1482"/>
                    <a:ext cx="7" cy="9"/>
                  </a:xfrm>
                  <a:custGeom>
                    <a:avLst/>
                    <a:gdLst>
                      <a:gd name="T0" fmla="*/ 0 w 26"/>
                      <a:gd name="T1" fmla="*/ 0 h 37"/>
                      <a:gd name="T2" fmla="*/ 0 w 26"/>
                      <a:gd name="T3" fmla="*/ 0 h 37"/>
                      <a:gd name="T4" fmla="*/ 0 w 26"/>
                      <a:gd name="T5" fmla="*/ 0 h 37"/>
                      <a:gd name="T6" fmla="*/ 0 w 26"/>
                      <a:gd name="T7" fmla="*/ 0 h 37"/>
                      <a:gd name="T8" fmla="*/ 0 w 26"/>
                      <a:gd name="T9" fmla="*/ 0 h 37"/>
                      <a:gd name="T10" fmla="*/ 0 w 26"/>
                      <a:gd name="T11" fmla="*/ 0 h 37"/>
                      <a:gd name="T12" fmla="*/ 0 w 26"/>
                      <a:gd name="T13" fmla="*/ 0 h 37"/>
                      <a:gd name="T14" fmla="*/ 0 w 26"/>
                      <a:gd name="T15" fmla="*/ 0 h 37"/>
                      <a:gd name="T16" fmla="*/ 0 w 26"/>
                      <a:gd name="T17" fmla="*/ 0 h 3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"/>
                      <a:gd name="T28" fmla="*/ 0 h 37"/>
                      <a:gd name="T29" fmla="*/ 26 w 26"/>
                      <a:gd name="T30" fmla="*/ 37 h 3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" h="37">
                        <a:moveTo>
                          <a:pt x="0" y="20"/>
                        </a:moveTo>
                        <a:lnTo>
                          <a:pt x="0" y="6"/>
                        </a:lnTo>
                        <a:lnTo>
                          <a:pt x="16" y="0"/>
                        </a:lnTo>
                        <a:lnTo>
                          <a:pt x="20" y="6"/>
                        </a:lnTo>
                        <a:lnTo>
                          <a:pt x="26" y="20"/>
                        </a:lnTo>
                        <a:lnTo>
                          <a:pt x="20" y="30"/>
                        </a:lnTo>
                        <a:lnTo>
                          <a:pt x="16" y="37"/>
                        </a:lnTo>
                        <a:lnTo>
                          <a:pt x="0" y="30"/>
                        </a:lnTo>
                        <a:lnTo>
                          <a:pt x="0" y="2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3" name="Freeform 343"/>
                  <p:cNvSpPr>
                    <a:spLocks/>
                  </p:cNvSpPr>
                  <p:nvPr/>
                </p:nvSpPr>
                <p:spPr bwMode="auto">
                  <a:xfrm>
                    <a:off x="1427" y="1492"/>
                    <a:ext cx="6" cy="8"/>
                  </a:xfrm>
                  <a:custGeom>
                    <a:avLst/>
                    <a:gdLst>
                      <a:gd name="T0" fmla="*/ 0 w 23"/>
                      <a:gd name="T1" fmla="*/ 0 h 31"/>
                      <a:gd name="T2" fmla="*/ 0 w 23"/>
                      <a:gd name="T3" fmla="*/ 0 h 31"/>
                      <a:gd name="T4" fmla="*/ 0 w 23"/>
                      <a:gd name="T5" fmla="*/ 0 h 31"/>
                      <a:gd name="T6" fmla="*/ 0 w 23"/>
                      <a:gd name="T7" fmla="*/ 0 h 31"/>
                      <a:gd name="T8" fmla="*/ 0 w 23"/>
                      <a:gd name="T9" fmla="*/ 0 h 31"/>
                      <a:gd name="T10" fmla="*/ 0 w 23"/>
                      <a:gd name="T11" fmla="*/ 0 h 31"/>
                      <a:gd name="T12" fmla="*/ 0 w 23"/>
                      <a:gd name="T13" fmla="*/ 0 h 31"/>
                      <a:gd name="T14" fmla="*/ 0 w 23"/>
                      <a:gd name="T15" fmla="*/ 0 h 31"/>
                      <a:gd name="T16" fmla="*/ 0 w 23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1"/>
                      <a:gd name="T29" fmla="*/ 23 w 23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1">
                        <a:moveTo>
                          <a:pt x="0" y="17"/>
                        </a:moveTo>
                        <a:lnTo>
                          <a:pt x="3" y="0"/>
                        </a:lnTo>
                        <a:lnTo>
                          <a:pt x="9" y="0"/>
                        </a:lnTo>
                        <a:lnTo>
                          <a:pt x="16" y="0"/>
                        </a:lnTo>
                        <a:lnTo>
                          <a:pt x="23" y="17"/>
                        </a:lnTo>
                        <a:lnTo>
                          <a:pt x="16" y="20"/>
                        </a:lnTo>
                        <a:lnTo>
                          <a:pt x="9" y="31"/>
                        </a:lnTo>
                        <a:lnTo>
                          <a:pt x="3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4" name="Freeform 344"/>
                  <p:cNvSpPr>
                    <a:spLocks/>
                  </p:cNvSpPr>
                  <p:nvPr/>
                </p:nvSpPr>
                <p:spPr bwMode="auto">
                  <a:xfrm>
                    <a:off x="1467" y="1487"/>
                    <a:ext cx="6" cy="8"/>
                  </a:xfrm>
                  <a:custGeom>
                    <a:avLst/>
                    <a:gdLst>
                      <a:gd name="T0" fmla="*/ 0 w 23"/>
                      <a:gd name="T1" fmla="*/ 0 h 31"/>
                      <a:gd name="T2" fmla="*/ 0 w 23"/>
                      <a:gd name="T3" fmla="*/ 0 h 31"/>
                      <a:gd name="T4" fmla="*/ 0 w 23"/>
                      <a:gd name="T5" fmla="*/ 0 h 31"/>
                      <a:gd name="T6" fmla="*/ 0 w 23"/>
                      <a:gd name="T7" fmla="*/ 0 h 31"/>
                      <a:gd name="T8" fmla="*/ 0 w 23"/>
                      <a:gd name="T9" fmla="*/ 0 h 31"/>
                      <a:gd name="T10" fmla="*/ 0 w 23"/>
                      <a:gd name="T11" fmla="*/ 0 h 31"/>
                      <a:gd name="T12" fmla="*/ 0 w 23"/>
                      <a:gd name="T13" fmla="*/ 0 h 31"/>
                      <a:gd name="T14" fmla="*/ 0 w 23"/>
                      <a:gd name="T15" fmla="*/ 0 h 31"/>
                      <a:gd name="T16" fmla="*/ 0 w 23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1"/>
                      <a:gd name="T29" fmla="*/ 23 w 23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1">
                        <a:moveTo>
                          <a:pt x="0" y="17"/>
                        </a:moveTo>
                        <a:lnTo>
                          <a:pt x="0" y="0"/>
                        </a:lnTo>
                        <a:lnTo>
                          <a:pt x="10" y="0"/>
                        </a:lnTo>
                        <a:lnTo>
                          <a:pt x="17" y="0"/>
                        </a:lnTo>
                        <a:lnTo>
                          <a:pt x="23" y="17"/>
                        </a:lnTo>
                        <a:lnTo>
                          <a:pt x="17" y="20"/>
                        </a:lnTo>
                        <a:lnTo>
                          <a:pt x="10" y="31"/>
                        </a:lnTo>
                        <a:lnTo>
                          <a:pt x="0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5" name="Freeform 345"/>
                  <p:cNvSpPr>
                    <a:spLocks/>
                  </p:cNvSpPr>
                  <p:nvPr/>
                </p:nvSpPr>
                <p:spPr bwMode="auto">
                  <a:xfrm>
                    <a:off x="1518" y="1492"/>
                    <a:ext cx="6" cy="8"/>
                  </a:xfrm>
                  <a:custGeom>
                    <a:avLst/>
                    <a:gdLst>
                      <a:gd name="T0" fmla="*/ 0 w 24"/>
                      <a:gd name="T1" fmla="*/ 0 h 31"/>
                      <a:gd name="T2" fmla="*/ 0 w 24"/>
                      <a:gd name="T3" fmla="*/ 0 h 31"/>
                      <a:gd name="T4" fmla="*/ 0 w 24"/>
                      <a:gd name="T5" fmla="*/ 0 h 31"/>
                      <a:gd name="T6" fmla="*/ 0 w 24"/>
                      <a:gd name="T7" fmla="*/ 0 h 31"/>
                      <a:gd name="T8" fmla="*/ 0 w 24"/>
                      <a:gd name="T9" fmla="*/ 0 h 31"/>
                      <a:gd name="T10" fmla="*/ 0 w 24"/>
                      <a:gd name="T11" fmla="*/ 0 h 31"/>
                      <a:gd name="T12" fmla="*/ 0 w 24"/>
                      <a:gd name="T13" fmla="*/ 0 h 31"/>
                      <a:gd name="T14" fmla="*/ 0 w 24"/>
                      <a:gd name="T15" fmla="*/ 0 h 31"/>
                      <a:gd name="T16" fmla="*/ 0 w 24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1"/>
                      <a:gd name="T29" fmla="*/ 24 w 24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1">
                        <a:moveTo>
                          <a:pt x="0" y="17"/>
                        </a:moveTo>
                        <a:lnTo>
                          <a:pt x="7" y="0"/>
                        </a:lnTo>
                        <a:lnTo>
                          <a:pt x="13" y="0"/>
                        </a:lnTo>
                        <a:lnTo>
                          <a:pt x="24" y="0"/>
                        </a:lnTo>
                        <a:lnTo>
                          <a:pt x="24" y="17"/>
                        </a:lnTo>
                        <a:lnTo>
                          <a:pt x="24" y="20"/>
                        </a:lnTo>
                        <a:lnTo>
                          <a:pt x="13" y="31"/>
                        </a:lnTo>
                        <a:lnTo>
                          <a:pt x="7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6" name="Freeform 346"/>
                  <p:cNvSpPr>
                    <a:spLocks/>
                  </p:cNvSpPr>
                  <p:nvPr/>
                </p:nvSpPr>
                <p:spPr bwMode="auto">
                  <a:xfrm>
                    <a:off x="1564" y="1497"/>
                    <a:ext cx="6" cy="7"/>
                  </a:xfrm>
                  <a:custGeom>
                    <a:avLst/>
                    <a:gdLst>
                      <a:gd name="T0" fmla="*/ 0 w 24"/>
                      <a:gd name="T1" fmla="*/ 0 h 27"/>
                      <a:gd name="T2" fmla="*/ 0 w 24"/>
                      <a:gd name="T3" fmla="*/ 0 h 27"/>
                      <a:gd name="T4" fmla="*/ 0 w 24"/>
                      <a:gd name="T5" fmla="*/ 0 h 27"/>
                      <a:gd name="T6" fmla="*/ 0 w 24"/>
                      <a:gd name="T7" fmla="*/ 0 h 27"/>
                      <a:gd name="T8" fmla="*/ 0 w 24"/>
                      <a:gd name="T9" fmla="*/ 0 h 27"/>
                      <a:gd name="T10" fmla="*/ 0 w 24"/>
                      <a:gd name="T11" fmla="*/ 0 h 27"/>
                      <a:gd name="T12" fmla="*/ 0 w 24"/>
                      <a:gd name="T13" fmla="*/ 0 h 27"/>
                      <a:gd name="T14" fmla="*/ 0 w 24"/>
                      <a:gd name="T15" fmla="*/ 0 h 27"/>
                      <a:gd name="T16" fmla="*/ 0 w 24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27"/>
                      <a:gd name="T29" fmla="*/ 24 w 24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27">
                        <a:moveTo>
                          <a:pt x="0" y="11"/>
                        </a:moveTo>
                        <a:lnTo>
                          <a:pt x="0" y="0"/>
                        </a:lnTo>
                        <a:lnTo>
                          <a:pt x="10" y="0"/>
                        </a:lnTo>
                        <a:lnTo>
                          <a:pt x="20" y="4"/>
                        </a:lnTo>
                        <a:lnTo>
                          <a:pt x="24" y="11"/>
                        </a:lnTo>
                        <a:lnTo>
                          <a:pt x="20" y="20"/>
                        </a:lnTo>
                        <a:lnTo>
                          <a:pt x="10" y="27"/>
                        </a:lnTo>
                        <a:lnTo>
                          <a:pt x="0" y="27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7" name="Freeform 347"/>
                  <p:cNvSpPr>
                    <a:spLocks/>
                  </p:cNvSpPr>
                  <p:nvPr/>
                </p:nvSpPr>
                <p:spPr bwMode="auto">
                  <a:xfrm>
                    <a:off x="1615" y="1502"/>
                    <a:ext cx="7" cy="7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5"/>
                        </a:moveTo>
                        <a:lnTo>
                          <a:pt x="0" y="0"/>
                        </a:lnTo>
                        <a:lnTo>
                          <a:pt x="10" y="0"/>
                        </a:lnTo>
                        <a:lnTo>
                          <a:pt x="21" y="11"/>
                        </a:lnTo>
                        <a:lnTo>
                          <a:pt x="27" y="15"/>
                        </a:lnTo>
                        <a:lnTo>
                          <a:pt x="21" y="22"/>
                        </a:lnTo>
                        <a:lnTo>
                          <a:pt x="10" y="31"/>
                        </a:lnTo>
                        <a:lnTo>
                          <a:pt x="0" y="31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8" name="Freeform 348"/>
                  <p:cNvSpPr>
                    <a:spLocks/>
                  </p:cNvSpPr>
                  <p:nvPr/>
                </p:nvSpPr>
                <p:spPr bwMode="auto">
                  <a:xfrm>
                    <a:off x="2165" y="2296"/>
                    <a:ext cx="6" cy="7"/>
                  </a:xfrm>
                  <a:custGeom>
                    <a:avLst/>
                    <a:gdLst>
                      <a:gd name="T0" fmla="*/ 0 w 25"/>
                      <a:gd name="T1" fmla="*/ 0 h 30"/>
                      <a:gd name="T2" fmla="*/ 0 w 25"/>
                      <a:gd name="T3" fmla="*/ 0 h 30"/>
                      <a:gd name="T4" fmla="*/ 0 w 25"/>
                      <a:gd name="T5" fmla="*/ 0 h 30"/>
                      <a:gd name="T6" fmla="*/ 0 w 25"/>
                      <a:gd name="T7" fmla="*/ 0 h 30"/>
                      <a:gd name="T8" fmla="*/ 0 w 25"/>
                      <a:gd name="T9" fmla="*/ 0 h 30"/>
                      <a:gd name="T10" fmla="*/ 0 w 25"/>
                      <a:gd name="T11" fmla="*/ 0 h 30"/>
                      <a:gd name="T12" fmla="*/ 0 w 25"/>
                      <a:gd name="T13" fmla="*/ 0 h 30"/>
                      <a:gd name="T14" fmla="*/ 0 w 25"/>
                      <a:gd name="T15" fmla="*/ 0 h 30"/>
                      <a:gd name="T16" fmla="*/ 0 w 25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5"/>
                      <a:gd name="T28" fmla="*/ 0 h 30"/>
                      <a:gd name="T29" fmla="*/ 25 w 25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5" h="30">
                        <a:moveTo>
                          <a:pt x="0" y="16"/>
                        </a:moveTo>
                        <a:lnTo>
                          <a:pt x="7" y="10"/>
                        </a:lnTo>
                        <a:lnTo>
                          <a:pt x="14" y="0"/>
                        </a:lnTo>
                        <a:lnTo>
                          <a:pt x="21" y="10"/>
                        </a:lnTo>
                        <a:lnTo>
                          <a:pt x="25" y="16"/>
                        </a:lnTo>
                        <a:lnTo>
                          <a:pt x="21" y="30"/>
                        </a:lnTo>
                        <a:lnTo>
                          <a:pt x="14" y="30"/>
                        </a:lnTo>
                        <a:lnTo>
                          <a:pt x="7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69" name="Freeform 349"/>
                  <p:cNvSpPr>
                    <a:spLocks/>
                  </p:cNvSpPr>
                  <p:nvPr/>
                </p:nvSpPr>
                <p:spPr bwMode="auto">
                  <a:xfrm>
                    <a:off x="2120" y="2302"/>
                    <a:ext cx="7" cy="7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0 h 27"/>
                      <a:gd name="T4" fmla="*/ 0 w 27"/>
                      <a:gd name="T5" fmla="*/ 0 h 27"/>
                      <a:gd name="T6" fmla="*/ 0 w 27"/>
                      <a:gd name="T7" fmla="*/ 0 h 27"/>
                      <a:gd name="T8" fmla="*/ 0 w 27"/>
                      <a:gd name="T9" fmla="*/ 0 h 27"/>
                      <a:gd name="T10" fmla="*/ 0 w 27"/>
                      <a:gd name="T11" fmla="*/ 0 h 27"/>
                      <a:gd name="T12" fmla="*/ 0 w 27"/>
                      <a:gd name="T13" fmla="*/ 0 h 27"/>
                      <a:gd name="T14" fmla="*/ 0 w 27"/>
                      <a:gd name="T15" fmla="*/ 0 h 27"/>
                      <a:gd name="T16" fmla="*/ 0 w 27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7"/>
                      <a:gd name="T29" fmla="*/ 27 w 27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7">
                        <a:moveTo>
                          <a:pt x="0" y="13"/>
                        </a:moveTo>
                        <a:lnTo>
                          <a:pt x="0" y="0"/>
                        </a:lnTo>
                        <a:lnTo>
                          <a:pt x="10" y="0"/>
                        </a:lnTo>
                        <a:lnTo>
                          <a:pt x="20" y="3"/>
                        </a:lnTo>
                        <a:lnTo>
                          <a:pt x="27" y="13"/>
                        </a:lnTo>
                        <a:lnTo>
                          <a:pt x="20" y="23"/>
                        </a:lnTo>
                        <a:lnTo>
                          <a:pt x="10" y="27"/>
                        </a:lnTo>
                        <a:lnTo>
                          <a:pt x="0" y="27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0" name="Freeform 350"/>
                  <p:cNvSpPr>
                    <a:spLocks/>
                  </p:cNvSpPr>
                  <p:nvPr/>
                </p:nvSpPr>
                <p:spPr bwMode="auto">
                  <a:xfrm>
                    <a:off x="2073" y="2290"/>
                    <a:ext cx="6" cy="6"/>
                  </a:xfrm>
                  <a:custGeom>
                    <a:avLst/>
                    <a:gdLst>
                      <a:gd name="T0" fmla="*/ 0 w 23"/>
                      <a:gd name="T1" fmla="*/ 0 h 24"/>
                      <a:gd name="T2" fmla="*/ 0 w 23"/>
                      <a:gd name="T3" fmla="*/ 0 h 24"/>
                      <a:gd name="T4" fmla="*/ 0 w 23"/>
                      <a:gd name="T5" fmla="*/ 0 h 24"/>
                      <a:gd name="T6" fmla="*/ 0 w 23"/>
                      <a:gd name="T7" fmla="*/ 0 h 24"/>
                      <a:gd name="T8" fmla="*/ 0 w 23"/>
                      <a:gd name="T9" fmla="*/ 0 h 24"/>
                      <a:gd name="T10" fmla="*/ 0 w 23"/>
                      <a:gd name="T11" fmla="*/ 0 h 24"/>
                      <a:gd name="T12" fmla="*/ 0 w 23"/>
                      <a:gd name="T13" fmla="*/ 0 h 24"/>
                      <a:gd name="T14" fmla="*/ 0 w 23"/>
                      <a:gd name="T15" fmla="*/ 0 h 24"/>
                      <a:gd name="T16" fmla="*/ 0 w 23"/>
                      <a:gd name="T17" fmla="*/ 0 h 2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24"/>
                      <a:gd name="T29" fmla="*/ 23 w 23"/>
                      <a:gd name="T30" fmla="*/ 24 h 2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24">
                        <a:moveTo>
                          <a:pt x="0" y="11"/>
                        </a:moveTo>
                        <a:lnTo>
                          <a:pt x="7" y="4"/>
                        </a:lnTo>
                        <a:lnTo>
                          <a:pt x="10" y="0"/>
                        </a:lnTo>
                        <a:lnTo>
                          <a:pt x="23" y="4"/>
                        </a:lnTo>
                        <a:lnTo>
                          <a:pt x="23" y="11"/>
                        </a:lnTo>
                        <a:lnTo>
                          <a:pt x="23" y="24"/>
                        </a:lnTo>
                        <a:lnTo>
                          <a:pt x="10" y="24"/>
                        </a:lnTo>
                        <a:lnTo>
                          <a:pt x="7" y="24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1" name="Freeform 351"/>
                  <p:cNvSpPr>
                    <a:spLocks/>
                  </p:cNvSpPr>
                  <p:nvPr/>
                </p:nvSpPr>
                <p:spPr bwMode="auto">
                  <a:xfrm>
                    <a:off x="2040" y="2296"/>
                    <a:ext cx="7" cy="7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6"/>
                        </a:moveTo>
                        <a:lnTo>
                          <a:pt x="6" y="10"/>
                        </a:lnTo>
                        <a:lnTo>
                          <a:pt x="16" y="0"/>
                        </a:lnTo>
                        <a:lnTo>
                          <a:pt x="20" y="10"/>
                        </a:lnTo>
                        <a:lnTo>
                          <a:pt x="27" y="16"/>
                        </a:lnTo>
                        <a:lnTo>
                          <a:pt x="20" y="30"/>
                        </a:lnTo>
                        <a:lnTo>
                          <a:pt x="16" y="30"/>
                        </a:lnTo>
                        <a:lnTo>
                          <a:pt x="6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2" name="Freeform 352"/>
                  <p:cNvSpPr>
                    <a:spLocks/>
                  </p:cNvSpPr>
                  <p:nvPr/>
                </p:nvSpPr>
                <p:spPr bwMode="auto">
                  <a:xfrm>
                    <a:off x="2209" y="2296"/>
                    <a:ext cx="7" cy="7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6"/>
                        </a:moveTo>
                        <a:lnTo>
                          <a:pt x="7" y="10"/>
                        </a:lnTo>
                        <a:lnTo>
                          <a:pt x="18" y="0"/>
                        </a:lnTo>
                        <a:lnTo>
                          <a:pt x="22" y="10"/>
                        </a:lnTo>
                        <a:lnTo>
                          <a:pt x="27" y="16"/>
                        </a:lnTo>
                        <a:lnTo>
                          <a:pt x="22" y="30"/>
                        </a:lnTo>
                        <a:lnTo>
                          <a:pt x="18" y="30"/>
                        </a:lnTo>
                        <a:lnTo>
                          <a:pt x="7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3" name="Freeform 353"/>
                  <p:cNvSpPr>
                    <a:spLocks/>
                  </p:cNvSpPr>
                  <p:nvPr/>
                </p:nvSpPr>
                <p:spPr bwMode="auto">
                  <a:xfrm>
                    <a:off x="1998" y="2296"/>
                    <a:ext cx="6" cy="7"/>
                  </a:xfrm>
                  <a:custGeom>
                    <a:avLst/>
                    <a:gdLst>
                      <a:gd name="T0" fmla="*/ 0 w 26"/>
                      <a:gd name="T1" fmla="*/ 0 h 30"/>
                      <a:gd name="T2" fmla="*/ 0 w 26"/>
                      <a:gd name="T3" fmla="*/ 0 h 30"/>
                      <a:gd name="T4" fmla="*/ 0 w 26"/>
                      <a:gd name="T5" fmla="*/ 0 h 30"/>
                      <a:gd name="T6" fmla="*/ 0 w 26"/>
                      <a:gd name="T7" fmla="*/ 0 h 30"/>
                      <a:gd name="T8" fmla="*/ 0 w 26"/>
                      <a:gd name="T9" fmla="*/ 0 h 30"/>
                      <a:gd name="T10" fmla="*/ 0 w 26"/>
                      <a:gd name="T11" fmla="*/ 0 h 30"/>
                      <a:gd name="T12" fmla="*/ 0 w 26"/>
                      <a:gd name="T13" fmla="*/ 0 h 30"/>
                      <a:gd name="T14" fmla="*/ 0 w 26"/>
                      <a:gd name="T15" fmla="*/ 0 h 30"/>
                      <a:gd name="T16" fmla="*/ 0 w 26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"/>
                      <a:gd name="T28" fmla="*/ 0 h 30"/>
                      <a:gd name="T29" fmla="*/ 26 w 26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" h="30">
                        <a:moveTo>
                          <a:pt x="0" y="16"/>
                        </a:moveTo>
                        <a:lnTo>
                          <a:pt x="6" y="10"/>
                        </a:lnTo>
                        <a:lnTo>
                          <a:pt x="16" y="0"/>
                        </a:lnTo>
                        <a:lnTo>
                          <a:pt x="26" y="10"/>
                        </a:lnTo>
                        <a:lnTo>
                          <a:pt x="26" y="16"/>
                        </a:lnTo>
                        <a:lnTo>
                          <a:pt x="26" y="30"/>
                        </a:lnTo>
                        <a:lnTo>
                          <a:pt x="16" y="30"/>
                        </a:lnTo>
                        <a:lnTo>
                          <a:pt x="6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4" name="Freeform 354"/>
                  <p:cNvSpPr>
                    <a:spLocks/>
                  </p:cNvSpPr>
                  <p:nvPr/>
                </p:nvSpPr>
                <p:spPr bwMode="auto">
                  <a:xfrm>
                    <a:off x="1686" y="1509"/>
                    <a:ext cx="6" cy="8"/>
                  </a:xfrm>
                  <a:custGeom>
                    <a:avLst/>
                    <a:gdLst>
                      <a:gd name="T0" fmla="*/ 0 w 23"/>
                      <a:gd name="T1" fmla="*/ 0 h 31"/>
                      <a:gd name="T2" fmla="*/ 0 w 23"/>
                      <a:gd name="T3" fmla="*/ 0 h 31"/>
                      <a:gd name="T4" fmla="*/ 0 w 23"/>
                      <a:gd name="T5" fmla="*/ 0 h 31"/>
                      <a:gd name="T6" fmla="*/ 0 w 23"/>
                      <a:gd name="T7" fmla="*/ 0 h 31"/>
                      <a:gd name="T8" fmla="*/ 0 w 23"/>
                      <a:gd name="T9" fmla="*/ 0 h 31"/>
                      <a:gd name="T10" fmla="*/ 0 w 23"/>
                      <a:gd name="T11" fmla="*/ 0 h 31"/>
                      <a:gd name="T12" fmla="*/ 0 w 23"/>
                      <a:gd name="T13" fmla="*/ 0 h 31"/>
                      <a:gd name="T14" fmla="*/ 0 w 23"/>
                      <a:gd name="T15" fmla="*/ 0 h 31"/>
                      <a:gd name="T16" fmla="*/ 0 w 23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1"/>
                      <a:gd name="T29" fmla="*/ 23 w 23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1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1" y="0"/>
                        </a:lnTo>
                        <a:lnTo>
                          <a:pt x="20" y="0"/>
                        </a:lnTo>
                        <a:lnTo>
                          <a:pt x="23" y="14"/>
                        </a:lnTo>
                        <a:lnTo>
                          <a:pt x="20" y="20"/>
                        </a:lnTo>
                        <a:lnTo>
                          <a:pt x="11" y="31"/>
                        </a:lnTo>
                        <a:lnTo>
                          <a:pt x="0" y="2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5" name="Freeform 355"/>
                  <p:cNvSpPr>
                    <a:spLocks/>
                  </p:cNvSpPr>
                  <p:nvPr/>
                </p:nvSpPr>
                <p:spPr bwMode="auto">
                  <a:xfrm>
                    <a:off x="812" y="1871"/>
                    <a:ext cx="6" cy="7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7" y="0"/>
                        </a:lnTo>
                        <a:lnTo>
                          <a:pt x="23" y="0"/>
                        </a:lnTo>
                        <a:lnTo>
                          <a:pt x="27" y="16"/>
                        </a:lnTo>
                        <a:lnTo>
                          <a:pt x="23" y="20"/>
                        </a:lnTo>
                        <a:lnTo>
                          <a:pt x="17" y="30"/>
                        </a:lnTo>
                        <a:lnTo>
                          <a:pt x="0" y="2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6" name="Freeform 356"/>
                  <p:cNvSpPr>
                    <a:spLocks/>
                  </p:cNvSpPr>
                  <p:nvPr/>
                </p:nvSpPr>
                <p:spPr bwMode="auto">
                  <a:xfrm>
                    <a:off x="831" y="1882"/>
                    <a:ext cx="6" cy="6"/>
                  </a:xfrm>
                  <a:custGeom>
                    <a:avLst/>
                    <a:gdLst>
                      <a:gd name="T0" fmla="*/ 0 w 24"/>
                      <a:gd name="T1" fmla="*/ 0 h 27"/>
                      <a:gd name="T2" fmla="*/ 0 w 24"/>
                      <a:gd name="T3" fmla="*/ 0 h 27"/>
                      <a:gd name="T4" fmla="*/ 0 w 24"/>
                      <a:gd name="T5" fmla="*/ 0 h 27"/>
                      <a:gd name="T6" fmla="*/ 0 w 24"/>
                      <a:gd name="T7" fmla="*/ 0 h 27"/>
                      <a:gd name="T8" fmla="*/ 0 w 24"/>
                      <a:gd name="T9" fmla="*/ 0 h 27"/>
                      <a:gd name="T10" fmla="*/ 0 w 24"/>
                      <a:gd name="T11" fmla="*/ 0 h 27"/>
                      <a:gd name="T12" fmla="*/ 0 w 24"/>
                      <a:gd name="T13" fmla="*/ 0 h 27"/>
                      <a:gd name="T14" fmla="*/ 0 w 24"/>
                      <a:gd name="T15" fmla="*/ 0 h 27"/>
                      <a:gd name="T16" fmla="*/ 0 w 24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27"/>
                      <a:gd name="T29" fmla="*/ 24 w 24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27">
                        <a:moveTo>
                          <a:pt x="0" y="17"/>
                        </a:moveTo>
                        <a:lnTo>
                          <a:pt x="0" y="0"/>
                        </a:lnTo>
                        <a:lnTo>
                          <a:pt x="11" y="0"/>
                        </a:lnTo>
                        <a:lnTo>
                          <a:pt x="17" y="0"/>
                        </a:lnTo>
                        <a:lnTo>
                          <a:pt x="24" y="17"/>
                        </a:lnTo>
                        <a:lnTo>
                          <a:pt x="17" y="24"/>
                        </a:lnTo>
                        <a:lnTo>
                          <a:pt x="11" y="27"/>
                        </a:lnTo>
                        <a:lnTo>
                          <a:pt x="0" y="24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7" name="Freeform 357"/>
                  <p:cNvSpPr>
                    <a:spLocks/>
                  </p:cNvSpPr>
                  <p:nvPr/>
                </p:nvSpPr>
                <p:spPr bwMode="auto">
                  <a:xfrm>
                    <a:off x="870" y="1875"/>
                    <a:ext cx="5" cy="7"/>
                  </a:xfrm>
                  <a:custGeom>
                    <a:avLst/>
                    <a:gdLst>
                      <a:gd name="T0" fmla="*/ 0 w 20"/>
                      <a:gd name="T1" fmla="*/ 0 h 27"/>
                      <a:gd name="T2" fmla="*/ 0 w 20"/>
                      <a:gd name="T3" fmla="*/ 0 h 27"/>
                      <a:gd name="T4" fmla="*/ 0 w 20"/>
                      <a:gd name="T5" fmla="*/ 0 h 27"/>
                      <a:gd name="T6" fmla="*/ 0 w 20"/>
                      <a:gd name="T7" fmla="*/ 0 h 27"/>
                      <a:gd name="T8" fmla="*/ 0 w 20"/>
                      <a:gd name="T9" fmla="*/ 0 h 27"/>
                      <a:gd name="T10" fmla="*/ 0 w 20"/>
                      <a:gd name="T11" fmla="*/ 0 h 27"/>
                      <a:gd name="T12" fmla="*/ 0 w 20"/>
                      <a:gd name="T13" fmla="*/ 0 h 27"/>
                      <a:gd name="T14" fmla="*/ 0 w 20"/>
                      <a:gd name="T15" fmla="*/ 0 h 27"/>
                      <a:gd name="T16" fmla="*/ 0 w 20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27"/>
                      <a:gd name="T29" fmla="*/ 20 w 20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27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7" y="0"/>
                        </a:lnTo>
                        <a:lnTo>
                          <a:pt x="20" y="0"/>
                        </a:lnTo>
                        <a:lnTo>
                          <a:pt x="20" y="14"/>
                        </a:lnTo>
                        <a:lnTo>
                          <a:pt x="20" y="24"/>
                        </a:lnTo>
                        <a:lnTo>
                          <a:pt x="7" y="27"/>
                        </a:lnTo>
                        <a:lnTo>
                          <a:pt x="0" y="24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8" name="Freeform 358"/>
                  <p:cNvSpPr>
                    <a:spLocks/>
                  </p:cNvSpPr>
                  <p:nvPr/>
                </p:nvSpPr>
                <p:spPr bwMode="auto">
                  <a:xfrm>
                    <a:off x="907" y="1878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3"/>
                        </a:moveTo>
                        <a:lnTo>
                          <a:pt x="7" y="0"/>
                        </a:lnTo>
                        <a:lnTo>
                          <a:pt x="17" y="0"/>
                        </a:lnTo>
                        <a:lnTo>
                          <a:pt x="27" y="10"/>
                        </a:lnTo>
                        <a:lnTo>
                          <a:pt x="27" y="13"/>
                        </a:lnTo>
                        <a:lnTo>
                          <a:pt x="27" y="30"/>
                        </a:lnTo>
                        <a:lnTo>
                          <a:pt x="17" y="30"/>
                        </a:lnTo>
                        <a:lnTo>
                          <a:pt x="7" y="30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79" name="Freeform 359"/>
                  <p:cNvSpPr>
                    <a:spLocks/>
                  </p:cNvSpPr>
                  <p:nvPr/>
                </p:nvSpPr>
                <p:spPr bwMode="auto">
                  <a:xfrm>
                    <a:off x="946" y="1869"/>
                    <a:ext cx="7" cy="7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0 h 27"/>
                      <a:gd name="T4" fmla="*/ 0 w 27"/>
                      <a:gd name="T5" fmla="*/ 0 h 27"/>
                      <a:gd name="T6" fmla="*/ 0 w 27"/>
                      <a:gd name="T7" fmla="*/ 0 h 27"/>
                      <a:gd name="T8" fmla="*/ 0 w 27"/>
                      <a:gd name="T9" fmla="*/ 0 h 27"/>
                      <a:gd name="T10" fmla="*/ 0 w 27"/>
                      <a:gd name="T11" fmla="*/ 0 h 27"/>
                      <a:gd name="T12" fmla="*/ 0 w 27"/>
                      <a:gd name="T13" fmla="*/ 0 h 27"/>
                      <a:gd name="T14" fmla="*/ 0 w 27"/>
                      <a:gd name="T15" fmla="*/ 0 h 27"/>
                      <a:gd name="T16" fmla="*/ 0 w 27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7"/>
                      <a:gd name="T29" fmla="*/ 27 w 27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7">
                        <a:moveTo>
                          <a:pt x="0" y="14"/>
                        </a:moveTo>
                        <a:lnTo>
                          <a:pt x="7" y="0"/>
                        </a:lnTo>
                        <a:lnTo>
                          <a:pt x="10" y="0"/>
                        </a:lnTo>
                        <a:lnTo>
                          <a:pt x="21" y="0"/>
                        </a:lnTo>
                        <a:lnTo>
                          <a:pt x="27" y="14"/>
                        </a:lnTo>
                        <a:lnTo>
                          <a:pt x="21" y="23"/>
                        </a:lnTo>
                        <a:lnTo>
                          <a:pt x="10" y="27"/>
                        </a:lnTo>
                        <a:lnTo>
                          <a:pt x="7" y="23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0" name="Freeform 360"/>
                  <p:cNvSpPr>
                    <a:spLocks/>
                  </p:cNvSpPr>
                  <p:nvPr/>
                </p:nvSpPr>
                <p:spPr bwMode="auto">
                  <a:xfrm>
                    <a:off x="981" y="1882"/>
                    <a:ext cx="6" cy="6"/>
                  </a:xfrm>
                  <a:custGeom>
                    <a:avLst/>
                    <a:gdLst>
                      <a:gd name="T0" fmla="*/ 0 w 24"/>
                      <a:gd name="T1" fmla="*/ 0 h 27"/>
                      <a:gd name="T2" fmla="*/ 0 w 24"/>
                      <a:gd name="T3" fmla="*/ 0 h 27"/>
                      <a:gd name="T4" fmla="*/ 0 w 24"/>
                      <a:gd name="T5" fmla="*/ 0 h 27"/>
                      <a:gd name="T6" fmla="*/ 0 w 24"/>
                      <a:gd name="T7" fmla="*/ 0 h 27"/>
                      <a:gd name="T8" fmla="*/ 0 w 24"/>
                      <a:gd name="T9" fmla="*/ 0 h 27"/>
                      <a:gd name="T10" fmla="*/ 0 w 24"/>
                      <a:gd name="T11" fmla="*/ 0 h 27"/>
                      <a:gd name="T12" fmla="*/ 0 w 24"/>
                      <a:gd name="T13" fmla="*/ 0 h 27"/>
                      <a:gd name="T14" fmla="*/ 0 w 24"/>
                      <a:gd name="T15" fmla="*/ 0 h 27"/>
                      <a:gd name="T16" fmla="*/ 0 w 24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27"/>
                      <a:gd name="T29" fmla="*/ 24 w 24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27">
                        <a:moveTo>
                          <a:pt x="0" y="17"/>
                        </a:moveTo>
                        <a:lnTo>
                          <a:pt x="7" y="0"/>
                        </a:lnTo>
                        <a:lnTo>
                          <a:pt x="13" y="0"/>
                        </a:lnTo>
                        <a:lnTo>
                          <a:pt x="24" y="0"/>
                        </a:lnTo>
                        <a:lnTo>
                          <a:pt x="24" y="17"/>
                        </a:lnTo>
                        <a:lnTo>
                          <a:pt x="24" y="24"/>
                        </a:lnTo>
                        <a:lnTo>
                          <a:pt x="13" y="27"/>
                        </a:lnTo>
                        <a:lnTo>
                          <a:pt x="7" y="24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1" name="Freeform 361"/>
                  <p:cNvSpPr>
                    <a:spLocks/>
                  </p:cNvSpPr>
                  <p:nvPr/>
                </p:nvSpPr>
                <p:spPr bwMode="auto">
                  <a:xfrm>
                    <a:off x="1008" y="1871"/>
                    <a:ext cx="7" cy="7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6"/>
                        </a:moveTo>
                        <a:lnTo>
                          <a:pt x="7" y="0"/>
                        </a:lnTo>
                        <a:lnTo>
                          <a:pt x="10" y="0"/>
                        </a:lnTo>
                        <a:lnTo>
                          <a:pt x="27" y="0"/>
                        </a:lnTo>
                        <a:lnTo>
                          <a:pt x="27" y="16"/>
                        </a:lnTo>
                        <a:lnTo>
                          <a:pt x="27" y="20"/>
                        </a:lnTo>
                        <a:lnTo>
                          <a:pt x="10" y="30"/>
                        </a:lnTo>
                        <a:lnTo>
                          <a:pt x="7" y="2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2" name="Freeform 362"/>
                  <p:cNvSpPr>
                    <a:spLocks/>
                  </p:cNvSpPr>
                  <p:nvPr/>
                </p:nvSpPr>
                <p:spPr bwMode="auto">
                  <a:xfrm>
                    <a:off x="1051" y="1880"/>
                    <a:ext cx="6" cy="7"/>
                  </a:xfrm>
                  <a:custGeom>
                    <a:avLst/>
                    <a:gdLst>
                      <a:gd name="T0" fmla="*/ 0 w 25"/>
                      <a:gd name="T1" fmla="*/ 0 h 31"/>
                      <a:gd name="T2" fmla="*/ 0 w 25"/>
                      <a:gd name="T3" fmla="*/ 0 h 31"/>
                      <a:gd name="T4" fmla="*/ 0 w 25"/>
                      <a:gd name="T5" fmla="*/ 0 h 31"/>
                      <a:gd name="T6" fmla="*/ 0 w 25"/>
                      <a:gd name="T7" fmla="*/ 0 h 31"/>
                      <a:gd name="T8" fmla="*/ 0 w 25"/>
                      <a:gd name="T9" fmla="*/ 0 h 31"/>
                      <a:gd name="T10" fmla="*/ 0 w 25"/>
                      <a:gd name="T11" fmla="*/ 0 h 31"/>
                      <a:gd name="T12" fmla="*/ 0 w 25"/>
                      <a:gd name="T13" fmla="*/ 0 h 31"/>
                      <a:gd name="T14" fmla="*/ 0 w 25"/>
                      <a:gd name="T15" fmla="*/ 0 h 31"/>
                      <a:gd name="T16" fmla="*/ 0 w 25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5"/>
                      <a:gd name="T28" fmla="*/ 0 h 31"/>
                      <a:gd name="T29" fmla="*/ 25 w 25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5" h="31">
                        <a:moveTo>
                          <a:pt x="0" y="14"/>
                        </a:moveTo>
                        <a:lnTo>
                          <a:pt x="7" y="0"/>
                        </a:lnTo>
                        <a:lnTo>
                          <a:pt x="11" y="0"/>
                        </a:lnTo>
                        <a:lnTo>
                          <a:pt x="25" y="0"/>
                        </a:lnTo>
                        <a:lnTo>
                          <a:pt x="25" y="14"/>
                        </a:lnTo>
                        <a:lnTo>
                          <a:pt x="25" y="20"/>
                        </a:lnTo>
                        <a:lnTo>
                          <a:pt x="11" y="31"/>
                        </a:lnTo>
                        <a:lnTo>
                          <a:pt x="7" y="2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3" name="Freeform 363"/>
                  <p:cNvSpPr>
                    <a:spLocks/>
                  </p:cNvSpPr>
                  <p:nvPr/>
                </p:nvSpPr>
                <p:spPr bwMode="auto">
                  <a:xfrm>
                    <a:off x="1076" y="1865"/>
                    <a:ext cx="6" cy="7"/>
                  </a:xfrm>
                  <a:custGeom>
                    <a:avLst/>
                    <a:gdLst>
                      <a:gd name="T0" fmla="*/ 0 w 26"/>
                      <a:gd name="T1" fmla="*/ 0 h 31"/>
                      <a:gd name="T2" fmla="*/ 0 w 26"/>
                      <a:gd name="T3" fmla="*/ 0 h 31"/>
                      <a:gd name="T4" fmla="*/ 0 w 26"/>
                      <a:gd name="T5" fmla="*/ 0 h 31"/>
                      <a:gd name="T6" fmla="*/ 0 w 26"/>
                      <a:gd name="T7" fmla="*/ 0 h 31"/>
                      <a:gd name="T8" fmla="*/ 0 w 26"/>
                      <a:gd name="T9" fmla="*/ 0 h 31"/>
                      <a:gd name="T10" fmla="*/ 0 w 26"/>
                      <a:gd name="T11" fmla="*/ 0 h 31"/>
                      <a:gd name="T12" fmla="*/ 0 w 26"/>
                      <a:gd name="T13" fmla="*/ 0 h 31"/>
                      <a:gd name="T14" fmla="*/ 0 w 26"/>
                      <a:gd name="T15" fmla="*/ 0 h 31"/>
                      <a:gd name="T16" fmla="*/ 0 w 26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"/>
                      <a:gd name="T28" fmla="*/ 0 h 31"/>
                      <a:gd name="T29" fmla="*/ 26 w 26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" h="31">
                        <a:moveTo>
                          <a:pt x="0" y="17"/>
                        </a:moveTo>
                        <a:lnTo>
                          <a:pt x="6" y="10"/>
                        </a:lnTo>
                        <a:lnTo>
                          <a:pt x="16" y="0"/>
                        </a:lnTo>
                        <a:lnTo>
                          <a:pt x="20" y="10"/>
                        </a:lnTo>
                        <a:lnTo>
                          <a:pt x="26" y="17"/>
                        </a:lnTo>
                        <a:lnTo>
                          <a:pt x="20" y="31"/>
                        </a:lnTo>
                        <a:lnTo>
                          <a:pt x="16" y="31"/>
                        </a:lnTo>
                        <a:lnTo>
                          <a:pt x="6" y="31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4" name="Freeform 364"/>
                  <p:cNvSpPr>
                    <a:spLocks/>
                  </p:cNvSpPr>
                  <p:nvPr/>
                </p:nvSpPr>
                <p:spPr bwMode="auto">
                  <a:xfrm>
                    <a:off x="1112" y="1876"/>
                    <a:ext cx="6" cy="7"/>
                  </a:xfrm>
                  <a:custGeom>
                    <a:avLst/>
                    <a:gdLst>
                      <a:gd name="T0" fmla="*/ 0 w 24"/>
                      <a:gd name="T1" fmla="*/ 0 h 30"/>
                      <a:gd name="T2" fmla="*/ 0 w 24"/>
                      <a:gd name="T3" fmla="*/ 0 h 30"/>
                      <a:gd name="T4" fmla="*/ 0 w 24"/>
                      <a:gd name="T5" fmla="*/ 0 h 30"/>
                      <a:gd name="T6" fmla="*/ 0 w 24"/>
                      <a:gd name="T7" fmla="*/ 0 h 30"/>
                      <a:gd name="T8" fmla="*/ 0 w 24"/>
                      <a:gd name="T9" fmla="*/ 0 h 30"/>
                      <a:gd name="T10" fmla="*/ 0 w 24"/>
                      <a:gd name="T11" fmla="*/ 0 h 30"/>
                      <a:gd name="T12" fmla="*/ 0 w 24"/>
                      <a:gd name="T13" fmla="*/ 0 h 30"/>
                      <a:gd name="T14" fmla="*/ 0 w 24"/>
                      <a:gd name="T15" fmla="*/ 0 h 30"/>
                      <a:gd name="T16" fmla="*/ 0 w 24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0"/>
                      <a:gd name="T29" fmla="*/ 24 w 24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0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3" y="0"/>
                        </a:lnTo>
                        <a:lnTo>
                          <a:pt x="20" y="0"/>
                        </a:lnTo>
                        <a:lnTo>
                          <a:pt x="24" y="16"/>
                        </a:lnTo>
                        <a:lnTo>
                          <a:pt x="20" y="20"/>
                        </a:lnTo>
                        <a:lnTo>
                          <a:pt x="13" y="30"/>
                        </a:lnTo>
                        <a:lnTo>
                          <a:pt x="0" y="2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5" name="Freeform 365"/>
                  <p:cNvSpPr>
                    <a:spLocks/>
                  </p:cNvSpPr>
                  <p:nvPr/>
                </p:nvSpPr>
                <p:spPr bwMode="auto">
                  <a:xfrm>
                    <a:off x="1148" y="1863"/>
                    <a:ext cx="6" cy="8"/>
                  </a:xfrm>
                  <a:custGeom>
                    <a:avLst/>
                    <a:gdLst>
                      <a:gd name="T0" fmla="*/ 0 w 23"/>
                      <a:gd name="T1" fmla="*/ 0 h 31"/>
                      <a:gd name="T2" fmla="*/ 0 w 23"/>
                      <a:gd name="T3" fmla="*/ 0 h 31"/>
                      <a:gd name="T4" fmla="*/ 0 w 23"/>
                      <a:gd name="T5" fmla="*/ 0 h 31"/>
                      <a:gd name="T6" fmla="*/ 0 w 23"/>
                      <a:gd name="T7" fmla="*/ 0 h 31"/>
                      <a:gd name="T8" fmla="*/ 0 w 23"/>
                      <a:gd name="T9" fmla="*/ 0 h 31"/>
                      <a:gd name="T10" fmla="*/ 0 w 23"/>
                      <a:gd name="T11" fmla="*/ 0 h 31"/>
                      <a:gd name="T12" fmla="*/ 0 w 23"/>
                      <a:gd name="T13" fmla="*/ 0 h 31"/>
                      <a:gd name="T14" fmla="*/ 0 w 23"/>
                      <a:gd name="T15" fmla="*/ 0 h 31"/>
                      <a:gd name="T16" fmla="*/ 0 w 23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1"/>
                      <a:gd name="T29" fmla="*/ 23 w 23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1">
                        <a:moveTo>
                          <a:pt x="0" y="17"/>
                        </a:move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20" y="0"/>
                        </a:lnTo>
                        <a:lnTo>
                          <a:pt x="23" y="17"/>
                        </a:lnTo>
                        <a:lnTo>
                          <a:pt x="20" y="27"/>
                        </a:lnTo>
                        <a:lnTo>
                          <a:pt x="9" y="31"/>
                        </a:lnTo>
                        <a:lnTo>
                          <a:pt x="0" y="27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6" name="Freeform 366"/>
                  <p:cNvSpPr>
                    <a:spLocks/>
                  </p:cNvSpPr>
                  <p:nvPr/>
                </p:nvSpPr>
                <p:spPr bwMode="auto">
                  <a:xfrm>
                    <a:off x="1178" y="1878"/>
                    <a:ext cx="5" cy="8"/>
                  </a:xfrm>
                  <a:custGeom>
                    <a:avLst/>
                    <a:gdLst>
                      <a:gd name="T0" fmla="*/ 0 w 20"/>
                      <a:gd name="T1" fmla="*/ 0 h 30"/>
                      <a:gd name="T2" fmla="*/ 0 w 20"/>
                      <a:gd name="T3" fmla="*/ 0 h 30"/>
                      <a:gd name="T4" fmla="*/ 0 w 20"/>
                      <a:gd name="T5" fmla="*/ 0 h 30"/>
                      <a:gd name="T6" fmla="*/ 0 w 20"/>
                      <a:gd name="T7" fmla="*/ 0 h 30"/>
                      <a:gd name="T8" fmla="*/ 0 w 20"/>
                      <a:gd name="T9" fmla="*/ 0 h 30"/>
                      <a:gd name="T10" fmla="*/ 0 w 20"/>
                      <a:gd name="T11" fmla="*/ 0 h 30"/>
                      <a:gd name="T12" fmla="*/ 0 w 20"/>
                      <a:gd name="T13" fmla="*/ 0 h 30"/>
                      <a:gd name="T14" fmla="*/ 0 w 20"/>
                      <a:gd name="T15" fmla="*/ 0 h 30"/>
                      <a:gd name="T16" fmla="*/ 0 w 20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0"/>
                      <a:gd name="T29" fmla="*/ 20 w 20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0">
                        <a:moveTo>
                          <a:pt x="0" y="13"/>
                        </a:moveTo>
                        <a:lnTo>
                          <a:pt x="0" y="0"/>
                        </a:lnTo>
                        <a:lnTo>
                          <a:pt x="15" y="0"/>
                        </a:lnTo>
                        <a:lnTo>
                          <a:pt x="20" y="10"/>
                        </a:lnTo>
                        <a:lnTo>
                          <a:pt x="20" y="13"/>
                        </a:lnTo>
                        <a:lnTo>
                          <a:pt x="20" y="30"/>
                        </a:lnTo>
                        <a:lnTo>
                          <a:pt x="15" y="30"/>
                        </a:lnTo>
                        <a:lnTo>
                          <a:pt x="0" y="30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7" name="Freeform 367"/>
                  <p:cNvSpPr>
                    <a:spLocks/>
                  </p:cNvSpPr>
                  <p:nvPr/>
                </p:nvSpPr>
                <p:spPr bwMode="auto">
                  <a:xfrm>
                    <a:off x="1209" y="1867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4"/>
                        </a:moveTo>
                        <a:lnTo>
                          <a:pt x="0" y="10"/>
                        </a:lnTo>
                        <a:lnTo>
                          <a:pt x="11" y="0"/>
                        </a:lnTo>
                        <a:lnTo>
                          <a:pt x="20" y="10"/>
                        </a:lnTo>
                        <a:lnTo>
                          <a:pt x="27" y="14"/>
                        </a:lnTo>
                        <a:lnTo>
                          <a:pt x="20" y="30"/>
                        </a:lnTo>
                        <a:lnTo>
                          <a:pt x="11" y="30"/>
                        </a:lnTo>
                        <a:lnTo>
                          <a:pt x="0" y="3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8" name="Freeform 368"/>
                  <p:cNvSpPr>
                    <a:spLocks/>
                  </p:cNvSpPr>
                  <p:nvPr/>
                </p:nvSpPr>
                <p:spPr bwMode="auto">
                  <a:xfrm>
                    <a:off x="1248" y="1871"/>
                    <a:ext cx="5" cy="7"/>
                  </a:xfrm>
                  <a:custGeom>
                    <a:avLst/>
                    <a:gdLst>
                      <a:gd name="T0" fmla="*/ 0 w 20"/>
                      <a:gd name="T1" fmla="*/ 0 h 30"/>
                      <a:gd name="T2" fmla="*/ 0 w 20"/>
                      <a:gd name="T3" fmla="*/ 0 h 30"/>
                      <a:gd name="T4" fmla="*/ 0 w 20"/>
                      <a:gd name="T5" fmla="*/ 0 h 30"/>
                      <a:gd name="T6" fmla="*/ 0 w 20"/>
                      <a:gd name="T7" fmla="*/ 0 h 30"/>
                      <a:gd name="T8" fmla="*/ 0 w 20"/>
                      <a:gd name="T9" fmla="*/ 0 h 30"/>
                      <a:gd name="T10" fmla="*/ 0 w 20"/>
                      <a:gd name="T11" fmla="*/ 0 h 30"/>
                      <a:gd name="T12" fmla="*/ 0 w 20"/>
                      <a:gd name="T13" fmla="*/ 0 h 30"/>
                      <a:gd name="T14" fmla="*/ 0 w 20"/>
                      <a:gd name="T15" fmla="*/ 0 h 30"/>
                      <a:gd name="T16" fmla="*/ 0 w 20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0"/>
                      <a:gd name="T29" fmla="*/ 20 w 20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0">
                        <a:moveTo>
                          <a:pt x="0" y="16"/>
                        </a:moveTo>
                        <a:lnTo>
                          <a:pt x="0" y="9"/>
                        </a:lnTo>
                        <a:lnTo>
                          <a:pt x="3" y="0"/>
                        </a:lnTo>
                        <a:lnTo>
                          <a:pt x="20" y="9"/>
                        </a:lnTo>
                        <a:lnTo>
                          <a:pt x="20" y="16"/>
                        </a:lnTo>
                        <a:lnTo>
                          <a:pt x="20" y="30"/>
                        </a:lnTo>
                        <a:lnTo>
                          <a:pt x="3" y="30"/>
                        </a:lnTo>
                        <a:lnTo>
                          <a:pt x="0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89" name="Freeform 369"/>
                  <p:cNvSpPr>
                    <a:spLocks/>
                  </p:cNvSpPr>
                  <p:nvPr/>
                </p:nvSpPr>
                <p:spPr bwMode="auto">
                  <a:xfrm>
                    <a:off x="1294" y="1886"/>
                    <a:ext cx="6" cy="7"/>
                  </a:xfrm>
                  <a:custGeom>
                    <a:avLst/>
                    <a:gdLst>
                      <a:gd name="T0" fmla="*/ 0 w 23"/>
                      <a:gd name="T1" fmla="*/ 0 h 30"/>
                      <a:gd name="T2" fmla="*/ 0 w 23"/>
                      <a:gd name="T3" fmla="*/ 0 h 30"/>
                      <a:gd name="T4" fmla="*/ 0 w 23"/>
                      <a:gd name="T5" fmla="*/ 0 h 30"/>
                      <a:gd name="T6" fmla="*/ 0 w 23"/>
                      <a:gd name="T7" fmla="*/ 0 h 30"/>
                      <a:gd name="T8" fmla="*/ 0 w 23"/>
                      <a:gd name="T9" fmla="*/ 0 h 30"/>
                      <a:gd name="T10" fmla="*/ 0 w 23"/>
                      <a:gd name="T11" fmla="*/ 0 h 30"/>
                      <a:gd name="T12" fmla="*/ 0 w 23"/>
                      <a:gd name="T13" fmla="*/ 0 h 30"/>
                      <a:gd name="T14" fmla="*/ 0 w 23"/>
                      <a:gd name="T15" fmla="*/ 0 h 30"/>
                      <a:gd name="T16" fmla="*/ 0 w 23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0"/>
                      <a:gd name="T29" fmla="*/ 23 w 23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0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0" y="0"/>
                        </a:lnTo>
                        <a:lnTo>
                          <a:pt x="17" y="0"/>
                        </a:lnTo>
                        <a:lnTo>
                          <a:pt x="23" y="14"/>
                        </a:lnTo>
                        <a:lnTo>
                          <a:pt x="17" y="21"/>
                        </a:lnTo>
                        <a:lnTo>
                          <a:pt x="10" y="30"/>
                        </a:lnTo>
                        <a:lnTo>
                          <a:pt x="0" y="2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0" name="Freeform 370"/>
                  <p:cNvSpPr>
                    <a:spLocks/>
                  </p:cNvSpPr>
                  <p:nvPr/>
                </p:nvSpPr>
                <p:spPr bwMode="auto">
                  <a:xfrm>
                    <a:off x="1314" y="1871"/>
                    <a:ext cx="6" cy="7"/>
                  </a:xfrm>
                  <a:custGeom>
                    <a:avLst/>
                    <a:gdLst>
                      <a:gd name="T0" fmla="*/ 0 w 23"/>
                      <a:gd name="T1" fmla="*/ 0 h 30"/>
                      <a:gd name="T2" fmla="*/ 0 w 23"/>
                      <a:gd name="T3" fmla="*/ 0 h 30"/>
                      <a:gd name="T4" fmla="*/ 0 w 23"/>
                      <a:gd name="T5" fmla="*/ 0 h 30"/>
                      <a:gd name="T6" fmla="*/ 0 w 23"/>
                      <a:gd name="T7" fmla="*/ 0 h 30"/>
                      <a:gd name="T8" fmla="*/ 0 w 23"/>
                      <a:gd name="T9" fmla="*/ 0 h 30"/>
                      <a:gd name="T10" fmla="*/ 0 w 23"/>
                      <a:gd name="T11" fmla="*/ 0 h 30"/>
                      <a:gd name="T12" fmla="*/ 0 w 23"/>
                      <a:gd name="T13" fmla="*/ 0 h 30"/>
                      <a:gd name="T14" fmla="*/ 0 w 23"/>
                      <a:gd name="T15" fmla="*/ 0 h 30"/>
                      <a:gd name="T16" fmla="*/ 0 w 23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0"/>
                      <a:gd name="T29" fmla="*/ 23 w 23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0">
                        <a:moveTo>
                          <a:pt x="0" y="16"/>
                        </a:moveTo>
                        <a:lnTo>
                          <a:pt x="7" y="9"/>
                        </a:lnTo>
                        <a:lnTo>
                          <a:pt x="14" y="0"/>
                        </a:lnTo>
                        <a:lnTo>
                          <a:pt x="23" y="9"/>
                        </a:lnTo>
                        <a:lnTo>
                          <a:pt x="23" y="16"/>
                        </a:lnTo>
                        <a:lnTo>
                          <a:pt x="23" y="30"/>
                        </a:lnTo>
                        <a:lnTo>
                          <a:pt x="14" y="30"/>
                        </a:lnTo>
                        <a:lnTo>
                          <a:pt x="7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1" name="Freeform 371"/>
                  <p:cNvSpPr>
                    <a:spLocks/>
                  </p:cNvSpPr>
                  <p:nvPr/>
                </p:nvSpPr>
                <p:spPr bwMode="auto">
                  <a:xfrm>
                    <a:off x="1365" y="1880"/>
                    <a:ext cx="6" cy="7"/>
                  </a:xfrm>
                  <a:custGeom>
                    <a:avLst/>
                    <a:gdLst>
                      <a:gd name="T0" fmla="*/ 0 w 24"/>
                      <a:gd name="T1" fmla="*/ 0 h 31"/>
                      <a:gd name="T2" fmla="*/ 0 w 24"/>
                      <a:gd name="T3" fmla="*/ 0 h 31"/>
                      <a:gd name="T4" fmla="*/ 0 w 24"/>
                      <a:gd name="T5" fmla="*/ 0 h 31"/>
                      <a:gd name="T6" fmla="*/ 0 w 24"/>
                      <a:gd name="T7" fmla="*/ 0 h 31"/>
                      <a:gd name="T8" fmla="*/ 0 w 24"/>
                      <a:gd name="T9" fmla="*/ 0 h 31"/>
                      <a:gd name="T10" fmla="*/ 0 w 24"/>
                      <a:gd name="T11" fmla="*/ 0 h 31"/>
                      <a:gd name="T12" fmla="*/ 0 w 24"/>
                      <a:gd name="T13" fmla="*/ 0 h 31"/>
                      <a:gd name="T14" fmla="*/ 0 w 24"/>
                      <a:gd name="T15" fmla="*/ 0 h 31"/>
                      <a:gd name="T16" fmla="*/ 0 w 24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1"/>
                      <a:gd name="T29" fmla="*/ 24 w 24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1">
                        <a:moveTo>
                          <a:pt x="0" y="14"/>
                        </a:moveTo>
                        <a:lnTo>
                          <a:pt x="6" y="0"/>
                        </a:lnTo>
                        <a:lnTo>
                          <a:pt x="13" y="0"/>
                        </a:lnTo>
                        <a:lnTo>
                          <a:pt x="17" y="0"/>
                        </a:lnTo>
                        <a:lnTo>
                          <a:pt x="24" y="14"/>
                        </a:lnTo>
                        <a:lnTo>
                          <a:pt x="17" y="20"/>
                        </a:lnTo>
                        <a:lnTo>
                          <a:pt x="13" y="31"/>
                        </a:lnTo>
                        <a:lnTo>
                          <a:pt x="6" y="2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2" name="Freeform 372"/>
                  <p:cNvSpPr>
                    <a:spLocks/>
                  </p:cNvSpPr>
                  <p:nvPr/>
                </p:nvSpPr>
                <p:spPr bwMode="auto">
                  <a:xfrm>
                    <a:off x="1449" y="2110"/>
                    <a:ext cx="7" cy="6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0 h 27"/>
                      <a:gd name="T4" fmla="*/ 0 w 27"/>
                      <a:gd name="T5" fmla="*/ 0 h 27"/>
                      <a:gd name="T6" fmla="*/ 0 w 27"/>
                      <a:gd name="T7" fmla="*/ 0 h 27"/>
                      <a:gd name="T8" fmla="*/ 0 w 27"/>
                      <a:gd name="T9" fmla="*/ 0 h 27"/>
                      <a:gd name="T10" fmla="*/ 0 w 27"/>
                      <a:gd name="T11" fmla="*/ 0 h 27"/>
                      <a:gd name="T12" fmla="*/ 0 w 27"/>
                      <a:gd name="T13" fmla="*/ 0 h 27"/>
                      <a:gd name="T14" fmla="*/ 0 w 27"/>
                      <a:gd name="T15" fmla="*/ 0 h 27"/>
                      <a:gd name="T16" fmla="*/ 0 w 27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7"/>
                      <a:gd name="T29" fmla="*/ 27 w 27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7">
                        <a:moveTo>
                          <a:pt x="0" y="14"/>
                        </a:moveTo>
                        <a:lnTo>
                          <a:pt x="7" y="0"/>
                        </a:lnTo>
                        <a:lnTo>
                          <a:pt x="17" y="0"/>
                        </a:lnTo>
                        <a:lnTo>
                          <a:pt x="20" y="0"/>
                        </a:lnTo>
                        <a:lnTo>
                          <a:pt x="27" y="14"/>
                        </a:lnTo>
                        <a:lnTo>
                          <a:pt x="20" y="23"/>
                        </a:lnTo>
                        <a:lnTo>
                          <a:pt x="17" y="27"/>
                        </a:lnTo>
                        <a:lnTo>
                          <a:pt x="7" y="23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3" name="Freeform 373"/>
                  <p:cNvSpPr>
                    <a:spLocks/>
                  </p:cNvSpPr>
                  <p:nvPr/>
                </p:nvSpPr>
                <p:spPr bwMode="auto">
                  <a:xfrm>
                    <a:off x="1411" y="2100"/>
                    <a:ext cx="6" cy="7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6"/>
                        </a:moveTo>
                        <a:lnTo>
                          <a:pt x="4" y="0"/>
                        </a:lnTo>
                        <a:lnTo>
                          <a:pt x="11" y="0"/>
                        </a:lnTo>
                        <a:lnTo>
                          <a:pt x="27" y="0"/>
                        </a:lnTo>
                        <a:lnTo>
                          <a:pt x="27" y="16"/>
                        </a:lnTo>
                        <a:lnTo>
                          <a:pt x="27" y="20"/>
                        </a:lnTo>
                        <a:lnTo>
                          <a:pt x="11" y="30"/>
                        </a:lnTo>
                        <a:lnTo>
                          <a:pt x="4" y="2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4" name="Freeform 374"/>
                  <p:cNvSpPr>
                    <a:spLocks/>
                  </p:cNvSpPr>
                  <p:nvPr/>
                </p:nvSpPr>
                <p:spPr bwMode="auto">
                  <a:xfrm>
                    <a:off x="1380" y="2107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3"/>
                        </a:moveTo>
                        <a:lnTo>
                          <a:pt x="7" y="0"/>
                        </a:lnTo>
                        <a:lnTo>
                          <a:pt x="18" y="0"/>
                        </a:lnTo>
                        <a:lnTo>
                          <a:pt x="24" y="10"/>
                        </a:lnTo>
                        <a:lnTo>
                          <a:pt x="27" y="13"/>
                        </a:lnTo>
                        <a:lnTo>
                          <a:pt x="24" y="30"/>
                        </a:lnTo>
                        <a:lnTo>
                          <a:pt x="18" y="30"/>
                        </a:lnTo>
                        <a:lnTo>
                          <a:pt x="7" y="30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5" name="Freeform 375"/>
                  <p:cNvSpPr>
                    <a:spLocks/>
                  </p:cNvSpPr>
                  <p:nvPr/>
                </p:nvSpPr>
                <p:spPr bwMode="auto">
                  <a:xfrm>
                    <a:off x="1351" y="2092"/>
                    <a:ext cx="7" cy="8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6"/>
                        </a:moveTo>
                        <a:lnTo>
                          <a:pt x="7" y="0"/>
                        </a:lnTo>
                        <a:lnTo>
                          <a:pt x="10" y="0"/>
                        </a:lnTo>
                        <a:lnTo>
                          <a:pt x="20" y="0"/>
                        </a:lnTo>
                        <a:lnTo>
                          <a:pt x="27" y="16"/>
                        </a:lnTo>
                        <a:lnTo>
                          <a:pt x="20" y="20"/>
                        </a:lnTo>
                        <a:lnTo>
                          <a:pt x="10" y="31"/>
                        </a:lnTo>
                        <a:lnTo>
                          <a:pt x="7" y="2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6" name="Freeform 376"/>
                  <p:cNvSpPr>
                    <a:spLocks/>
                  </p:cNvSpPr>
                  <p:nvPr/>
                </p:nvSpPr>
                <p:spPr bwMode="auto">
                  <a:xfrm>
                    <a:off x="1317" y="2107"/>
                    <a:ext cx="5" cy="8"/>
                  </a:xfrm>
                  <a:custGeom>
                    <a:avLst/>
                    <a:gdLst>
                      <a:gd name="T0" fmla="*/ 0 w 20"/>
                      <a:gd name="T1" fmla="*/ 0 h 30"/>
                      <a:gd name="T2" fmla="*/ 0 w 20"/>
                      <a:gd name="T3" fmla="*/ 0 h 30"/>
                      <a:gd name="T4" fmla="*/ 0 w 20"/>
                      <a:gd name="T5" fmla="*/ 0 h 30"/>
                      <a:gd name="T6" fmla="*/ 0 w 20"/>
                      <a:gd name="T7" fmla="*/ 0 h 30"/>
                      <a:gd name="T8" fmla="*/ 0 w 20"/>
                      <a:gd name="T9" fmla="*/ 0 h 30"/>
                      <a:gd name="T10" fmla="*/ 0 w 20"/>
                      <a:gd name="T11" fmla="*/ 0 h 30"/>
                      <a:gd name="T12" fmla="*/ 0 w 20"/>
                      <a:gd name="T13" fmla="*/ 0 h 30"/>
                      <a:gd name="T14" fmla="*/ 0 w 20"/>
                      <a:gd name="T15" fmla="*/ 0 h 30"/>
                      <a:gd name="T16" fmla="*/ 0 w 20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0"/>
                      <a:gd name="T29" fmla="*/ 20 w 20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0">
                        <a:moveTo>
                          <a:pt x="0" y="13"/>
                        </a:moveTo>
                        <a:lnTo>
                          <a:pt x="2" y="0"/>
                        </a:lnTo>
                        <a:lnTo>
                          <a:pt x="9" y="0"/>
                        </a:lnTo>
                        <a:lnTo>
                          <a:pt x="20" y="10"/>
                        </a:lnTo>
                        <a:lnTo>
                          <a:pt x="20" y="13"/>
                        </a:lnTo>
                        <a:lnTo>
                          <a:pt x="20" y="30"/>
                        </a:lnTo>
                        <a:lnTo>
                          <a:pt x="9" y="30"/>
                        </a:lnTo>
                        <a:lnTo>
                          <a:pt x="2" y="30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7" name="Freeform 377"/>
                  <p:cNvSpPr>
                    <a:spLocks/>
                  </p:cNvSpPr>
                  <p:nvPr/>
                </p:nvSpPr>
                <p:spPr bwMode="auto">
                  <a:xfrm>
                    <a:off x="1287" y="2091"/>
                    <a:ext cx="7" cy="7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0 h 27"/>
                      <a:gd name="T4" fmla="*/ 0 w 27"/>
                      <a:gd name="T5" fmla="*/ 0 h 27"/>
                      <a:gd name="T6" fmla="*/ 0 w 27"/>
                      <a:gd name="T7" fmla="*/ 0 h 27"/>
                      <a:gd name="T8" fmla="*/ 0 w 27"/>
                      <a:gd name="T9" fmla="*/ 0 h 27"/>
                      <a:gd name="T10" fmla="*/ 0 w 27"/>
                      <a:gd name="T11" fmla="*/ 0 h 27"/>
                      <a:gd name="T12" fmla="*/ 0 w 27"/>
                      <a:gd name="T13" fmla="*/ 0 h 27"/>
                      <a:gd name="T14" fmla="*/ 0 w 27"/>
                      <a:gd name="T15" fmla="*/ 0 h 27"/>
                      <a:gd name="T16" fmla="*/ 0 w 27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7"/>
                      <a:gd name="T29" fmla="*/ 27 w 27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7">
                        <a:moveTo>
                          <a:pt x="0" y="14"/>
                        </a:moveTo>
                        <a:lnTo>
                          <a:pt x="7" y="0"/>
                        </a:lnTo>
                        <a:lnTo>
                          <a:pt x="17" y="0"/>
                        </a:lnTo>
                        <a:lnTo>
                          <a:pt x="21" y="3"/>
                        </a:lnTo>
                        <a:lnTo>
                          <a:pt x="27" y="14"/>
                        </a:lnTo>
                        <a:lnTo>
                          <a:pt x="21" y="27"/>
                        </a:lnTo>
                        <a:lnTo>
                          <a:pt x="17" y="27"/>
                        </a:lnTo>
                        <a:lnTo>
                          <a:pt x="7" y="27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8" name="Freeform 378"/>
                  <p:cNvSpPr>
                    <a:spLocks/>
                  </p:cNvSpPr>
                  <p:nvPr/>
                </p:nvSpPr>
                <p:spPr bwMode="auto">
                  <a:xfrm>
                    <a:off x="1259" y="2111"/>
                    <a:ext cx="6" cy="7"/>
                  </a:xfrm>
                  <a:custGeom>
                    <a:avLst/>
                    <a:gdLst>
                      <a:gd name="T0" fmla="*/ 0 w 24"/>
                      <a:gd name="T1" fmla="*/ 0 h 31"/>
                      <a:gd name="T2" fmla="*/ 0 w 24"/>
                      <a:gd name="T3" fmla="*/ 0 h 31"/>
                      <a:gd name="T4" fmla="*/ 0 w 24"/>
                      <a:gd name="T5" fmla="*/ 0 h 31"/>
                      <a:gd name="T6" fmla="*/ 0 w 24"/>
                      <a:gd name="T7" fmla="*/ 0 h 31"/>
                      <a:gd name="T8" fmla="*/ 0 w 24"/>
                      <a:gd name="T9" fmla="*/ 0 h 31"/>
                      <a:gd name="T10" fmla="*/ 0 w 24"/>
                      <a:gd name="T11" fmla="*/ 0 h 31"/>
                      <a:gd name="T12" fmla="*/ 0 w 24"/>
                      <a:gd name="T13" fmla="*/ 0 h 31"/>
                      <a:gd name="T14" fmla="*/ 0 w 24"/>
                      <a:gd name="T15" fmla="*/ 0 h 31"/>
                      <a:gd name="T16" fmla="*/ 0 w 24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1"/>
                      <a:gd name="T29" fmla="*/ 24 w 24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1">
                        <a:moveTo>
                          <a:pt x="0" y="17"/>
                        </a:moveTo>
                        <a:lnTo>
                          <a:pt x="4" y="11"/>
                        </a:lnTo>
                        <a:lnTo>
                          <a:pt x="9" y="0"/>
                        </a:lnTo>
                        <a:lnTo>
                          <a:pt x="20" y="11"/>
                        </a:lnTo>
                        <a:lnTo>
                          <a:pt x="24" y="17"/>
                        </a:lnTo>
                        <a:lnTo>
                          <a:pt x="20" y="31"/>
                        </a:lnTo>
                        <a:lnTo>
                          <a:pt x="9" y="31"/>
                        </a:lnTo>
                        <a:lnTo>
                          <a:pt x="4" y="31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699" name="Freeform 379"/>
                  <p:cNvSpPr>
                    <a:spLocks/>
                  </p:cNvSpPr>
                  <p:nvPr/>
                </p:nvSpPr>
                <p:spPr bwMode="auto">
                  <a:xfrm>
                    <a:off x="1227" y="2097"/>
                    <a:ext cx="7" cy="8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6" y="0"/>
                        </a:lnTo>
                        <a:lnTo>
                          <a:pt x="24" y="4"/>
                        </a:lnTo>
                        <a:lnTo>
                          <a:pt x="27" y="14"/>
                        </a:lnTo>
                        <a:lnTo>
                          <a:pt x="24" y="31"/>
                        </a:lnTo>
                        <a:lnTo>
                          <a:pt x="16" y="31"/>
                        </a:lnTo>
                        <a:lnTo>
                          <a:pt x="0" y="3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0" name="Freeform 380"/>
                  <p:cNvSpPr>
                    <a:spLocks/>
                  </p:cNvSpPr>
                  <p:nvPr/>
                </p:nvSpPr>
                <p:spPr bwMode="auto">
                  <a:xfrm>
                    <a:off x="1187" y="2111"/>
                    <a:ext cx="6" cy="7"/>
                  </a:xfrm>
                  <a:custGeom>
                    <a:avLst/>
                    <a:gdLst>
                      <a:gd name="T0" fmla="*/ 0 w 26"/>
                      <a:gd name="T1" fmla="*/ 0 h 31"/>
                      <a:gd name="T2" fmla="*/ 0 w 26"/>
                      <a:gd name="T3" fmla="*/ 0 h 31"/>
                      <a:gd name="T4" fmla="*/ 0 w 26"/>
                      <a:gd name="T5" fmla="*/ 0 h 31"/>
                      <a:gd name="T6" fmla="*/ 0 w 26"/>
                      <a:gd name="T7" fmla="*/ 0 h 31"/>
                      <a:gd name="T8" fmla="*/ 0 w 26"/>
                      <a:gd name="T9" fmla="*/ 0 h 31"/>
                      <a:gd name="T10" fmla="*/ 0 w 26"/>
                      <a:gd name="T11" fmla="*/ 0 h 31"/>
                      <a:gd name="T12" fmla="*/ 0 w 26"/>
                      <a:gd name="T13" fmla="*/ 0 h 31"/>
                      <a:gd name="T14" fmla="*/ 0 w 26"/>
                      <a:gd name="T15" fmla="*/ 0 h 31"/>
                      <a:gd name="T16" fmla="*/ 0 w 26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"/>
                      <a:gd name="T28" fmla="*/ 0 h 31"/>
                      <a:gd name="T29" fmla="*/ 26 w 26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" h="31">
                        <a:moveTo>
                          <a:pt x="0" y="17"/>
                        </a:moveTo>
                        <a:lnTo>
                          <a:pt x="6" y="11"/>
                        </a:lnTo>
                        <a:lnTo>
                          <a:pt x="16" y="0"/>
                        </a:lnTo>
                        <a:lnTo>
                          <a:pt x="26" y="11"/>
                        </a:lnTo>
                        <a:lnTo>
                          <a:pt x="26" y="17"/>
                        </a:lnTo>
                        <a:lnTo>
                          <a:pt x="26" y="31"/>
                        </a:lnTo>
                        <a:lnTo>
                          <a:pt x="16" y="31"/>
                        </a:lnTo>
                        <a:lnTo>
                          <a:pt x="6" y="31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1" name="Freeform 381"/>
                  <p:cNvSpPr>
                    <a:spLocks/>
                  </p:cNvSpPr>
                  <p:nvPr/>
                </p:nvSpPr>
                <p:spPr bwMode="auto">
                  <a:xfrm>
                    <a:off x="1164" y="2091"/>
                    <a:ext cx="5" cy="7"/>
                  </a:xfrm>
                  <a:custGeom>
                    <a:avLst/>
                    <a:gdLst>
                      <a:gd name="T0" fmla="*/ 0 w 18"/>
                      <a:gd name="T1" fmla="*/ 0 h 27"/>
                      <a:gd name="T2" fmla="*/ 0 w 18"/>
                      <a:gd name="T3" fmla="*/ 0 h 27"/>
                      <a:gd name="T4" fmla="*/ 0 w 18"/>
                      <a:gd name="T5" fmla="*/ 0 h 27"/>
                      <a:gd name="T6" fmla="*/ 0 w 18"/>
                      <a:gd name="T7" fmla="*/ 0 h 27"/>
                      <a:gd name="T8" fmla="*/ 0 w 18"/>
                      <a:gd name="T9" fmla="*/ 0 h 27"/>
                      <a:gd name="T10" fmla="*/ 0 w 18"/>
                      <a:gd name="T11" fmla="*/ 0 h 27"/>
                      <a:gd name="T12" fmla="*/ 0 w 18"/>
                      <a:gd name="T13" fmla="*/ 0 h 27"/>
                      <a:gd name="T14" fmla="*/ 0 w 18"/>
                      <a:gd name="T15" fmla="*/ 0 h 27"/>
                      <a:gd name="T16" fmla="*/ 0 w 18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8"/>
                      <a:gd name="T28" fmla="*/ 0 h 27"/>
                      <a:gd name="T29" fmla="*/ 18 w 18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8" h="27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1" y="0"/>
                        </a:lnTo>
                        <a:lnTo>
                          <a:pt x="18" y="3"/>
                        </a:lnTo>
                        <a:lnTo>
                          <a:pt x="18" y="14"/>
                        </a:lnTo>
                        <a:lnTo>
                          <a:pt x="18" y="27"/>
                        </a:lnTo>
                        <a:lnTo>
                          <a:pt x="11" y="27"/>
                        </a:lnTo>
                        <a:lnTo>
                          <a:pt x="0" y="27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2" name="Freeform 382"/>
                  <p:cNvSpPr>
                    <a:spLocks/>
                  </p:cNvSpPr>
                  <p:nvPr/>
                </p:nvSpPr>
                <p:spPr bwMode="auto">
                  <a:xfrm>
                    <a:off x="1136" y="2107"/>
                    <a:ext cx="6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3"/>
                        </a:moveTo>
                        <a:lnTo>
                          <a:pt x="7" y="0"/>
                        </a:lnTo>
                        <a:lnTo>
                          <a:pt x="10" y="0"/>
                        </a:lnTo>
                        <a:lnTo>
                          <a:pt x="27" y="10"/>
                        </a:lnTo>
                        <a:lnTo>
                          <a:pt x="27" y="13"/>
                        </a:lnTo>
                        <a:lnTo>
                          <a:pt x="27" y="30"/>
                        </a:lnTo>
                        <a:lnTo>
                          <a:pt x="10" y="30"/>
                        </a:lnTo>
                        <a:lnTo>
                          <a:pt x="7" y="30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3" name="Freeform 383"/>
                  <p:cNvSpPr>
                    <a:spLocks/>
                  </p:cNvSpPr>
                  <p:nvPr/>
                </p:nvSpPr>
                <p:spPr bwMode="auto">
                  <a:xfrm>
                    <a:off x="1096" y="2098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7" y="0"/>
                        </a:lnTo>
                        <a:lnTo>
                          <a:pt x="23" y="0"/>
                        </a:lnTo>
                        <a:lnTo>
                          <a:pt x="27" y="16"/>
                        </a:lnTo>
                        <a:lnTo>
                          <a:pt x="23" y="27"/>
                        </a:lnTo>
                        <a:lnTo>
                          <a:pt x="17" y="30"/>
                        </a:lnTo>
                        <a:lnTo>
                          <a:pt x="0" y="27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4" name="Freeform 384"/>
                  <p:cNvSpPr>
                    <a:spLocks/>
                  </p:cNvSpPr>
                  <p:nvPr/>
                </p:nvSpPr>
                <p:spPr bwMode="auto">
                  <a:xfrm>
                    <a:off x="1060" y="2111"/>
                    <a:ext cx="7" cy="7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7"/>
                        </a:moveTo>
                        <a:lnTo>
                          <a:pt x="0" y="11"/>
                        </a:lnTo>
                        <a:lnTo>
                          <a:pt x="17" y="0"/>
                        </a:lnTo>
                        <a:lnTo>
                          <a:pt x="20" y="11"/>
                        </a:lnTo>
                        <a:lnTo>
                          <a:pt x="27" y="17"/>
                        </a:lnTo>
                        <a:lnTo>
                          <a:pt x="20" y="31"/>
                        </a:lnTo>
                        <a:lnTo>
                          <a:pt x="17" y="31"/>
                        </a:lnTo>
                        <a:lnTo>
                          <a:pt x="0" y="31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5" name="Freeform 385"/>
                  <p:cNvSpPr>
                    <a:spLocks/>
                  </p:cNvSpPr>
                  <p:nvPr/>
                </p:nvSpPr>
                <p:spPr bwMode="auto">
                  <a:xfrm>
                    <a:off x="770" y="1876"/>
                    <a:ext cx="6" cy="7"/>
                  </a:xfrm>
                  <a:custGeom>
                    <a:avLst/>
                    <a:gdLst>
                      <a:gd name="T0" fmla="*/ 0 w 23"/>
                      <a:gd name="T1" fmla="*/ 0 h 30"/>
                      <a:gd name="T2" fmla="*/ 0 w 23"/>
                      <a:gd name="T3" fmla="*/ 0 h 30"/>
                      <a:gd name="T4" fmla="*/ 0 w 23"/>
                      <a:gd name="T5" fmla="*/ 0 h 30"/>
                      <a:gd name="T6" fmla="*/ 0 w 23"/>
                      <a:gd name="T7" fmla="*/ 0 h 30"/>
                      <a:gd name="T8" fmla="*/ 0 w 23"/>
                      <a:gd name="T9" fmla="*/ 0 h 30"/>
                      <a:gd name="T10" fmla="*/ 0 w 23"/>
                      <a:gd name="T11" fmla="*/ 0 h 30"/>
                      <a:gd name="T12" fmla="*/ 0 w 23"/>
                      <a:gd name="T13" fmla="*/ 0 h 30"/>
                      <a:gd name="T14" fmla="*/ 0 w 23"/>
                      <a:gd name="T15" fmla="*/ 0 h 30"/>
                      <a:gd name="T16" fmla="*/ 0 w 23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0"/>
                      <a:gd name="T29" fmla="*/ 23 w 23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0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2" y="0"/>
                        </a:lnTo>
                        <a:lnTo>
                          <a:pt x="20" y="0"/>
                        </a:lnTo>
                        <a:lnTo>
                          <a:pt x="23" y="16"/>
                        </a:lnTo>
                        <a:lnTo>
                          <a:pt x="20" y="20"/>
                        </a:lnTo>
                        <a:lnTo>
                          <a:pt x="12" y="30"/>
                        </a:lnTo>
                        <a:lnTo>
                          <a:pt x="0" y="2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6" name="Freeform 386"/>
                  <p:cNvSpPr>
                    <a:spLocks/>
                  </p:cNvSpPr>
                  <p:nvPr/>
                </p:nvSpPr>
                <p:spPr bwMode="auto">
                  <a:xfrm>
                    <a:off x="2260" y="2014"/>
                    <a:ext cx="35" cy="7"/>
                  </a:xfrm>
                  <a:custGeom>
                    <a:avLst/>
                    <a:gdLst>
                      <a:gd name="T0" fmla="*/ 0 w 141"/>
                      <a:gd name="T1" fmla="*/ 0 h 30"/>
                      <a:gd name="T2" fmla="*/ 0 w 141"/>
                      <a:gd name="T3" fmla="*/ 0 h 30"/>
                      <a:gd name="T4" fmla="*/ 0 w 141"/>
                      <a:gd name="T5" fmla="*/ 0 h 30"/>
                      <a:gd name="T6" fmla="*/ 0 w 141"/>
                      <a:gd name="T7" fmla="*/ 0 h 30"/>
                      <a:gd name="T8" fmla="*/ 0 w 141"/>
                      <a:gd name="T9" fmla="*/ 0 h 30"/>
                      <a:gd name="T10" fmla="*/ 0 w 141"/>
                      <a:gd name="T11" fmla="*/ 0 h 30"/>
                      <a:gd name="T12" fmla="*/ 0 w 141"/>
                      <a:gd name="T13" fmla="*/ 0 h 30"/>
                      <a:gd name="T14" fmla="*/ 0 w 141"/>
                      <a:gd name="T15" fmla="*/ 0 h 30"/>
                      <a:gd name="T16" fmla="*/ 0 w 141"/>
                      <a:gd name="T17" fmla="*/ 0 h 30"/>
                      <a:gd name="T18" fmla="*/ 0 w 141"/>
                      <a:gd name="T19" fmla="*/ 0 h 30"/>
                      <a:gd name="T20" fmla="*/ 0 w 141"/>
                      <a:gd name="T21" fmla="*/ 0 h 30"/>
                      <a:gd name="T22" fmla="*/ 0 w 141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41"/>
                      <a:gd name="T37" fmla="*/ 0 h 30"/>
                      <a:gd name="T38" fmla="*/ 141 w 141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41" h="30">
                        <a:moveTo>
                          <a:pt x="0" y="10"/>
                        </a:moveTo>
                        <a:lnTo>
                          <a:pt x="14" y="20"/>
                        </a:lnTo>
                        <a:lnTo>
                          <a:pt x="34" y="30"/>
                        </a:lnTo>
                        <a:lnTo>
                          <a:pt x="51" y="20"/>
                        </a:lnTo>
                        <a:lnTo>
                          <a:pt x="65" y="20"/>
                        </a:lnTo>
                        <a:lnTo>
                          <a:pt x="65" y="17"/>
                        </a:lnTo>
                        <a:lnTo>
                          <a:pt x="70" y="10"/>
                        </a:lnTo>
                        <a:lnTo>
                          <a:pt x="78" y="10"/>
                        </a:lnTo>
                        <a:lnTo>
                          <a:pt x="105" y="0"/>
                        </a:lnTo>
                        <a:lnTo>
                          <a:pt x="121" y="10"/>
                        </a:lnTo>
                        <a:lnTo>
                          <a:pt x="135" y="17"/>
                        </a:lnTo>
                        <a:lnTo>
                          <a:pt x="141" y="2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7" name="Freeform 387"/>
                  <p:cNvSpPr>
                    <a:spLocks/>
                  </p:cNvSpPr>
                  <p:nvPr/>
                </p:nvSpPr>
                <p:spPr bwMode="auto">
                  <a:xfrm>
                    <a:off x="2329" y="2051"/>
                    <a:ext cx="35" cy="7"/>
                  </a:xfrm>
                  <a:custGeom>
                    <a:avLst/>
                    <a:gdLst>
                      <a:gd name="T0" fmla="*/ 0 w 138"/>
                      <a:gd name="T1" fmla="*/ 0 h 27"/>
                      <a:gd name="T2" fmla="*/ 0 w 138"/>
                      <a:gd name="T3" fmla="*/ 0 h 27"/>
                      <a:gd name="T4" fmla="*/ 0 w 138"/>
                      <a:gd name="T5" fmla="*/ 0 h 27"/>
                      <a:gd name="T6" fmla="*/ 0 w 138"/>
                      <a:gd name="T7" fmla="*/ 0 h 27"/>
                      <a:gd name="T8" fmla="*/ 0 w 138"/>
                      <a:gd name="T9" fmla="*/ 0 h 27"/>
                      <a:gd name="T10" fmla="*/ 0 w 138"/>
                      <a:gd name="T11" fmla="*/ 0 h 27"/>
                      <a:gd name="T12" fmla="*/ 0 w 138"/>
                      <a:gd name="T13" fmla="*/ 0 h 27"/>
                      <a:gd name="T14" fmla="*/ 0 w 138"/>
                      <a:gd name="T15" fmla="*/ 0 h 27"/>
                      <a:gd name="T16" fmla="*/ 0 w 138"/>
                      <a:gd name="T17" fmla="*/ 0 h 27"/>
                      <a:gd name="T18" fmla="*/ 0 w 138"/>
                      <a:gd name="T19" fmla="*/ 0 h 27"/>
                      <a:gd name="T20" fmla="*/ 0 w 138"/>
                      <a:gd name="T21" fmla="*/ 0 h 27"/>
                      <a:gd name="T22" fmla="*/ 0 w 138"/>
                      <a:gd name="T23" fmla="*/ 0 h 27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38"/>
                      <a:gd name="T37" fmla="*/ 0 h 27"/>
                      <a:gd name="T38" fmla="*/ 138 w 138"/>
                      <a:gd name="T39" fmla="*/ 27 h 27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38" h="27">
                        <a:moveTo>
                          <a:pt x="0" y="6"/>
                        </a:moveTo>
                        <a:lnTo>
                          <a:pt x="13" y="20"/>
                        </a:lnTo>
                        <a:lnTo>
                          <a:pt x="34" y="27"/>
                        </a:lnTo>
                        <a:lnTo>
                          <a:pt x="51" y="20"/>
                        </a:lnTo>
                        <a:lnTo>
                          <a:pt x="60" y="20"/>
                        </a:lnTo>
                        <a:lnTo>
                          <a:pt x="60" y="17"/>
                        </a:lnTo>
                        <a:lnTo>
                          <a:pt x="67" y="6"/>
                        </a:lnTo>
                        <a:lnTo>
                          <a:pt x="78" y="6"/>
                        </a:lnTo>
                        <a:lnTo>
                          <a:pt x="101" y="0"/>
                        </a:lnTo>
                        <a:lnTo>
                          <a:pt x="121" y="6"/>
                        </a:lnTo>
                        <a:lnTo>
                          <a:pt x="132" y="17"/>
                        </a:lnTo>
                        <a:lnTo>
                          <a:pt x="138" y="2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8" name="Freeform 388"/>
                  <p:cNvSpPr>
                    <a:spLocks/>
                  </p:cNvSpPr>
                  <p:nvPr/>
                </p:nvSpPr>
                <p:spPr bwMode="auto">
                  <a:xfrm>
                    <a:off x="753" y="1591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6"/>
                        </a:moveTo>
                        <a:lnTo>
                          <a:pt x="3" y="10"/>
                        </a:lnTo>
                        <a:lnTo>
                          <a:pt x="9" y="0"/>
                        </a:lnTo>
                        <a:lnTo>
                          <a:pt x="27" y="10"/>
                        </a:lnTo>
                        <a:lnTo>
                          <a:pt x="27" y="16"/>
                        </a:lnTo>
                        <a:lnTo>
                          <a:pt x="27" y="30"/>
                        </a:lnTo>
                        <a:lnTo>
                          <a:pt x="9" y="30"/>
                        </a:lnTo>
                        <a:lnTo>
                          <a:pt x="3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09" name="Freeform 389"/>
                  <p:cNvSpPr>
                    <a:spLocks/>
                  </p:cNvSpPr>
                  <p:nvPr/>
                </p:nvSpPr>
                <p:spPr bwMode="auto">
                  <a:xfrm>
                    <a:off x="803" y="1597"/>
                    <a:ext cx="6" cy="8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7"/>
                        </a:moveTo>
                        <a:lnTo>
                          <a:pt x="0" y="11"/>
                        </a:lnTo>
                        <a:lnTo>
                          <a:pt x="17" y="0"/>
                        </a:lnTo>
                        <a:lnTo>
                          <a:pt x="20" y="11"/>
                        </a:lnTo>
                        <a:lnTo>
                          <a:pt x="27" y="17"/>
                        </a:lnTo>
                        <a:lnTo>
                          <a:pt x="20" y="31"/>
                        </a:lnTo>
                        <a:lnTo>
                          <a:pt x="17" y="31"/>
                        </a:lnTo>
                        <a:lnTo>
                          <a:pt x="0" y="31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10" name="Freeform 390"/>
                  <p:cNvSpPr>
                    <a:spLocks/>
                  </p:cNvSpPr>
                  <p:nvPr/>
                </p:nvSpPr>
                <p:spPr bwMode="auto">
                  <a:xfrm>
                    <a:off x="520" y="1509"/>
                    <a:ext cx="4" cy="9"/>
                  </a:xfrm>
                  <a:custGeom>
                    <a:avLst/>
                    <a:gdLst>
                      <a:gd name="T0" fmla="*/ 0 w 17"/>
                      <a:gd name="T1" fmla="*/ 0 h 34"/>
                      <a:gd name="T2" fmla="*/ 0 w 17"/>
                      <a:gd name="T3" fmla="*/ 0 h 34"/>
                      <a:gd name="T4" fmla="*/ 0 w 17"/>
                      <a:gd name="T5" fmla="*/ 0 h 34"/>
                      <a:gd name="T6" fmla="*/ 0 w 17"/>
                      <a:gd name="T7" fmla="*/ 0 h 34"/>
                      <a:gd name="T8" fmla="*/ 0 w 17"/>
                      <a:gd name="T9" fmla="*/ 0 h 34"/>
                      <a:gd name="T10" fmla="*/ 0 w 17"/>
                      <a:gd name="T11" fmla="*/ 0 h 34"/>
                      <a:gd name="T12" fmla="*/ 0 w 17"/>
                      <a:gd name="T13" fmla="*/ 0 h 34"/>
                      <a:gd name="T14" fmla="*/ 0 w 17"/>
                      <a:gd name="T15" fmla="*/ 0 h 34"/>
                      <a:gd name="T16" fmla="*/ 0 w 17"/>
                      <a:gd name="T17" fmla="*/ 0 h 3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7"/>
                      <a:gd name="T28" fmla="*/ 0 h 34"/>
                      <a:gd name="T29" fmla="*/ 17 w 17"/>
                      <a:gd name="T30" fmla="*/ 34 h 3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7" h="34">
                        <a:moveTo>
                          <a:pt x="0" y="20"/>
                        </a:moveTo>
                        <a:lnTo>
                          <a:pt x="0" y="4"/>
                        </a:lnTo>
                        <a:lnTo>
                          <a:pt x="7" y="0"/>
                        </a:lnTo>
                        <a:lnTo>
                          <a:pt x="17" y="4"/>
                        </a:lnTo>
                        <a:lnTo>
                          <a:pt x="17" y="20"/>
                        </a:lnTo>
                        <a:lnTo>
                          <a:pt x="17" y="31"/>
                        </a:lnTo>
                        <a:lnTo>
                          <a:pt x="7" y="34"/>
                        </a:lnTo>
                        <a:lnTo>
                          <a:pt x="0" y="31"/>
                        </a:lnTo>
                        <a:lnTo>
                          <a:pt x="0" y="2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11" name="Freeform 391"/>
                  <p:cNvSpPr>
                    <a:spLocks/>
                  </p:cNvSpPr>
                  <p:nvPr/>
                </p:nvSpPr>
                <p:spPr bwMode="auto">
                  <a:xfrm>
                    <a:off x="562" y="1502"/>
                    <a:ext cx="5" cy="7"/>
                  </a:xfrm>
                  <a:custGeom>
                    <a:avLst/>
                    <a:gdLst>
                      <a:gd name="T0" fmla="*/ 0 w 20"/>
                      <a:gd name="T1" fmla="*/ 0 h 31"/>
                      <a:gd name="T2" fmla="*/ 0 w 20"/>
                      <a:gd name="T3" fmla="*/ 0 h 31"/>
                      <a:gd name="T4" fmla="*/ 0 w 20"/>
                      <a:gd name="T5" fmla="*/ 0 h 31"/>
                      <a:gd name="T6" fmla="*/ 0 w 20"/>
                      <a:gd name="T7" fmla="*/ 0 h 31"/>
                      <a:gd name="T8" fmla="*/ 0 w 20"/>
                      <a:gd name="T9" fmla="*/ 0 h 31"/>
                      <a:gd name="T10" fmla="*/ 0 w 20"/>
                      <a:gd name="T11" fmla="*/ 0 h 31"/>
                      <a:gd name="T12" fmla="*/ 0 w 20"/>
                      <a:gd name="T13" fmla="*/ 0 h 31"/>
                      <a:gd name="T14" fmla="*/ 0 w 20"/>
                      <a:gd name="T15" fmla="*/ 0 h 31"/>
                      <a:gd name="T16" fmla="*/ 0 w 20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1"/>
                      <a:gd name="T29" fmla="*/ 20 w 20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1">
                        <a:moveTo>
                          <a:pt x="0" y="15"/>
                        </a:move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20" y="11"/>
                        </a:lnTo>
                        <a:lnTo>
                          <a:pt x="20" y="15"/>
                        </a:lnTo>
                        <a:lnTo>
                          <a:pt x="20" y="22"/>
                        </a:lnTo>
                        <a:lnTo>
                          <a:pt x="6" y="31"/>
                        </a:lnTo>
                        <a:lnTo>
                          <a:pt x="0" y="31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12" name="Freeform 392"/>
                  <p:cNvSpPr>
                    <a:spLocks/>
                  </p:cNvSpPr>
                  <p:nvPr/>
                </p:nvSpPr>
                <p:spPr bwMode="auto">
                  <a:xfrm>
                    <a:off x="602" y="1504"/>
                    <a:ext cx="7" cy="6"/>
                  </a:xfrm>
                  <a:custGeom>
                    <a:avLst/>
                    <a:gdLst>
                      <a:gd name="T0" fmla="*/ 0 w 27"/>
                      <a:gd name="T1" fmla="*/ 0 h 28"/>
                      <a:gd name="T2" fmla="*/ 0 w 27"/>
                      <a:gd name="T3" fmla="*/ 0 h 28"/>
                      <a:gd name="T4" fmla="*/ 0 w 27"/>
                      <a:gd name="T5" fmla="*/ 0 h 28"/>
                      <a:gd name="T6" fmla="*/ 0 w 27"/>
                      <a:gd name="T7" fmla="*/ 0 h 28"/>
                      <a:gd name="T8" fmla="*/ 0 w 27"/>
                      <a:gd name="T9" fmla="*/ 0 h 28"/>
                      <a:gd name="T10" fmla="*/ 0 w 27"/>
                      <a:gd name="T11" fmla="*/ 0 h 28"/>
                      <a:gd name="T12" fmla="*/ 0 w 27"/>
                      <a:gd name="T13" fmla="*/ 0 h 28"/>
                      <a:gd name="T14" fmla="*/ 0 w 27"/>
                      <a:gd name="T15" fmla="*/ 0 h 28"/>
                      <a:gd name="T16" fmla="*/ 0 w 27"/>
                      <a:gd name="T17" fmla="*/ 0 h 2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8"/>
                      <a:gd name="T29" fmla="*/ 27 w 27"/>
                      <a:gd name="T30" fmla="*/ 28 h 2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8">
                        <a:moveTo>
                          <a:pt x="0" y="15"/>
                        </a:moveTo>
                        <a:lnTo>
                          <a:pt x="7" y="0"/>
                        </a:lnTo>
                        <a:lnTo>
                          <a:pt x="16" y="0"/>
                        </a:lnTo>
                        <a:lnTo>
                          <a:pt x="27" y="0"/>
                        </a:lnTo>
                        <a:lnTo>
                          <a:pt x="27" y="15"/>
                        </a:lnTo>
                        <a:lnTo>
                          <a:pt x="27" y="24"/>
                        </a:lnTo>
                        <a:lnTo>
                          <a:pt x="16" y="28"/>
                        </a:lnTo>
                        <a:lnTo>
                          <a:pt x="7" y="24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13" name="Freeform 393"/>
                  <p:cNvSpPr>
                    <a:spLocks/>
                  </p:cNvSpPr>
                  <p:nvPr/>
                </p:nvSpPr>
                <p:spPr bwMode="auto">
                  <a:xfrm>
                    <a:off x="633" y="1489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4"/>
                        </a:moveTo>
                        <a:lnTo>
                          <a:pt x="7" y="10"/>
                        </a:lnTo>
                        <a:lnTo>
                          <a:pt x="17" y="0"/>
                        </a:lnTo>
                        <a:lnTo>
                          <a:pt x="20" y="10"/>
                        </a:lnTo>
                        <a:lnTo>
                          <a:pt x="27" y="14"/>
                        </a:lnTo>
                        <a:lnTo>
                          <a:pt x="20" y="30"/>
                        </a:lnTo>
                        <a:lnTo>
                          <a:pt x="17" y="30"/>
                        </a:lnTo>
                        <a:lnTo>
                          <a:pt x="7" y="3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80" name="Group 394"/>
                <p:cNvGrpSpPr>
                  <a:grpSpLocks/>
                </p:cNvGrpSpPr>
                <p:nvPr/>
              </p:nvGrpSpPr>
              <p:grpSpPr bwMode="auto">
                <a:xfrm>
                  <a:off x="1821" y="575"/>
                  <a:ext cx="1945" cy="2351"/>
                  <a:chOff x="627" y="968"/>
                  <a:chExt cx="1945" cy="2176"/>
                </a:xfrm>
              </p:grpSpPr>
              <p:sp>
                <p:nvSpPr>
                  <p:cNvPr id="314" name="Freeform 395"/>
                  <p:cNvSpPr>
                    <a:spLocks/>
                  </p:cNvSpPr>
                  <p:nvPr/>
                </p:nvSpPr>
                <p:spPr bwMode="auto">
                  <a:xfrm>
                    <a:off x="680" y="1502"/>
                    <a:ext cx="5" cy="7"/>
                  </a:xfrm>
                  <a:custGeom>
                    <a:avLst/>
                    <a:gdLst>
                      <a:gd name="T0" fmla="*/ 0 w 20"/>
                      <a:gd name="T1" fmla="*/ 0 h 31"/>
                      <a:gd name="T2" fmla="*/ 0 w 20"/>
                      <a:gd name="T3" fmla="*/ 0 h 31"/>
                      <a:gd name="T4" fmla="*/ 0 w 20"/>
                      <a:gd name="T5" fmla="*/ 0 h 31"/>
                      <a:gd name="T6" fmla="*/ 0 w 20"/>
                      <a:gd name="T7" fmla="*/ 0 h 31"/>
                      <a:gd name="T8" fmla="*/ 0 w 20"/>
                      <a:gd name="T9" fmla="*/ 0 h 31"/>
                      <a:gd name="T10" fmla="*/ 0 w 20"/>
                      <a:gd name="T11" fmla="*/ 0 h 31"/>
                      <a:gd name="T12" fmla="*/ 0 w 20"/>
                      <a:gd name="T13" fmla="*/ 0 h 31"/>
                      <a:gd name="T14" fmla="*/ 0 w 20"/>
                      <a:gd name="T15" fmla="*/ 0 h 31"/>
                      <a:gd name="T16" fmla="*/ 0 w 20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1"/>
                      <a:gd name="T29" fmla="*/ 20 w 20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1">
                        <a:moveTo>
                          <a:pt x="0" y="15"/>
                        </a:moveTo>
                        <a:lnTo>
                          <a:pt x="2" y="0"/>
                        </a:lnTo>
                        <a:lnTo>
                          <a:pt x="9" y="0"/>
                        </a:lnTo>
                        <a:lnTo>
                          <a:pt x="17" y="11"/>
                        </a:lnTo>
                        <a:lnTo>
                          <a:pt x="20" y="15"/>
                        </a:lnTo>
                        <a:lnTo>
                          <a:pt x="17" y="22"/>
                        </a:lnTo>
                        <a:lnTo>
                          <a:pt x="9" y="31"/>
                        </a:lnTo>
                        <a:lnTo>
                          <a:pt x="2" y="31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5" name="Freeform 396"/>
                  <p:cNvSpPr>
                    <a:spLocks/>
                  </p:cNvSpPr>
                  <p:nvPr/>
                </p:nvSpPr>
                <p:spPr bwMode="auto">
                  <a:xfrm>
                    <a:off x="707" y="1492"/>
                    <a:ext cx="6" cy="8"/>
                  </a:xfrm>
                  <a:custGeom>
                    <a:avLst/>
                    <a:gdLst>
                      <a:gd name="T0" fmla="*/ 0 w 23"/>
                      <a:gd name="T1" fmla="*/ 0 h 31"/>
                      <a:gd name="T2" fmla="*/ 0 w 23"/>
                      <a:gd name="T3" fmla="*/ 0 h 31"/>
                      <a:gd name="T4" fmla="*/ 0 w 23"/>
                      <a:gd name="T5" fmla="*/ 0 h 31"/>
                      <a:gd name="T6" fmla="*/ 0 w 23"/>
                      <a:gd name="T7" fmla="*/ 0 h 31"/>
                      <a:gd name="T8" fmla="*/ 0 w 23"/>
                      <a:gd name="T9" fmla="*/ 0 h 31"/>
                      <a:gd name="T10" fmla="*/ 0 w 23"/>
                      <a:gd name="T11" fmla="*/ 0 h 31"/>
                      <a:gd name="T12" fmla="*/ 0 w 23"/>
                      <a:gd name="T13" fmla="*/ 0 h 31"/>
                      <a:gd name="T14" fmla="*/ 0 w 23"/>
                      <a:gd name="T15" fmla="*/ 0 h 31"/>
                      <a:gd name="T16" fmla="*/ 0 w 23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1"/>
                      <a:gd name="T29" fmla="*/ 23 w 23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1">
                        <a:moveTo>
                          <a:pt x="0" y="17"/>
                        </a:moveTo>
                        <a:lnTo>
                          <a:pt x="7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3" y="17"/>
                        </a:lnTo>
                        <a:lnTo>
                          <a:pt x="16" y="20"/>
                        </a:lnTo>
                        <a:lnTo>
                          <a:pt x="14" y="31"/>
                        </a:lnTo>
                        <a:lnTo>
                          <a:pt x="7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6" name="Freeform 397"/>
                  <p:cNvSpPr>
                    <a:spLocks/>
                  </p:cNvSpPr>
                  <p:nvPr/>
                </p:nvSpPr>
                <p:spPr bwMode="auto">
                  <a:xfrm>
                    <a:off x="761" y="1504"/>
                    <a:ext cx="5" cy="9"/>
                  </a:xfrm>
                  <a:custGeom>
                    <a:avLst/>
                    <a:gdLst>
                      <a:gd name="T0" fmla="*/ 0 w 24"/>
                      <a:gd name="T1" fmla="*/ 0 h 38"/>
                      <a:gd name="T2" fmla="*/ 0 w 24"/>
                      <a:gd name="T3" fmla="*/ 0 h 38"/>
                      <a:gd name="T4" fmla="*/ 0 w 24"/>
                      <a:gd name="T5" fmla="*/ 0 h 38"/>
                      <a:gd name="T6" fmla="*/ 0 w 24"/>
                      <a:gd name="T7" fmla="*/ 0 h 38"/>
                      <a:gd name="T8" fmla="*/ 0 w 24"/>
                      <a:gd name="T9" fmla="*/ 0 h 38"/>
                      <a:gd name="T10" fmla="*/ 0 w 24"/>
                      <a:gd name="T11" fmla="*/ 0 h 38"/>
                      <a:gd name="T12" fmla="*/ 0 w 24"/>
                      <a:gd name="T13" fmla="*/ 0 h 38"/>
                      <a:gd name="T14" fmla="*/ 0 w 24"/>
                      <a:gd name="T15" fmla="*/ 0 h 38"/>
                      <a:gd name="T16" fmla="*/ 0 w 24"/>
                      <a:gd name="T17" fmla="*/ 0 h 3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8"/>
                      <a:gd name="T29" fmla="*/ 24 w 24"/>
                      <a:gd name="T30" fmla="*/ 38 h 3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8">
                        <a:moveTo>
                          <a:pt x="0" y="24"/>
                        </a:moveTo>
                        <a:lnTo>
                          <a:pt x="0" y="4"/>
                        </a:lnTo>
                        <a:lnTo>
                          <a:pt x="13" y="0"/>
                        </a:lnTo>
                        <a:lnTo>
                          <a:pt x="17" y="4"/>
                        </a:lnTo>
                        <a:lnTo>
                          <a:pt x="24" y="24"/>
                        </a:lnTo>
                        <a:lnTo>
                          <a:pt x="17" y="28"/>
                        </a:lnTo>
                        <a:lnTo>
                          <a:pt x="13" y="38"/>
                        </a:lnTo>
                        <a:lnTo>
                          <a:pt x="0" y="28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7" name="Freeform 398"/>
                  <p:cNvSpPr>
                    <a:spLocks/>
                  </p:cNvSpPr>
                  <p:nvPr/>
                </p:nvSpPr>
                <p:spPr bwMode="auto">
                  <a:xfrm>
                    <a:off x="743" y="1492"/>
                    <a:ext cx="6" cy="8"/>
                  </a:xfrm>
                  <a:custGeom>
                    <a:avLst/>
                    <a:gdLst>
                      <a:gd name="T0" fmla="*/ 0 w 28"/>
                      <a:gd name="T1" fmla="*/ 0 h 31"/>
                      <a:gd name="T2" fmla="*/ 0 w 28"/>
                      <a:gd name="T3" fmla="*/ 0 h 31"/>
                      <a:gd name="T4" fmla="*/ 0 w 28"/>
                      <a:gd name="T5" fmla="*/ 0 h 31"/>
                      <a:gd name="T6" fmla="*/ 0 w 28"/>
                      <a:gd name="T7" fmla="*/ 0 h 31"/>
                      <a:gd name="T8" fmla="*/ 0 w 28"/>
                      <a:gd name="T9" fmla="*/ 0 h 31"/>
                      <a:gd name="T10" fmla="*/ 0 w 28"/>
                      <a:gd name="T11" fmla="*/ 0 h 31"/>
                      <a:gd name="T12" fmla="*/ 0 w 28"/>
                      <a:gd name="T13" fmla="*/ 0 h 31"/>
                      <a:gd name="T14" fmla="*/ 0 w 28"/>
                      <a:gd name="T15" fmla="*/ 0 h 31"/>
                      <a:gd name="T16" fmla="*/ 0 w 28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8"/>
                      <a:gd name="T28" fmla="*/ 0 h 31"/>
                      <a:gd name="T29" fmla="*/ 28 w 28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8" h="31">
                        <a:moveTo>
                          <a:pt x="0" y="17"/>
                        </a:moveTo>
                        <a:lnTo>
                          <a:pt x="8" y="0"/>
                        </a:lnTo>
                        <a:lnTo>
                          <a:pt x="18" y="0"/>
                        </a:lnTo>
                        <a:lnTo>
                          <a:pt x="28" y="0"/>
                        </a:lnTo>
                        <a:lnTo>
                          <a:pt x="28" y="17"/>
                        </a:lnTo>
                        <a:lnTo>
                          <a:pt x="28" y="20"/>
                        </a:lnTo>
                        <a:lnTo>
                          <a:pt x="18" y="31"/>
                        </a:lnTo>
                        <a:lnTo>
                          <a:pt x="8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8" name="Freeform 399"/>
                  <p:cNvSpPr>
                    <a:spLocks/>
                  </p:cNvSpPr>
                  <p:nvPr/>
                </p:nvSpPr>
                <p:spPr bwMode="auto">
                  <a:xfrm>
                    <a:off x="801" y="1492"/>
                    <a:ext cx="6" cy="10"/>
                  </a:xfrm>
                  <a:custGeom>
                    <a:avLst/>
                    <a:gdLst>
                      <a:gd name="T0" fmla="*/ 0 w 24"/>
                      <a:gd name="T1" fmla="*/ 0 h 40"/>
                      <a:gd name="T2" fmla="*/ 0 w 24"/>
                      <a:gd name="T3" fmla="*/ 0 h 40"/>
                      <a:gd name="T4" fmla="*/ 0 w 24"/>
                      <a:gd name="T5" fmla="*/ 0 h 40"/>
                      <a:gd name="T6" fmla="*/ 0 w 24"/>
                      <a:gd name="T7" fmla="*/ 0 h 40"/>
                      <a:gd name="T8" fmla="*/ 0 w 24"/>
                      <a:gd name="T9" fmla="*/ 0 h 40"/>
                      <a:gd name="T10" fmla="*/ 0 w 24"/>
                      <a:gd name="T11" fmla="*/ 0 h 40"/>
                      <a:gd name="T12" fmla="*/ 0 w 24"/>
                      <a:gd name="T13" fmla="*/ 0 h 40"/>
                      <a:gd name="T14" fmla="*/ 0 w 24"/>
                      <a:gd name="T15" fmla="*/ 0 h 40"/>
                      <a:gd name="T16" fmla="*/ 0 w 24"/>
                      <a:gd name="T17" fmla="*/ 0 h 4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40"/>
                      <a:gd name="T29" fmla="*/ 24 w 24"/>
                      <a:gd name="T30" fmla="*/ 40 h 4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40">
                        <a:moveTo>
                          <a:pt x="0" y="24"/>
                        </a:moveTo>
                        <a:lnTo>
                          <a:pt x="7" y="11"/>
                        </a:lnTo>
                        <a:lnTo>
                          <a:pt x="13" y="0"/>
                        </a:lnTo>
                        <a:lnTo>
                          <a:pt x="20" y="11"/>
                        </a:lnTo>
                        <a:lnTo>
                          <a:pt x="24" y="24"/>
                        </a:lnTo>
                        <a:lnTo>
                          <a:pt x="20" y="31"/>
                        </a:lnTo>
                        <a:lnTo>
                          <a:pt x="13" y="40"/>
                        </a:lnTo>
                        <a:lnTo>
                          <a:pt x="7" y="31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19" name="Freeform 400"/>
                  <p:cNvSpPr>
                    <a:spLocks/>
                  </p:cNvSpPr>
                  <p:nvPr/>
                </p:nvSpPr>
                <p:spPr bwMode="auto">
                  <a:xfrm>
                    <a:off x="833" y="1504"/>
                    <a:ext cx="6" cy="9"/>
                  </a:xfrm>
                  <a:custGeom>
                    <a:avLst/>
                    <a:gdLst>
                      <a:gd name="T0" fmla="*/ 0 w 24"/>
                      <a:gd name="T1" fmla="*/ 0 h 38"/>
                      <a:gd name="T2" fmla="*/ 0 w 24"/>
                      <a:gd name="T3" fmla="*/ 0 h 38"/>
                      <a:gd name="T4" fmla="*/ 0 w 24"/>
                      <a:gd name="T5" fmla="*/ 0 h 38"/>
                      <a:gd name="T6" fmla="*/ 0 w 24"/>
                      <a:gd name="T7" fmla="*/ 0 h 38"/>
                      <a:gd name="T8" fmla="*/ 0 w 24"/>
                      <a:gd name="T9" fmla="*/ 0 h 38"/>
                      <a:gd name="T10" fmla="*/ 0 w 24"/>
                      <a:gd name="T11" fmla="*/ 0 h 38"/>
                      <a:gd name="T12" fmla="*/ 0 w 24"/>
                      <a:gd name="T13" fmla="*/ 0 h 38"/>
                      <a:gd name="T14" fmla="*/ 0 w 24"/>
                      <a:gd name="T15" fmla="*/ 0 h 38"/>
                      <a:gd name="T16" fmla="*/ 0 w 24"/>
                      <a:gd name="T17" fmla="*/ 0 h 3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8"/>
                      <a:gd name="T29" fmla="*/ 24 w 24"/>
                      <a:gd name="T30" fmla="*/ 38 h 3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8">
                        <a:moveTo>
                          <a:pt x="0" y="24"/>
                        </a:moveTo>
                        <a:lnTo>
                          <a:pt x="4" y="4"/>
                        </a:lnTo>
                        <a:lnTo>
                          <a:pt x="10" y="0"/>
                        </a:lnTo>
                        <a:lnTo>
                          <a:pt x="24" y="4"/>
                        </a:lnTo>
                        <a:lnTo>
                          <a:pt x="24" y="24"/>
                        </a:lnTo>
                        <a:lnTo>
                          <a:pt x="24" y="28"/>
                        </a:lnTo>
                        <a:lnTo>
                          <a:pt x="10" y="38"/>
                        </a:lnTo>
                        <a:lnTo>
                          <a:pt x="4" y="28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0" name="Freeform 401"/>
                  <p:cNvSpPr>
                    <a:spLocks/>
                  </p:cNvSpPr>
                  <p:nvPr/>
                </p:nvSpPr>
                <p:spPr bwMode="auto">
                  <a:xfrm>
                    <a:off x="872" y="1498"/>
                    <a:ext cx="5" cy="9"/>
                  </a:xfrm>
                  <a:custGeom>
                    <a:avLst/>
                    <a:gdLst>
                      <a:gd name="T0" fmla="*/ 0 w 24"/>
                      <a:gd name="T1" fmla="*/ 0 h 38"/>
                      <a:gd name="T2" fmla="*/ 0 w 24"/>
                      <a:gd name="T3" fmla="*/ 0 h 38"/>
                      <a:gd name="T4" fmla="*/ 0 w 24"/>
                      <a:gd name="T5" fmla="*/ 0 h 38"/>
                      <a:gd name="T6" fmla="*/ 0 w 24"/>
                      <a:gd name="T7" fmla="*/ 0 h 38"/>
                      <a:gd name="T8" fmla="*/ 0 w 24"/>
                      <a:gd name="T9" fmla="*/ 0 h 38"/>
                      <a:gd name="T10" fmla="*/ 0 w 24"/>
                      <a:gd name="T11" fmla="*/ 0 h 38"/>
                      <a:gd name="T12" fmla="*/ 0 w 24"/>
                      <a:gd name="T13" fmla="*/ 0 h 38"/>
                      <a:gd name="T14" fmla="*/ 0 w 24"/>
                      <a:gd name="T15" fmla="*/ 0 h 38"/>
                      <a:gd name="T16" fmla="*/ 0 w 24"/>
                      <a:gd name="T17" fmla="*/ 0 h 3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8"/>
                      <a:gd name="T29" fmla="*/ 24 w 24"/>
                      <a:gd name="T30" fmla="*/ 38 h 3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8">
                        <a:moveTo>
                          <a:pt x="0" y="23"/>
                        </a:moveTo>
                        <a:lnTo>
                          <a:pt x="6" y="7"/>
                        </a:lnTo>
                        <a:lnTo>
                          <a:pt x="13" y="0"/>
                        </a:lnTo>
                        <a:lnTo>
                          <a:pt x="17" y="7"/>
                        </a:lnTo>
                        <a:lnTo>
                          <a:pt x="24" y="23"/>
                        </a:lnTo>
                        <a:lnTo>
                          <a:pt x="17" y="31"/>
                        </a:lnTo>
                        <a:lnTo>
                          <a:pt x="13" y="38"/>
                        </a:lnTo>
                        <a:lnTo>
                          <a:pt x="6" y="31"/>
                        </a:lnTo>
                        <a:lnTo>
                          <a:pt x="0" y="2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1" name="Freeform 402"/>
                  <p:cNvSpPr>
                    <a:spLocks/>
                  </p:cNvSpPr>
                  <p:nvPr/>
                </p:nvSpPr>
                <p:spPr bwMode="auto">
                  <a:xfrm>
                    <a:off x="850" y="1479"/>
                    <a:ext cx="5" cy="8"/>
                  </a:xfrm>
                  <a:custGeom>
                    <a:avLst/>
                    <a:gdLst>
                      <a:gd name="T0" fmla="*/ 0 w 24"/>
                      <a:gd name="T1" fmla="*/ 0 h 30"/>
                      <a:gd name="T2" fmla="*/ 0 w 24"/>
                      <a:gd name="T3" fmla="*/ 0 h 30"/>
                      <a:gd name="T4" fmla="*/ 0 w 24"/>
                      <a:gd name="T5" fmla="*/ 0 h 30"/>
                      <a:gd name="T6" fmla="*/ 0 w 24"/>
                      <a:gd name="T7" fmla="*/ 0 h 30"/>
                      <a:gd name="T8" fmla="*/ 0 w 24"/>
                      <a:gd name="T9" fmla="*/ 0 h 30"/>
                      <a:gd name="T10" fmla="*/ 0 w 24"/>
                      <a:gd name="T11" fmla="*/ 0 h 30"/>
                      <a:gd name="T12" fmla="*/ 0 w 24"/>
                      <a:gd name="T13" fmla="*/ 0 h 30"/>
                      <a:gd name="T14" fmla="*/ 0 w 24"/>
                      <a:gd name="T15" fmla="*/ 0 h 30"/>
                      <a:gd name="T16" fmla="*/ 0 w 24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0"/>
                      <a:gd name="T29" fmla="*/ 24 w 24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0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4" y="0"/>
                        </a:lnTo>
                        <a:lnTo>
                          <a:pt x="17" y="10"/>
                        </a:lnTo>
                        <a:lnTo>
                          <a:pt x="24" y="16"/>
                        </a:lnTo>
                        <a:lnTo>
                          <a:pt x="17" y="30"/>
                        </a:lnTo>
                        <a:lnTo>
                          <a:pt x="14" y="30"/>
                        </a:lnTo>
                        <a:lnTo>
                          <a:pt x="0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2" name="Freeform 403"/>
                  <p:cNvSpPr>
                    <a:spLocks/>
                  </p:cNvSpPr>
                  <p:nvPr/>
                </p:nvSpPr>
                <p:spPr bwMode="auto">
                  <a:xfrm>
                    <a:off x="901" y="1487"/>
                    <a:ext cx="6" cy="10"/>
                  </a:xfrm>
                  <a:custGeom>
                    <a:avLst/>
                    <a:gdLst>
                      <a:gd name="T0" fmla="*/ 0 w 23"/>
                      <a:gd name="T1" fmla="*/ 0 h 40"/>
                      <a:gd name="T2" fmla="*/ 0 w 23"/>
                      <a:gd name="T3" fmla="*/ 0 h 40"/>
                      <a:gd name="T4" fmla="*/ 0 w 23"/>
                      <a:gd name="T5" fmla="*/ 0 h 40"/>
                      <a:gd name="T6" fmla="*/ 0 w 23"/>
                      <a:gd name="T7" fmla="*/ 0 h 40"/>
                      <a:gd name="T8" fmla="*/ 0 w 23"/>
                      <a:gd name="T9" fmla="*/ 0 h 40"/>
                      <a:gd name="T10" fmla="*/ 0 w 23"/>
                      <a:gd name="T11" fmla="*/ 0 h 40"/>
                      <a:gd name="T12" fmla="*/ 0 w 23"/>
                      <a:gd name="T13" fmla="*/ 0 h 40"/>
                      <a:gd name="T14" fmla="*/ 0 w 23"/>
                      <a:gd name="T15" fmla="*/ 0 h 40"/>
                      <a:gd name="T16" fmla="*/ 0 w 23"/>
                      <a:gd name="T17" fmla="*/ 0 h 4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40"/>
                      <a:gd name="T29" fmla="*/ 23 w 23"/>
                      <a:gd name="T30" fmla="*/ 40 h 4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40">
                        <a:moveTo>
                          <a:pt x="0" y="24"/>
                        </a:moveTo>
                        <a:lnTo>
                          <a:pt x="0" y="10"/>
                        </a:lnTo>
                        <a:lnTo>
                          <a:pt x="13" y="0"/>
                        </a:lnTo>
                        <a:lnTo>
                          <a:pt x="20" y="10"/>
                        </a:lnTo>
                        <a:lnTo>
                          <a:pt x="23" y="24"/>
                        </a:lnTo>
                        <a:lnTo>
                          <a:pt x="20" y="31"/>
                        </a:lnTo>
                        <a:lnTo>
                          <a:pt x="13" y="40"/>
                        </a:lnTo>
                        <a:lnTo>
                          <a:pt x="0" y="31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3" name="Freeform 404"/>
                  <p:cNvSpPr>
                    <a:spLocks/>
                  </p:cNvSpPr>
                  <p:nvPr/>
                </p:nvSpPr>
                <p:spPr bwMode="auto">
                  <a:xfrm>
                    <a:off x="917" y="1471"/>
                    <a:ext cx="5" cy="8"/>
                  </a:xfrm>
                  <a:custGeom>
                    <a:avLst/>
                    <a:gdLst>
                      <a:gd name="T0" fmla="*/ 0 w 20"/>
                      <a:gd name="T1" fmla="*/ 0 h 34"/>
                      <a:gd name="T2" fmla="*/ 0 w 20"/>
                      <a:gd name="T3" fmla="*/ 0 h 34"/>
                      <a:gd name="T4" fmla="*/ 0 w 20"/>
                      <a:gd name="T5" fmla="*/ 0 h 34"/>
                      <a:gd name="T6" fmla="*/ 0 w 20"/>
                      <a:gd name="T7" fmla="*/ 0 h 34"/>
                      <a:gd name="T8" fmla="*/ 0 w 20"/>
                      <a:gd name="T9" fmla="*/ 0 h 34"/>
                      <a:gd name="T10" fmla="*/ 0 w 20"/>
                      <a:gd name="T11" fmla="*/ 0 h 34"/>
                      <a:gd name="T12" fmla="*/ 0 w 20"/>
                      <a:gd name="T13" fmla="*/ 0 h 34"/>
                      <a:gd name="T14" fmla="*/ 0 w 20"/>
                      <a:gd name="T15" fmla="*/ 0 h 34"/>
                      <a:gd name="T16" fmla="*/ 0 w 20"/>
                      <a:gd name="T17" fmla="*/ 0 h 3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4"/>
                      <a:gd name="T29" fmla="*/ 20 w 20"/>
                      <a:gd name="T30" fmla="*/ 34 h 3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4">
                        <a:moveTo>
                          <a:pt x="0" y="21"/>
                        </a:moveTo>
                        <a:lnTo>
                          <a:pt x="0" y="7"/>
                        </a:lnTo>
                        <a:lnTo>
                          <a:pt x="4" y="0"/>
                        </a:lnTo>
                        <a:lnTo>
                          <a:pt x="20" y="7"/>
                        </a:lnTo>
                        <a:lnTo>
                          <a:pt x="20" y="21"/>
                        </a:lnTo>
                        <a:lnTo>
                          <a:pt x="20" y="30"/>
                        </a:lnTo>
                        <a:lnTo>
                          <a:pt x="4" y="34"/>
                        </a:lnTo>
                        <a:lnTo>
                          <a:pt x="0" y="30"/>
                        </a:lnTo>
                        <a:lnTo>
                          <a:pt x="0" y="2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4" name="Freeform 405"/>
                  <p:cNvSpPr>
                    <a:spLocks/>
                  </p:cNvSpPr>
                  <p:nvPr/>
                </p:nvSpPr>
                <p:spPr bwMode="auto">
                  <a:xfrm>
                    <a:off x="946" y="1491"/>
                    <a:ext cx="7" cy="7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0 h 27"/>
                      <a:gd name="T4" fmla="*/ 0 w 27"/>
                      <a:gd name="T5" fmla="*/ 0 h 27"/>
                      <a:gd name="T6" fmla="*/ 0 w 27"/>
                      <a:gd name="T7" fmla="*/ 0 h 27"/>
                      <a:gd name="T8" fmla="*/ 0 w 27"/>
                      <a:gd name="T9" fmla="*/ 0 h 27"/>
                      <a:gd name="T10" fmla="*/ 0 w 27"/>
                      <a:gd name="T11" fmla="*/ 0 h 27"/>
                      <a:gd name="T12" fmla="*/ 0 w 27"/>
                      <a:gd name="T13" fmla="*/ 0 h 27"/>
                      <a:gd name="T14" fmla="*/ 0 w 27"/>
                      <a:gd name="T15" fmla="*/ 0 h 27"/>
                      <a:gd name="T16" fmla="*/ 0 w 27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7"/>
                      <a:gd name="T29" fmla="*/ 27 w 27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7">
                        <a:moveTo>
                          <a:pt x="0" y="14"/>
                        </a:moveTo>
                        <a:lnTo>
                          <a:pt x="7" y="0"/>
                        </a:lnTo>
                        <a:lnTo>
                          <a:pt x="10" y="0"/>
                        </a:lnTo>
                        <a:lnTo>
                          <a:pt x="21" y="3"/>
                        </a:lnTo>
                        <a:lnTo>
                          <a:pt x="27" y="14"/>
                        </a:lnTo>
                        <a:lnTo>
                          <a:pt x="21" y="27"/>
                        </a:lnTo>
                        <a:lnTo>
                          <a:pt x="10" y="27"/>
                        </a:lnTo>
                        <a:lnTo>
                          <a:pt x="7" y="27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5" name="Freeform 406"/>
                  <p:cNvSpPr>
                    <a:spLocks/>
                  </p:cNvSpPr>
                  <p:nvPr/>
                </p:nvSpPr>
                <p:spPr bwMode="auto">
                  <a:xfrm>
                    <a:off x="971" y="1468"/>
                    <a:ext cx="6" cy="8"/>
                  </a:xfrm>
                  <a:custGeom>
                    <a:avLst/>
                    <a:gdLst>
                      <a:gd name="T0" fmla="*/ 0 w 23"/>
                      <a:gd name="T1" fmla="*/ 0 h 31"/>
                      <a:gd name="T2" fmla="*/ 0 w 23"/>
                      <a:gd name="T3" fmla="*/ 0 h 31"/>
                      <a:gd name="T4" fmla="*/ 0 w 23"/>
                      <a:gd name="T5" fmla="*/ 0 h 31"/>
                      <a:gd name="T6" fmla="*/ 0 w 23"/>
                      <a:gd name="T7" fmla="*/ 0 h 31"/>
                      <a:gd name="T8" fmla="*/ 0 w 23"/>
                      <a:gd name="T9" fmla="*/ 0 h 31"/>
                      <a:gd name="T10" fmla="*/ 0 w 23"/>
                      <a:gd name="T11" fmla="*/ 0 h 31"/>
                      <a:gd name="T12" fmla="*/ 0 w 23"/>
                      <a:gd name="T13" fmla="*/ 0 h 31"/>
                      <a:gd name="T14" fmla="*/ 0 w 23"/>
                      <a:gd name="T15" fmla="*/ 0 h 31"/>
                      <a:gd name="T16" fmla="*/ 0 w 23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1"/>
                      <a:gd name="T29" fmla="*/ 23 w 23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1">
                        <a:moveTo>
                          <a:pt x="0" y="17"/>
                        </a:moveTo>
                        <a:lnTo>
                          <a:pt x="7" y="0"/>
                        </a:lnTo>
                        <a:lnTo>
                          <a:pt x="14" y="0"/>
                        </a:lnTo>
                        <a:lnTo>
                          <a:pt x="23" y="10"/>
                        </a:lnTo>
                        <a:lnTo>
                          <a:pt x="23" y="17"/>
                        </a:lnTo>
                        <a:lnTo>
                          <a:pt x="23" y="31"/>
                        </a:lnTo>
                        <a:lnTo>
                          <a:pt x="14" y="31"/>
                        </a:lnTo>
                        <a:lnTo>
                          <a:pt x="7" y="31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6" name="Freeform 407"/>
                  <p:cNvSpPr>
                    <a:spLocks/>
                  </p:cNvSpPr>
                  <p:nvPr/>
                </p:nvSpPr>
                <p:spPr bwMode="auto">
                  <a:xfrm>
                    <a:off x="993" y="1487"/>
                    <a:ext cx="6" cy="8"/>
                  </a:xfrm>
                  <a:custGeom>
                    <a:avLst/>
                    <a:gdLst>
                      <a:gd name="T0" fmla="*/ 0 w 23"/>
                      <a:gd name="T1" fmla="*/ 0 h 31"/>
                      <a:gd name="T2" fmla="*/ 0 w 23"/>
                      <a:gd name="T3" fmla="*/ 0 h 31"/>
                      <a:gd name="T4" fmla="*/ 0 w 23"/>
                      <a:gd name="T5" fmla="*/ 0 h 31"/>
                      <a:gd name="T6" fmla="*/ 0 w 23"/>
                      <a:gd name="T7" fmla="*/ 0 h 31"/>
                      <a:gd name="T8" fmla="*/ 0 w 23"/>
                      <a:gd name="T9" fmla="*/ 0 h 31"/>
                      <a:gd name="T10" fmla="*/ 0 w 23"/>
                      <a:gd name="T11" fmla="*/ 0 h 31"/>
                      <a:gd name="T12" fmla="*/ 0 w 23"/>
                      <a:gd name="T13" fmla="*/ 0 h 31"/>
                      <a:gd name="T14" fmla="*/ 0 w 23"/>
                      <a:gd name="T15" fmla="*/ 0 h 31"/>
                      <a:gd name="T16" fmla="*/ 0 w 23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1"/>
                      <a:gd name="T29" fmla="*/ 23 w 23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1">
                        <a:moveTo>
                          <a:pt x="0" y="17"/>
                        </a:moveTo>
                        <a:lnTo>
                          <a:pt x="7" y="0"/>
                        </a:lnTo>
                        <a:lnTo>
                          <a:pt x="9" y="0"/>
                        </a:lnTo>
                        <a:lnTo>
                          <a:pt x="16" y="0"/>
                        </a:lnTo>
                        <a:lnTo>
                          <a:pt x="23" y="17"/>
                        </a:lnTo>
                        <a:lnTo>
                          <a:pt x="16" y="20"/>
                        </a:lnTo>
                        <a:lnTo>
                          <a:pt x="9" y="31"/>
                        </a:lnTo>
                        <a:lnTo>
                          <a:pt x="7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7" name="Freeform 408"/>
                  <p:cNvSpPr>
                    <a:spLocks/>
                  </p:cNvSpPr>
                  <p:nvPr/>
                </p:nvSpPr>
                <p:spPr bwMode="auto">
                  <a:xfrm>
                    <a:off x="1023" y="1478"/>
                    <a:ext cx="6" cy="8"/>
                  </a:xfrm>
                  <a:custGeom>
                    <a:avLst/>
                    <a:gdLst>
                      <a:gd name="T0" fmla="*/ 0 w 24"/>
                      <a:gd name="T1" fmla="*/ 0 h 31"/>
                      <a:gd name="T2" fmla="*/ 0 w 24"/>
                      <a:gd name="T3" fmla="*/ 0 h 31"/>
                      <a:gd name="T4" fmla="*/ 0 w 24"/>
                      <a:gd name="T5" fmla="*/ 0 h 31"/>
                      <a:gd name="T6" fmla="*/ 0 w 24"/>
                      <a:gd name="T7" fmla="*/ 0 h 31"/>
                      <a:gd name="T8" fmla="*/ 0 w 24"/>
                      <a:gd name="T9" fmla="*/ 0 h 31"/>
                      <a:gd name="T10" fmla="*/ 0 w 24"/>
                      <a:gd name="T11" fmla="*/ 0 h 31"/>
                      <a:gd name="T12" fmla="*/ 0 w 24"/>
                      <a:gd name="T13" fmla="*/ 0 h 31"/>
                      <a:gd name="T14" fmla="*/ 0 w 24"/>
                      <a:gd name="T15" fmla="*/ 0 h 31"/>
                      <a:gd name="T16" fmla="*/ 0 w 24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1"/>
                      <a:gd name="T29" fmla="*/ 24 w 24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1">
                        <a:moveTo>
                          <a:pt x="0" y="14"/>
                        </a:moveTo>
                        <a:lnTo>
                          <a:pt x="0" y="4"/>
                        </a:lnTo>
                        <a:lnTo>
                          <a:pt x="14" y="0"/>
                        </a:lnTo>
                        <a:lnTo>
                          <a:pt x="17" y="4"/>
                        </a:lnTo>
                        <a:lnTo>
                          <a:pt x="24" y="14"/>
                        </a:lnTo>
                        <a:lnTo>
                          <a:pt x="17" y="31"/>
                        </a:lnTo>
                        <a:lnTo>
                          <a:pt x="14" y="31"/>
                        </a:lnTo>
                        <a:lnTo>
                          <a:pt x="0" y="3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8" name="Freeform 409"/>
                  <p:cNvSpPr>
                    <a:spLocks/>
                  </p:cNvSpPr>
                  <p:nvPr/>
                </p:nvSpPr>
                <p:spPr bwMode="auto">
                  <a:xfrm>
                    <a:off x="1060" y="1491"/>
                    <a:ext cx="7" cy="7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0 h 27"/>
                      <a:gd name="T4" fmla="*/ 0 w 27"/>
                      <a:gd name="T5" fmla="*/ 0 h 27"/>
                      <a:gd name="T6" fmla="*/ 0 w 27"/>
                      <a:gd name="T7" fmla="*/ 0 h 27"/>
                      <a:gd name="T8" fmla="*/ 0 w 27"/>
                      <a:gd name="T9" fmla="*/ 0 h 27"/>
                      <a:gd name="T10" fmla="*/ 0 w 27"/>
                      <a:gd name="T11" fmla="*/ 0 h 27"/>
                      <a:gd name="T12" fmla="*/ 0 w 27"/>
                      <a:gd name="T13" fmla="*/ 0 h 27"/>
                      <a:gd name="T14" fmla="*/ 0 w 27"/>
                      <a:gd name="T15" fmla="*/ 0 h 27"/>
                      <a:gd name="T16" fmla="*/ 0 w 27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7"/>
                      <a:gd name="T29" fmla="*/ 27 w 27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7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7" y="0"/>
                        </a:lnTo>
                        <a:lnTo>
                          <a:pt x="20" y="3"/>
                        </a:lnTo>
                        <a:lnTo>
                          <a:pt x="27" y="14"/>
                        </a:lnTo>
                        <a:lnTo>
                          <a:pt x="20" y="27"/>
                        </a:lnTo>
                        <a:lnTo>
                          <a:pt x="17" y="27"/>
                        </a:lnTo>
                        <a:lnTo>
                          <a:pt x="0" y="27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29" name="Freeform 410"/>
                  <p:cNvSpPr>
                    <a:spLocks/>
                  </p:cNvSpPr>
                  <p:nvPr/>
                </p:nvSpPr>
                <p:spPr bwMode="auto">
                  <a:xfrm>
                    <a:off x="1080" y="1467"/>
                    <a:ext cx="7" cy="7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0 h 27"/>
                      <a:gd name="T4" fmla="*/ 0 w 27"/>
                      <a:gd name="T5" fmla="*/ 0 h 27"/>
                      <a:gd name="T6" fmla="*/ 0 w 27"/>
                      <a:gd name="T7" fmla="*/ 0 h 27"/>
                      <a:gd name="T8" fmla="*/ 0 w 27"/>
                      <a:gd name="T9" fmla="*/ 0 h 27"/>
                      <a:gd name="T10" fmla="*/ 0 w 27"/>
                      <a:gd name="T11" fmla="*/ 0 h 27"/>
                      <a:gd name="T12" fmla="*/ 0 w 27"/>
                      <a:gd name="T13" fmla="*/ 0 h 27"/>
                      <a:gd name="T14" fmla="*/ 0 w 27"/>
                      <a:gd name="T15" fmla="*/ 0 h 27"/>
                      <a:gd name="T16" fmla="*/ 0 w 27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7"/>
                      <a:gd name="T29" fmla="*/ 27 w 27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7">
                        <a:moveTo>
                          <a:pt x="0" y="13"/>
                        </a:moveTo>
                        <a:lnTo>
                          <a:pt x="7" y="3"/>
                        </a:lnTo>
                        <a:lnTo>
                          <a:pt x="17" y="0"/>
                        </a:lnTo>
                        <a:lnTo>
                          <a:pt x="20" y="3"/>
                        </a:lnTo>
                        <a:lnTo>
                          <a:pt x="27" y="13"/>
                        </a:lnTo>
                        <a:lnTo>
                          <a:pt x="20" y="27"/>
                        </a:lnTo>
                        <a:lnTo>
                          <a:pt x="17" y="27"/>
                        </a:lnTo>
                        <a:lnTo>
                          <a:pt x="7" y="27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0" name="Freeform 411"/>
                  <p:cNvSpPr>
                    <a:spLocks/>
                  </p:cNvSpPr>
                  <p:nvPr/>
                </p:nvSpPr>
                <p:spPr bwMode="auto">
                  <a:xfrm>
                    <a:off x="1104" y="1487"/>
                    <a:ext cx="6" cy="10"/>
                  </a:xfrm>
                  <a:custGeom>
                    <a:avLst/>
                    <a:gdLst>
                      <a:gd name="T0" fmla="*/ 0 w 23"/>
                      <a:gd name="T1" fmla="*/ 0 h 40"/>
                      <a:gd name="T2" fmla="*/ 0 w 23"/>
                      <a:gd name="T3" fmla="*/ 0 h 40"/>
                      <a:gd name="T4" fmla="*/ 0 w 23"/>
                      <a:gd name="T5" fmla="*/ 0 h 40"/>
                      <a:gd name="T6" fmla="*/ 0 w 23"/>
                      <a:gd name="T7" fmla="*/ 0 h 40"/>
                      <a:gd name="T8" fmla="*/ 0 w 23"/>
                      <a:gd name="T9" fmla="*/ 0 h 40"/>
                      <a:gd name="T10" fmla="*/ 0 w 23"/>
                      <a:gd name="T11" fmla="*/ 0 h 40"/>
                      <a:gd name="T12" fmla="*/ 0 w 23"/>
                      <a:gd name="T13" fmla="*/ 0 h 40"/>
                      <a:gd name="T14" fmla="*/ 0 w 23"/>
                      <a:gd name="T15" fmla="*/ 0 h 40"/>
                      <a:gd name="T16" fmla="*/ 0 w 23"/>
                      <a:gd name="T17" fmla="*/ 0 h 4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40"/>
                      <a:gd name="T29" fmla="*/ 23 w 23"/>
                      <a:gd name="T30" fmla="*/ 40 h 4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40">
                        <a:moveTo>
                          <a:pt x="0" y="24"/>
                        </a:moveTo>
                        <a:lnTo>
                          <a:pt x="7" y="10"/>
                        </a:lnTo>
                        <a:lnTo>
                          <a:pt x="9" y="0"/>
                        </a:lnTo>
                        <a:lnTo>
                          <a:pt x="16" y="10"/>
                        </a:lnTo>
                        <a:lnTo>
                          <a:pt x="23" y="24"/>
                        </a:lnTo>
                        <a:lnTo>
                          <a:pt x="16" y="31"/>
                        </a:lnTo>
                        <a:lnTo>
                          <a:pt x="9" y="40"/>
                        </a:lnTo>
                        <a:lnTo>
                          <a:pt x="7" y="31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1" name="Freeform 412"/>
                  <p:cNvSpPr>
                    <a:spLocks/>
                  </p:cNvSpPr>
                  <p:nvPr/>
                </p:nvSpPr>
                <p:spPr bwMode="auto">
                  <a:xfrm>
                    <a:off x="1133" y="1468"/>
                    <a:ext cx="5" cy="8"/>
                  </a:xfrm>
                  <a:custGeom>
                    <a:avLst/>
                    <a:gdLst>
                      <a:gd name="T0" fmla="*/ 0 w 20"/>
                      <a:gd name="T1" fmla="*/ 0 h 31"/>
                      <a:gd name="T2" fmla="*/ 0 w 20"/>
                      <a:gd name="T3" fmla="*/ 0 h 31"/>
                      <a:gd name="T4" fmla="*/ 0 w 20"/>
                      <a:gd name="T5" fmla="*/ 0 h 31"/>
                      <a:gd name="T6" fmla="*/ 0 w 20"/>
                      <a:gd name="T7" fmla="*/ 0 h 31"/>
                      <a:gd name="T8" fmla="*/ 0 w 20"/>
                      <a:gd name="T9" fmla="*/ 0 h 31"/>
                      <a:gd name="T10" fmla="*/ 0 w 20"/>
                      <a:gd name="T11" fmla="*/ 0 h 31"/>
                      <a:gd name="T12" fmla="*/ 0 w 20"/>
                      <a:gd name="T13" fmla="*/ 0 h 31"/>
                      <a:gd name="T14" fmla="*/ 0 w 20"/>
                      <a:gd name="T15" fmla="*/ 0 h 31"/>
                      <a:gd name="T16" fmla="*/ 0 w 20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1"/>
                      <a:gd name="T29" fmla="*/ 20 w 20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1">
                        <a:moveTo>
                          <a:pt x="0" y="17"/>
                        </a:moveTo>
                        <a:lnTo>
                          <a:pt x="3" y="0"/>
                        </a:lnTo>
                        <a:lnTo>
                          <a:pt x="10" y="0"/>
                        </a:lnTo>
                        <a:lnTo>
                          <a:pt x="17" y="10"/>
                        </a:lnTo>
                        <a:lnTo>
                          <a:pt x="20" y="17"/>
                        </a:lnTo>
                        <a:lnTo>
                          <a:pt x="17" y="31"/>
                        </a:lnTo>
                        <a:lnTo>
                          <a:pt x="10" y="31"/>
                        </a:lnTo>
                        <a:lnTo>
                          <a:pt x="3" y="31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2" name="Freeform 413"/>
                  <p:cNvSpPr>
                    <a:spLocks/>
                  </p:cNvSpPr>
                  <p:nvPr/>
                </p:nvSpPr>
                <p:spPr bwMode="auto">
                  <a:xfrm>
                    <a:off x="1169" y="1482"/>
                    <a:ext cx="6" cy="7"/>
                  </a:xfrm>
                  <a:custGeom>
                    <a:avLst/>
                    <a:gdLst>
                      <a:gd name="T0" fmla="*/ 0 w 26"/>
                      <a:gd name="T1" fmla="*/ 0 h 30"/>
                      <a:gd name="T2" fmla="*/ 0 w 26"/>
                      <a:gd name="T3" fmla="*/ 0 h 30"/>
                      <a:gd name="T4" fmla="*/ 0 w 26"/>
                      <a:gd name="T5" fmla="*/ 0 h 30"/>
                      <a:gd name="T6" fmla="*/ 0 w 26"/>
                      <a:gd name="T7" fmla="*/ 0 h 30"/>
                      <a:gd name="T8" fmla="*/ 0 w 26"/>
                      <a:gd name="T9" fmla="*/ 0 h 30"/>
                      <a:gd name="T10" fmla="*/ 0 w 26"/>
                      <a:gd name="T11" fmla="*/ 0 h 30"/>
                      <a:gd name="T12" fmla="*/ 0 w 26"/>
                      <a:gd name="T13" fmla="*/ 0 h 30"/>
                      <a:gd name="T14" fmla="*/ 0 w 26"/>
                      <a:gd name="T15" fmla="*/ 0 h 30"/>
                      <a:gd name="T16" fmla="*/ 0 w 26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"/>
                      <a:gd name="T28" fmla="*/ 0 h 30"/>
                      <a:gd name="T29" fmla="*/ 26 w 26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" h="30">
                        <a:moveTo>
                          <a:pt x="0" y="17"/>
                        </a:moveTo>
                        <a:lnTo>
                          <a:pt x="2" y="0"/>
                        </a:lnTo>
                        <a:lnTo>
                          <a:pt x="9" y="0"/>
                        </a:lnTo>
                        <a:lnTo>
                          <a:pt x="26" y="0"/>
                        </a:lnTo>
                        <a:lnTo>
                          <a:pt x="26" y="17"/>
                        </a:lnTo>
                        <a:lnTo>
                          <a:pt x="26" y="20"/>
                        </a:lnTo>
                        <a:lnTo>
                          <a:pt x="9" y="30"/>
                        </a:lnTo>
                        <a:lnTo>
                          <a:pt x="2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3" name="Freeform 414"/>
                  <p:cNvSpPr>
                    <a:spLocks/>
                  </p:cNvSpPr>
                  <p:nvPr/>
                </p:nvSpPr>
                <p:spPr bwMode="auto">
                  <a:xfrm>
                    <a:off x="1201" y="1463"/>
                    <a:ext cx="5" cy="8"/>
                  </a:xfrm>
                  <a:custGeom>
                    <a:avLst/>
                    <a:gdLst>
                      <a:gd name="T0" fmla="*/ 0 w 20"/>
                      <a:gd name="T1" fmla="*/ 0 h 30"/>
                      <a:gd name="T2" fmla="*/ 0 w 20"/>
                      <a:gd name="T3" fmla="*/ 0 h 30"/>
                      <a:gd name="T4" fmla="*/ 0 w 20"/>
                      <a:gd name="T5" fmla="*/ 0 h 30"/>
                      <a:gd name="T6" fmla="*/ 0 w 20"/>
                      <a:gd name="T7" fmla="*/ 0 h 30"/>
                      <a:gd name="T8" fmla="*/ 0 w 20"/>
                      <a:gd name="T9" fmla="*/ 0 h 30"/>
                      <a:gd name="T10" fmla="*/ 0 w 20"/>
                      <a:gd name="T11" fmla="*/ 0 h 30"/>
                      <a:gd name="T12" fmla="*/ 0 w 20"/>
                      <a:gd name="T13" fmla="*/ 0 h 30"/>
                      <a:gd name="T14" fmla="*/ 0 w 20"/>
                      <a:gd name="T15" fmla="*/ 0 h 30"/>
                      <a:gd name="T16" fmla="*/ 0 w 20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0"/>
                      <a:gd name="T29" fmla="*/ 20 w 20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0">
                        <a:moveTo>
                          <a:pt x="0" y="17"/>
                        </a:moveTo>
                        <a:lnTo>
                          <a:pt x="0" y="0"/>
                        </a:lnTo>
                        <a:lnTo>
                          <a:pt x="15" y="0"/>
                        </a:lnTo>
                        <a:lnTo>
                          <a:pt x="20" y="10"/>
                        </a:lnTo>
                        <a:lnTo>
                          <a:pt x="20" y="17"/>
                        </a:lnTo>
                        <a:lnTo>
                          <a:pt x="20" y="30"/>
                        </a:lnTo>
                        <a:lnTo>
                          <a:pt x="15" y="30"/>
                        </a:lnTo>
                        <a:lnTo>
                          <a:pt x="0" y="3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4" name="Freeform 415"/>
                  <p:cNvSpPr>
                    <a:spLocks/>
                  </p:cNvSpPr>
                  <p:nvPr/>
                </p:nvSpPr>
                <p:spPr bwMode="auto">
                  <a:xfrm>
                    <a:off x="1220" y="1487"/>
                    <a:ext cx="5" cy="10"/>
                  </a:xfrm>
                  <a:custGeom>
                    <a:avLst/>
                    <a:gdLst>
                      <a:gd name="T0" fmla="*/ 0 w 20"/>
                      <a:gd name="T1" fmla="*/ 0 h 40"/>
                      <a:gd name="T2" fmla="*/ 0 w 20"/>
                      <a:gd name="T3" fmla="*/ 0 h 40"/>
                      <a:gd name="T4" fmla="*/ 0 w 20"/>
                      <a:gd name="T5" fmla="*/ 0 h 40"/>
                      <a:gd name="T6" fmla="*/ 0 w 20"/>
                      <a:gd name="T7" fmla="*/ 0 h 40"/>
                      <a:gd name="T8" fmla="*/ 0 w 20"/>
                      <a:gd name="T9" fmla="*/ 0 h 40"/>
                      <a:gd name="T10" fmla="*/ 0 w 20"/>
                      <a:gd name="T11" fmla="*/ 0 h 40"/>
                      <a:gd name="T12" fmla="*/ 0 w 20"/>
                      <a:gd name="T13" fmla="*/ 0 h 40"/>
                      <a:gd name="T14" fmla="*/ 0 w 20"/>
                      <a:gd name="T15" fmla="*/ 0 h 40"/>
                      <a:gd name="T16" fmla="*/ 0 w 20"/>
                      <a:gd name="T17" fmla="*/ 0 h 4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40"/>
                      <a:gd name="T29" fmla="*/ 20 w 20"/>
                      <a:gd name="T30" fmla="*/ 40 h 4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40">
                        <a:moveTo>
                          <a:pt x="0" y="24"/>
                        </a:moveTo>
                        <a:lnTo>
                          <a:pt x="0" y="10"/>
                        </a:lnTo>
                        <a:lnTo>
                          <a:pt x="8" y="0"/>
                        </a:lnTo>
                        <a:lnTo>
                          <a:pt x="20" y="10"/>
                        </a:lnTo>
                        <a:lnTo>
                          <a:pt x="20" y="24"/>
                        </a:lnTo>
                        <a:lnTo>
                          <a:pt x="20" y="31"/>
                        </a:lnTo>
                        <a:lnTo>
                          <a:pt x="8" y="40"/>
                        </a:lnTo>
                        <a:lnTo>
                          <a:pt x="0" y="31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5" name="Freeform 416"/>
                  <p:cNvSpPr>
                    <a:spLocks/>
                  </p:cNvSpPr>
                  <p:nvPr/>
                </p:nvSpPr>
                <p:spPr bwMode="auto">
                  <a:xfrm>
                    <a:off x="1251" y="1482"/>
                    <a:ext cx="7" cy="9"/>
                  </a:xfrm>
                  <a:custGeom>
                    <a:avLst/>
                    <a:gdLst>
                      <a:gd name="T0" fmla="*/ 0 w 27"/>
                      <a:gd name="T1" fmla="*/ 0 h 37"/>
                      <a:gd name="T2" fmla="*/ 0 w 27"/>
                      <a:gd name="T3" fmla="*/ 0 h 37"/>
                      <a:gd name="T4" fmla="*/ 0 w 27"/>
                      <a:gd name="T5" fmla="*/ 0 h 37"/>
                      <a:gd name="T6" fmla="*/ 0 w 27"/>
                      <a:gd name="T7" fmla="*/ 0 h 37"/>
                      <a:gd name="T8" fmla="*/ 0 w 27"/>
                      <a:gd name="T9" fmla="*/ 0 h 37"/>
                      <a:gd name="T10" fmla="*/ 0 w 27"/>
                      <a:gd name="T11" fmla="*/ 0 h 37"/>
                      <a:gd name="T12" fmla="*/ 0 w 27"/>
                      <a:gd name="T13" fmla="*/ 0 h 37"/>
                      <a:gd name="T14" fmla="*/ 0 w 27"/>
                      <a:gd name="T15" fmla="*/ 0 h 37"/>
                      <a:gd name="T16" fmla="*/ 0 w 27"/>
                      <a:gd name="T17" fmla="*/ 0 h 3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7"/>
                      <a:gd name="T29" fmla="*/ 27 w 27"/>
                      <a:gd name="T30" fmla="*/ 37 h 3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7">
                        <a:moveTo>
                          <a:pt x="0" y="20"/>
                        </a:moveTo>
                        <a:lnTo>
                          <a:pt x="0" y="6"/>
                        </a:lnTo>
                        <a:lnTo>
                          <a:pt x="11" y="0"/>
                        </a:lnTo>
                        <a:lnTo>
                          <a:pt x="20" y="6"/>
                        </a:lnTo>
                        <a:lnTo>
                          <a:pt x="27" y="20"/>
                        </a:lnTo>
                        <a:lnTo>
                          <a:pt x="20" y="30"/>
                        </a:lnTo>
                        <a:lnTo>
                          <a:pt x="11" y="37"/>
                        </a:lnTo>
                        <a:lnTo>
                          <a:pt x="0" y="30"/>
                        </a:lnTo>
                        <a:lnTo>
                          <a:pt x="0" y="2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6" name="Freeform 417"/>
                  <p:cNvSpPr>
                    <a:spLocks/>
                  </p:cNvSpPr>
                  <p:nvPr/>
                </p:nvSpPr>
                <p:spPr bwMode="auto">
                  <a:xfrm>
                    <a:off x="1285" y="1471"/>
                    <a:ext cx="5" cy="7"/>
                  </a:xfrm>
                  <a:custGeom>
                    <a:avLst/>
                    <a:gdLst>
                      <a:gd name="T0" fmla="*/ 0 w 24"/>
                      <a:gd name="T1" fmla="*/ 0 h 30"/>
                      <a:gd name="T2" fmla="*/ 0 w 24"/>
                      <a:gd name="T3" fmla="*/ 0 h 30"/>
                      <a:gd name="T4" fmla="*/ 0 w 24"/>
                      <a:gd name="T5" fmla="*/ 0 h 30"/>
                      <a:gd name="T6" fmla="*/ 0 w 24"/>
                      <a:gd name="T7" fmla="*/ 0 h 30"/>
                      <a:gd name="T8" fmla="*/ 0 w 24"/>
                      <a:gd name="T9" fmla="*/ 0 h 30"/>
                      <a:gd name="T10" fmla="*/ 0 w 24"/>
                      <a:gd name="T11" fmla="*/ 0 h 30"/>
                      <a:gd name="T12" fmla="*/ 0 w 24"/>
                      <a:gd name="T13" fmla="*/ 0 h 30"/>
                      <a:gd name="T14" fmla="*/ 0 w 24"/>
                      <a:gd name="T15" fmla="*/ 0 h 30"/>
                      <a:gd name="T16" fmla="*/ 0 w 24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0"/>
                      <a:gd name="T29" fmla="*/ 24 w 24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0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0" y="0"/>
                        </a:lnTo>
                        <a:lnTo>
                          <a:pt x="17" y="0"/>
                        </a:lnTo>
                        <a:lnTo>
                          <a:pt x="24" y="14"/>
                        </a:lnTo>
                        <a:lnTo>
                          <a:pt x="17" y="21"/>
                        </a:lnTo>
                        <a:lnTo>
                          <a:pt x="10" y="30"/>
                        </a:lnTo>
                        <a:lnTo>
                          <a:pt x="0" y="2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7" name="Freeform 418"/>
                  <p:cNvSpPr>
                    <a:spLocks/>
                  </p:cNvSpPr>
                  <p:nvPr/>
                </p:nvSpPr>
                <p:spPr bwMode="auto">
                  <a:xfrm>
                    <a:off x="1267" y="1393"/>
                    <a:ext cx="4" cy="8"/>
                  </a:xfrm>
                  <a:custGeom>
                    <a:avLst/>
                    <a:gdLst>
                      <a:gd name="T0" fmla="*/ 0 w 16"/>
                      <a:gd name="T1" fmla="*/ 0 h 30"/>
                      <a:gd name="T2" fmla="*/ 0 w 16"/>
                      <a:gd name="T3" fmla="*/ 0 h 30"/>
                      <a:gd name="T4" fmla="*/ 0 w 16"/>
                      <a:gd name="T5" fmla="*/ 0 h 30"/>
                      <a:gd name="T6" fmla="*/ 0 w 16"/>
                      <a:gd name="T7" fmla="*/ 0 h 30"/>
                      <a:gd name="T8" fmla="*/ 0 w 16"/>
                      <a:gd name="T9" fmla="*/ 0 h 30"/>
                      <a:gd name="T10" fmla="*/ 0 w 16"/>
                      <a:gd name="T11" fmla="*/ 0 h 30"/>
                      <a:gd name="T12" fmla="*/ 0 w 16"/>
                      <a:gd name="T13" fmla="*/ 0 h 30"/>
                      <a:gd name="T14" fmla="*/ 0 w 16"/>
                      <a:gd name="T15" fmla="*/ 0 h 30"/>
                      <a:gd name="T16" fmla="*/ 0 w 16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6"/>
                      <a:gd name="T28" fmla="*/ 0 h 30"/>
                      <a:gd name="T29" fmla="*/ 16 w 16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6" h="30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5" y="0"/>
                        </a:lnTo>
                        <a:lnTo>
                          <a:pt x="16" y="0"/>
                        </a:lnTo>
                        <a:lnTo>
                          <a:pt x="16" y="16"/>
                        </a:lnTo>
                        <a:lnTo>
                          <a:pt x="16" y="27"/>
                        </a:lnTo>
                        <a:lnTo>
                          <a:pt x="5" y="30"/>
                        </a:lnTo>
                        <a:lnTo>
                          <a:pt x="0" y="27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8" name="Freeform 419"/>
                  <p:cNvSpPr>
                    <a:spLocks/>
                  </p:cNvSpPr>
                  <p:nvPr/>
                </p:nvSpPr>
                <p:spPr bwMode="auto">
                  <a:xfrm>
                    <a:off x="1225" y="1388"/>
                    <a:ext cx="4" cy="7"/>
                  </a:xfrm>
                  <a:custGeom>
                    <a:avLst/>
                    <a:gdLst>
                      <a:gd name="T0" fmla="*/ 0 w 18"/>
                      <a:gd name="T1" fmla="*/ 0 h 31"/>
                      <a:gd name="T2" fmla="*/ 0 w 18"/>
                      <a:gd name="T3" fmla="*/ 0 h 31"/>
                      <a:gd name="T4" fmla="*/ 0 w 18"/>
                      <a:gd name="T5" fmla="*/ 0 h 31"/>
                      <a:gd name="T6" fmla="*/ 0 w 18"/>
                      <a:gd name="T7" fmla="*/ 0 h 31"/>
                      <a:gd name="T8" fmla="*/ 0 w 18"/>
                      <a:gd name="T9" fmla="*/ 0 h 31"/>
                      <a:gd name="T10" fmla="*/ 0 w 18"/>
                      <a:gd name="T11" fmla="*/ 0 h 31"/>
                      <a:gd name="T12" fmla="*/ 0 w 18"/>
                      <a:gd name="T13" fmla="*/ 0 h 31"/>
                      <a:gd name="T14" fmla="*/ 0 w 18"/>
                      <a:gd name="T15" fmla="*/ 0 h 31"/>
                      <a:gd name="T16" fmla="*/ 0 w 18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8"/>
                      <a:gd name="T28" fmla="*/ 0 h 31"/>
                      <a:gd name="T29" fmla="*/ 18 w 18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8" h="31">
                        <a:moveTo>
                          <a:pt x="0" y="17"/>
                        </a:moveTo>
                        <a:lnTo>
                          <a:pt x="0" y="0"/>
                        </a:lnTo>
                        <a:lnTo>
                          <a:pt x="7" y="0"/>
                        </a:lnTo>
                        <a:lnTo>
                          <a:pt x="18" y="0"/>
                        </a:lnTo>
                        <a:lnTo>
                          <a:pt x="18" y="17"/>
                        </a:lnTo>
                        <a:lnTo>
                          <a:pt x="18" y="20"/>
                        </a:lnTo>
                        <a:lnTo>
                          <a:pt x="7" y="31"/>
                        </a:lnTo>
                        <a:lnTo>
                          <a:pt x="0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39" name="Freeform 420"/>
                  <p:cNvSpPr>
                    <a:spLocks/>
                  </p:cNvSpPr>
                  <p:nvPr/>
                </p:nvSpPr>
                <p:spPr bwMode="auto">
                  <a:xfrm>
                    <a:off x="1183" y="1393"/>
                    <a:ext cx="4" cy="8"/>
                  </a:xfrm>
                  <a:custGeom>
                    <a:avLst/>
                    <a:gdLst>
                      <a:gd name="T0" fmla="*/ 0 w 18"/>
                      <a:gd name="T1" fmla="*/ 0 h 30"/>
                      <a:gd name="T2" fmla="*/ 0 w 18"/>
                      <a:gd name="T3" fmla="*/ 0 h 30"/>
                      <a:gd name="T4" fmla="*/ 0 w 18"/>
                      <a:gd name="T5" fmla="*/ 0 h 30"/>
                      <a:gd name="T6" fmla="*/ 0 w 18"/>
                      <a:gd name="T7" fmla="*/ 0 h 30"/>
                      <a:gd name="T8" fmla="*/ 0 w 18"/>
                      <a:gd name="T9" fmla="*/ 0 h 30"/>
                      <a:gd name="T10" fmla="*/ 0 w 18"/>
                      <a:gd name="T11" fmla="*/ 0 h 30"/>
                      <a:gd name="T12" fmla="*/ 0 w 18"/>
                      <a:gd name="T13" fmla="*/ 0 h 30"/>
                      <a:gd name="T14" fmla="*/ 0 w 18"/>
                      <a:gd name="T15" fmla="*/ 0 h 30"/>
                      <a:gd name="T16" fmla="*/ 0 w 18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8"/>
                      <a:gd name="T28" fmla="*/ 0 h 30"/>
                      <a:gd name="T29" fmla="*/ 18 w 18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8" h="30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1" y="0"/>
                        </a:lnTo>
                        <a:lnTo>
                          <a:pt x="18" y="0"/>
                        </a:lnTo>
                        <a:lnTo>
                          <a:pt x="18" y="16"/>
                        </a:lnTo>
                        <a:lnTo>
                          <a:pt x="18" y="27"/>
                        </a:lnTo>
                        <a:lnTo>
                          <a:pt x="11" y="30"/>
                        </a:lnTo>
                        <a:lnTo>
                          <a:pt x="0" y="27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0" name="Freeform 421"/>
                  <p:cNvSpPr>
                    <a:spLocks/>
                  </p:cNvSpPr>
                  <p:nvPr/>
                </p:nvSpPr>
                <p:spPr bwMode="auto">
                  <a:xfrm>
                    <a:off x="1301" y="1257"/>
                    <a:ext cx="6" cy="10"/>
                  </a:xfrm>
                  <a:custGeom>
                    <a:avLst/>
                    <a:gdLst>
                      <a:gd name="T0" fmla="*/ 0 w 24"/>
                      <a:gd name="T1" fmla="*/ 0 h 40"/>
                      <a:gd name="T2" fmla="*/ 0 w 24"/>
                      <a:gd name="T3" fmla="*/ 0 h 40"/>
                      <a:gd name="T4" fmla="*/ 0 w 24"/>
                      <a:gd name="T5" fmla="*/ 0 h 40"/>
                      <a:gd name="T6" fmla="*/ 0 w 24"/>
                      <a:gd name="T7" fmla="*/ 0 h 40"/>
                      <a:gd name="T8" fmla="*/ 0 w 24"/>
                      <a:gd name="T9" fmla="*/ 0 h 40"/>
                      <a:gd name="T10" fmla="*/ 0 w 24"/>
                      <a:gd name="T11" fmla="*/ 0 h 40"/>
                      <a:gd name="T12" fmla="*/ 0 w 24"/>
                      <a:gd name="T13" fmla="*/ 0 h 40"/>
                      <a:gd name="T14" fmla="*/ 0 w 24"/>
                      <a:gd name="T15" fmla="*/ 0 h 40"/>
                      <a:gd name="T16" fmla="*/ 0 w 24"/>
                      <a:gd name="T17" fmla="*/ 0 h 4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40"/>
                      <a:gd name="T29" fmla="*/ 24 w 24"/>
                      <a:gd name="T30" fmla="*/ 40 h 4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40">
                        <a:moveTo>
                          <a:pt x="0" y="24"/>
                        </a:moveTo>
                        <a:lnTo>
                          <a:pt x="4" y="11"/>
                        </a:lnTo>
                        <a:lnTo>
                          <a:pt x="11" y="0"/>
                        </a:lnTo>
                        <a:lnTo>
                          <a:pt x="20" y="11"/>
                        </a:lnTo>
                        <a:lnTo>
                          <a:pt x="24" y="24"/>
                        </a:lnTo>
                        <a:lnTo>
                          <a:pt x="20" y="31"/>
                        </a:lnTo>
                        <a:lnTo>
                          <a:pt x="11" y="40"/>
                        </a:lnTo>
                        <a:lnTo>
                          <a:pt x="4" y="31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1" name="Freeform 422"/>
                  <p:cNvSpPr>
                    <a:spLocks/>
                  </p:cNvSpPr>
                  <p:nvPr/>
                </p:nvSpPr>
                <p:spPr bwMode="auto">
                  <a:xfrm>
                    <a:off x="1336" y="1256"/>
                    <a:ext cx="6" cy="7"/>
                  </a:xfrm>
                  <a:custGeom>
                    <a:avLst/>
                    <a:gdLst>
                      <a:gd name="T0" fmla="*/ 0 w 23"/>
                      <a:gd name="T1" fmla="*/ 0 h 27"/>
                      <a:gd name="T2" fmla="*/ 0 w 23"/>
                      <a:gd name="T3" fmla="*/ 0 h 27"/>
                      <a:gd name="T4" fmla="*/ 0 w 23"/>
                      <a:gd name="T5" fmla="*/ 0 h 27"/>
                      <a:gd name="T6" fmla="*/ 0 w 23"/>
                      <a:gd name="T7" fmla="*/ 0 h 27"/>
                      <a:gd name="T8" fmla="*/ 0 w 23"/>
                      <a:gd name="T9" fmla="*/ 0 h 27"/>
                      <a:gd name="T10" fmla="*/ 0 w 23"/>
                      <a:gd name="T11" fmla="*/ 0 h 27"/>
                      <a:gd name="T12" fmla="*/ 0 w 23"/>
                      <a:gd name="T13" fmla="*/ 0 h 27"/>
                      <a:gd name="T14" fmla="*/ 0 w 23"/>
                      <a:gd name="T15" fmla="*/ 0 h 27"/>
                      <a:gd name="T16" fmla="*/ 0 w 23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27"/>
                      <a:gd name="T29" fmla="*/ 23 w 23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27">
                        <a:moveTo>
                          <a:pt x="0" y="14"/>
                        </a:moveTo>
                        <a:lnTo>
                          <a:pt x="6" y="0"/>
                        </a:lnTo>
                        <a:lnTo>
                          <a:pt x="9" y="0"/>
                        </a:lnTo>
                        <a:lnTo>
                          <a:pt x="23" y="3"/>
                        </a:lnTo>
                        <a:lnTo>
                          <a:pt x="23" y="14"/>
                        </a:lnTo>
                        <a:lnTo>
                          <a:pt x="23" y="27"/>
                        </a:lnTo>
                        <a:lnTo>
                          <a:pt x="9" y="27"/>
                        </a:lnTo>
                        <a:lnTo>
                          <a:pt x="6" y="27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2" name="Freeform 423"/>
                  <p:cNvSpPr>
                    <a:spLocks/>
                  </p:cNvSpPr>
                  <p:nvPr/>
                </p:nvSpPr>
                <p:spPr bwMode="auto">
                  <a:xfrm>
                    <a:off x="1369" y="1244"/>
                    <a:ext cx="6" cy="7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4"/>
                        </a:moveTo>
                        <a:lnTo>
                          <a:pt x="0" y="4"/>
                        </a:lnTo>
                        <a:lnTo>
                          <a:pt x="11" y="0"/>
                        </a:lnTo>
                        <a:lnTo>
                          <a:pt x="20" y="4"/>
                        </a:lnTo>
                        <a:lnTo>
                          <a:pt x="27" y="14"/>
                        </a:lnTo>
                        <a:lnTo>
                          <a:pt x="20" y="31"/>
                        </a:lnTo>
                        <a:lnTo>
                          <a:pt x="11" y="31"/>
                        </a:lnTo>
                        <a:lnTo>
                          <a:pt x="0" y="3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3" name="Freeform 424"/>
                  <p:cNvSpPr>
                    <a:spLocks/>
                  </p:cNvSpPr>
                  <p:nvPr/>
                </p:nvSpPr>
                <p:spPr bwMode="auto">
                  <a:xfrm>
                    <a:off x="1416" y="1249"/>
                    <a:ext cx="6" cy="7"/>
                  </a:xfrm>
                  <a:custGeom>
                    <a:avLst/>
                    <a:gdLst>
                      <a:gd name="T0" fmla="*/ 0 w 24"/>
                      <a:gd name="T1" fmla="*/ 0 h 31"/>
                      <a:gd name="T2" fmla="*/ 0 w 24"/>
                      <a:gd name="T3" fmla="*/ 0 h 31"/>
                      <a:gd name="T4" fmla="*/ 0 w 24"/>
                      <a:gd name="T5" fmla="*/ 0 h 31"/>
                      <a:gd name="T6" fmla="*/ 0 w 24"/>
                      <a:gd name="T7" fmla="*/ 0 h 31"/>
                      <a:gd name="T8" fmla="*/ 0 w 24"/>
                      <a:gd name="T9" fmla="*/ 0 h 31"/>
                      <a:gd name="T10" fmla="*/ 0 w 24"/>
                      <a:gd name="T11" fmla="*/ 0 h 31"/>
                      <a:gd name="T12" fmla="*/ 0 w 24"/>
                      <a:gd name="T13" fmla="*/ 0 h 31"/>
                      <a:gd name="T14" fmla="*/ 0 w 24"/>
                      <a:gd name="T15" fmla="*/ 0 h 31"/>
                      <a:gd name="T16" fmla="*/ 0 w 24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1"/>
                      <a:gd name="T29" fmla="*/ 24 w 24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1">
                        <a:moveTo>
                          <a:pt x="0" y="14"/>
                        </a:moveTo>
                        <a:lnTo>
                          <a:pt x="0" y="11"/>
                        </a:lnTo>
                        <a:lnTo>
                          <a:pt x="10" y="0"/>
                        </a:lnTo>
                        <a:lnTo>
                          <a:pt x="17" y="11"/>
                        </a:lnTo>
                        <a:lnTo>
                          <a:pt x="24" y="14"/>
                        </a:lnTo>
                        <a:lnTo>
                          <a:pt x="17" y="31"/>
                        </a:lnTo>
                        <a:lnTo>
                          <a:pt x="10" y="31"/>
                        </a:lnTo>
                        <a:lnTo>
                          <a:pt x="0" y="3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4" name="Freeform 425"/>
                  <p:cNvSpPr>
                    <a:spLocks/>
                  </p:cNvSpPr>
                  <p:nvPr/>
                </p:nvSpPr>
                <p:spPr bwMode="auto">
                  <a:xfrm>
                    <a:off x="1145" y="1384"/>
                    <a:ext cx="4" cy="8"/>
                  </a:xfrm>
                  <a:custGeom>
                    <a:avLst/>
                    <a:gdLst>
                      <a:gd name="T0" fmla="*/ 0 w 17"/>
                      <a:gd name="T1" fmla="*/ 0 h 31"/>
                      <a:gd name="T2" fmla="*/ 0 w 17"/>
                      <a:gd name="T3" fmla="*/ 0 h 31"/>
                      <a:gd name="T4" fmla="*/ 0 w 17"/>
                      <a:gd name="T5" fmla="*/ 0 h 31"/>
                      <a:gd name="T6" fmla="*/ 0 w 17"/>
                      <a:gd name="T7" fmla="*/ 0 h 31"/>
                      <a:gd name="T8" fmla="*/ 0 w 17"/>
                      <a:gd name="T9" fmla="*/ 0 h 31"/>
                      <a:gd name="T10" fmla="*/ 0 w 17"/>
                      <a:gd name="T11" fmla="*/ 0 h 31"/>
                      <a:gd name="T12" fmla="*/ 0 w 17"/>
                      <a:gd name="T13" fmla="*/ 0 h 31"/>
                      <a:gd name="T14" fmla="*/ 0 w 17"/>
                      <a:gd name="T15" fmla="*/ 0 h 31"/>
                      <a:gd name="T16" fmla="*/ 0 w 1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7"/>
                      <a:gd name="T28" fmla="*/ 0 h 31"/>
                      <a:gd name="T29" fmla="*/ 17 w 1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7" h="31">
                        <a:moveTo>
                          <a:pt x="0" y="14"/>
                        </a:moveTo>
                        <a:lnTo>
                          <a:pt x="0" y="11"/>
                        </a:lnTo>
                        <a:lnTo>
                          <a:pt x="14" y="0"/>
                        </a:lnTo>
                        <a:lnTo>
                          <a:pt x="17" y="11"/>
                        </a:lnTo>
                        <a:lnTo>
                          <a:pt x="17" y="14"/>
                        </a:lnTo>
                        <a:lnTo>
                          <a:pt x="17" y="31"/>
                        </a:lnTo>
                        <a:lnTo>
                          <a:pt x="14" y="31"/>
                        </a:lnTo>
                        <a:lnTo>
                          <a:pt x="0" y="3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5" name="Freeform 426"/>
                  <p:cNvSpPr>
                    <a:spLocks/>
                  </p:cNvSpPr>
                  <p:nvPr/>
                </p:nvSpPr>
                <p:spPr bwMode="auto">
                  <a:xfrm>
                    <a:off x="1103" y="1395"/>
                    <a:ext cx="6" cy="8"/>
                  </a:xfrm>
                  <a:custGeom>
                    <a:avLst/>
                    <a:gdLst>
                      <a:gd name="T0" fmla="*/ 0 w 23"/>
                      <a:gd name="T1" fmla="*/ 0 h 29"/>
                      <a:gd name="T2" fmla="*/ 0 w 23"/>
                      <a:gd name="T3" fmla="*/ 0 h 29"/>
                      <a:gd name="T4" fmla="*/ 0 w 23"/>
                      <a:gd name="T5" fmla="*/ 0 h 29"/>
                      <a:gd name="T6" fmla="*/ 0 w 23"/>
                      <a:gd name="T7" fmla="*/ 0 h 29"/>
                      <a:gd name="T8" fmla="*/ 0 w 23"/>
                      <a:gd name="T9" fmla="*/ 0 h 29"/>
                      <a:gd name="T10" fmla="*/ 0 w 23"/>
                      <a:gd name="T11" fmla="*/ 0 h 29"/>
                      <a:gd name="T12" fmla="*/ 0 w 23"/>
                      <a:gd name="T13" fmla="*/ 0 h 29"/>
                      <a:gd name="T14" fmla="*/ 0 w 23"/>
                      <a:gd name="T15" fmla="*/ 0 h 29"/>
                      <a:gd name="T16" fmla="*/ 0 w 23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29"/>
                      <a:gd name="T29" fmla="*/ 23 w 23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29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4" y="0"/>
                        </a:lnTo>
                        <a:lnTo>
                          <a:pt x="16" y="0"/>
                        </a:lnTo>
                        <a:lnTo>
                          <a:pt x="23" y="16"/>
                        </a:lnTo>
                        <a:lnTo>
                          <a:pt x="16" y="20"/>
                        </a:lnTo>
                        <a:lnTo>
                          <a:pt x="14" y="29"/>
                        </a:lnTo>
                        <a:lnTo>
                          <a:pt x="0" y="2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6" name="Freeform 427"/>
                  <p:cNvSpPr>
                    <a:spLocks/>
                  </p:cNvSpPr>
                  <p:nvPr/>
                </p:nvSpPr>
                <p:spPr bwMode="auto">
                  <a:xfrm>
                    <a:off x="1065" y="1383"/>
                    <a:ext cx="7" cy="7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7"/>
                        </a:moveTo>
                        <a:lnTo>
                          <a:pt x="0" y="0"/>
                        </a:lnTo>
                        <a:lnTo>
                          <a:pt x="18" y="0"/>
                        </a:lnTo>
                        <a:lnTo>
                          <a:pt x="20" y="0"/>
                        </a:lnTo>
                        <a:lnTo>
                          <a:pt x="27" y="17"/>
                        </a:lnTo>
                        <a:lnTo>
                          <a:pt x="20" y="20"/>
                        </a:lnTo>
                        <a:lnTo>
                          <a:pt x="18" y="30"/>
                        </a:lnTo>
                        <a:lnTo>
                          <a:pt x="0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7" name="Freeform 428"/>
                  <p:cNvSpPr>
                    <a:spLocks/>
                  </p:cNvSpPr>
                  <p:nvPr/>
                </p:nvSpPr>
                <p:spPr bwMode="auto">
                  <a:xfrm>
                    <a:off x="1031" y="1395"/>
                    <a:ext cx="6" cy="8"/>
                  </a:xfrm>
                  <a:custGeom>
                    <a:avLst/>
                    <a:gdLst>
                      <a:gd name="T0" fmla="*/ 0 w 24"/>
                      <a:gd name="T1" fmla="*/ 0 h 29"/>
                      <a:gd name="T2" fmla="*/ 0 w 24"/>
                      <a:gd name="T3" fmla="*/ 0 h 29"/>
                      <a:gd name="T4" fmla="*/ 0 w 24"/>
                      <a:gd name="T5" fmla="*/ 0 h 29"/>
                      <a:gd name="T6" fmla="*/ 0 w 24"/>
                      <a:gd name="T7" fmla="*/ 0 h 29"/>
                      <a:gd name="T8" fmla="*/ 0 w 24"/>
                      <a:gd name="T9" fmla="*/ 0 h 29"/>
                      <a:gd name="T10" fmla="*/ 0 w 24"/>
                      <a:gd name="T11" fmla="*/ 0 h 29"/>
                      <a:gd name="T12" fmla="*/ 0 w 24"/>
                      <a:gd name="T13" fmla="*/ 0 h 29"/>
                      <a:gd name="T14" fmla="*/ 0 w 24"/>
                      <a:gd name="T15" fmla="*/ 0 h 29"/>
                      <a:gd name="T16" fmla="*/ 0 w 24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29"/>
                      <a:gd name="T29" fmla="*/ 24 w 24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29">
                        <a:moveTo>
                          <a:pt x="0" y="16"/>
                        </a:moveTo>
                        <a:lnTo>
                          <a:pt x="6" y="0"/>
                        </a:lnTo>
                        <a:lnTo>
                          <a:pt x="10" y="0"/>
                        </a:lnTo>
                        <a:lnTo>
                          <a:pt x="17" y="0"/>
                        </a:lnTo>
                        <a:lnTo>
                          <a:pt x="24" y="16"/>
                        </a:lnTo>
                        <a:lnTo>
                          <a:pt x="17" y="20"/>
                        </a:lnTo>
                        <a:lnTo>
                          <a:pt x="10" y="29"/>
                        </a:lnTo>
                        <a:lnTo>
                          <a:pt x="6" y="2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8" name="Freeform 429"/>
                  <p:cNvSpPr>
                    <a:spLocks/>
                  </p:cNvSpPr>
                  <p:nvPr/>
                </p:nvSpPr>
                <p:spPr bwMode="auto">
                  <a:xfrm>
                    <a:off x="991" y="1390"/>
                    <a:ext cx="5" cy="8"/>
                  </a:xfrm>
                  <a:custGeom>
                    <a:avLst/>
                    <a:gdLst>
                      <a:gd name="T0" fmla="*/ 0 w 20"/>
                      <a:gd name="T1" fmla="*/ 0 h 30"/>
                      <a:gd name="T2" fmla="*/ 0 w 20"/>
                      <a:gd name="T3" fmla="*/ 0 h 30"/>
                      <a:gd name="T4" fmla="*/ 0 w 20"/>
                      <a:gd name="T5" fmla="*/ 0 h 30"/>
                      <a:gd name="T6" fmla="*/ 0 w 20"/>
                      <a:gd name="T7" fmla="*/ 0 h 30"/>
                      <a:gd name="T8" fmla="*/ 0 w 20"/>
                      <a:gd name="T9" fmla="*/ 0 h 30"/>
                      <a:gd name="T10" fmla="*/ 0 w 20"/>
                      <a:gd name="T11" fmla="*/ 0 h 30"/>
                      <a:gd name="T12" fmla="*/ 0 w 20"/>
                      <a:gd name="T13" fmla="*/ 0 h 30"/>
                      <a:gd name="T14" fmla="*/ 0 w 20"/>
                      <a:gd name="T15" fmla="*/ 0 h 30"/>
                      <a:gd name="T16" fmla="*/ 0 w 20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0"/>
                      <a:gd name="T29" fmla="*/ 20 w 20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0">
                        <a:moveTo>
                          <a:pt x="0" y="14"/>
                        </a:moveTo>
                        <a:lnTo>
                          <a:pt x="4" y="10"/>
                        </a:lnTo>
                        <a:lnTo>
                          <a:pt x="11" y="0"/>
                        </a:lnTo>
                        <a:lnTo>
                          <a:pt x="20" y="10"/>
                        </a:lnTo>
                        <a:lnTo>
                          <a:pt x="20" y="14"/>
                        </a:lnTo>
                        <a:lnTo>
                          <a:pt x="20" y="30"/>
                        </a:lnTo>
                        <a:lnTo>
                          <a:pt x="11" y="30"/>
                        </a:lnTo>
                        <a:lnTo>
                          <a:pt x="4" y="3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49" name="Freeform 430"/>
                  <p:cNvSpPr>
                    <a:spLocks/>
                  </p:cNvSpPr>
                  <p:nvPr/>
                </p:nvSpPr>
                <p:spPr bwMode="auto">
                  <a:xfrm>
                    <a:off x="948" y="1399"/>
                    <a:ext cx="6" cy="7"/>
                  </a:xfrm>
                  <a:custGeom>
                    <a:avLst/>
                    <a:gdLst>
                      <a:gd name="T0" fmla="*/ 0 w 23"/>
                      <a:gd name="T1" fmla="*/ 0 h 27"/>
                      <a:gd name="T2" fmla="*/ 0 w 23"/>
                      <a:gd name="T3" fmla="*/ 0 h 27"/>
                      <a:gd name="T4" fmla="*/ 0 w 23"/>
                      <a:gd name="T5" fmla="*/ 0 h 27"/>
                      <a:gd name="T6" fmla="*/ 0 w 23"/>
                      <a:gd name="T7" fmla="*/ 0 h 27"/>
                      <a:gd name="T8" fmla="*/ 0 w 23"/>
                      <a:gd name="T9" fmla="*/ 0 h 27"/>
                      <a:gd name="T10" fmla="*/ 0 w 23"/>
                      <a:gd name="T11" fmla="*/ 0 h 27"/>
                      <a:gd name="T12" fmla="*/ 0 w 23"/>
                      <a:gd name="T13" fmla="*/ 0 h 27"/>
                      <a:gd name="T14" fmla="*/ 0 w 23"/>
                      <a:gd name="T15" fmla="*/ 0 h 27"/>
                      <a:gd name="T16" fmla="*/ 0 w 23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27"/>
                      <a:gd name="T29" fmla="*/ 23 w 23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27">
                        <a:moveTo>
                          <a:pt x="0" y="13"/>
                        </a:moveTo>
                        <a:lnTo>
                          <a:pt x="3" y="0"/>
                        </a:lnTo>
                        <a:lnTo>
                          <a:pt x="10" y="0"/>
                        </a:lnTo>
                        <a:lnTo>
                          <a:pt x="23" y="0"/>
                        </a:lnTo>
                        <a:lnTo>
                          <a:pt x="23" y="13"/>
                        </a:lnTo>
                        <a:lnTo>
                          <a:pt x="23" y="24"/>
                        </a:lnTo>
                        <a:lnTo>
                          <a:pt x="10" y="27"/>
                        </a:lnTo>
                        <a:lnTo>
                          <a:pt x="3" y="24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0" name="Freeform 431"/>
                  <p:cNvSpPr>
                    <a:spLocks/>
                  </p:cNvSpPr>
                  <p:nvPr/>
                </p:nvSpPr>
                <p:spPr bwMode="auto">
                  <a:xfrm>
                    <a:off x="907" y="1405"/>
                    <a:ext cx="7" cy="6"/>
                  </a:xfrm>
                  <a:custGeom>
                    <a:avLst/>
                    <a:gdLst>
                      <a:gd name="T0" fmla="*/ 0 w 27"/>
                      <a:gd name="T1" fmla="*/ 0 h 23"/>
                      <a:gd name="T2" fmla="*/ 0 w 27"/>
                      <a:gd name="T3" fmla="*/ 0 h 23"/>
                      <a:gd name="T4" fmla="*/ 0 w 27"/>
                      <a:gd name="T5" fmla="*/ 0 h 23"/>
                      <a:gd name="T6" fmla="*/ 0 w 27"/>
                      <a:gd name="T7" fmla="*/ 0 h 23"/>
                      <a:gd name="T8" fmla="*/ 0 w 27"/>
                      <a:gd name="T9" fmla="*/ 0 h 23"/>
                      <a:gd name="T10" fmla="*/ 0 w 27"/>
                      <a:gd name="T11" fmla="*/ 0 h 23"/>
                      <a:gd name="T12" fmla="*/ 0 w 27"/>
                      <a:gd name="T13" fmla="*/ 0 h 23"/>
                      <a:gd name="T14" fmla="*/ 0 w 27"/>
                      <a:gd name="T15" fmla="*/ 0 h 23"/>
                      <a:gd name="T16" fmla="*/ 0 w 27"/>
                      <a:gd name="T17" fmla="*/ 0 h 23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3"/>
                      <a:gd name="T29" fmla="*/ 27 w 27"/>
                      <a:gd name="T30" fmla="*/ 23 h 23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3">
                        <a:moveTo>
                          <a:pt x="0" y="10"/>
                        </a:moveTo>
                        <a:lnTo>
                          <a:pt x="7" y="0"/>
                        </a:lnTo>
                        <a:lnTo>
                          <a:pt x="17" y="0"/>
                        </a:lnTo>
                        <a:lnTo>
                          <a:pt x="27" y="0"/>
                        </a:lnTo>
                        <a:lnTo>
                          <a:pt x="27" y="10"/>
                        </a:lnTo>
                        <a:lnTo>
                          <a:pt x="27" y="20"/>
                        </a:lnTo>
                        <a:lnTo>
                          <a:pt x="17" y="23"/>
                        </a:lnTo>
                        <a:lnTo>
                          <a:pt x="7" y="20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1" name="Freeform 432"/>
                  <p:cNvSpPr>
                    <a:spLocks/>
                  </p:cNvSpPr>
                  <p:nvPr/>
                </p:nvSpPr>
                <p:spPr bwMode="auto">
                  <a:xfrm>
                    <a:off x="1051" y="1667"/>
                    <a:ext cx="6" cy="7"/>
                  </a:xfrm>
                  <a:custGeom>
                    <a:avLst/>
                    <a:gdLst>
                      <a:gd name="T0" fmla="*/ 0 w 25"/>
                      <a:gd name="T1" fmla="*/ 0 h 29"/>
                      <a:gd name="T2" fmla="*/ 0 w 25"/>
                      <a:gd name="T3" fmla="*/ 0 h 29"/>
                      <a:gd name="T4" fmla="*/ 0 w 25"/>
                      <a:gd name="T5" fmla="*/ 0 h 29"/>
                      <a:gd name="T6" fmla="*/ 0 w 25"/>
                      <a:gd name="T7" fmla="*/ 0 h 29"/>
                      <a:gd name="T8" fmla="*/ 0 w 25"/>
                      <a:gd name="T9" fmla="*/ 0 h 29"/>
                      <a:gd name="T10" fmla="*/ 0 w 25"/>
                      <a:gd name="T11" fmla="*/ 0 h 29"/>
                      <a:gd name="T12" fmla="*/ 0 w 25"/>
                      <a:gd name="T13" fmla="*/ 0 h 29"/>
                      <a:gd name="T14" fmla="*/ 0 w 25"/>
                      <a:gd name="T15" fmla="*/ 0 h 29"/>
                      <a:gd name="T16" fmla="*/ 0 w 25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5"/>
                      <a:gd name="T28" fmla="*/ 0 h 29"/>
                      <a:gd name="T29" fmla="*/ 25 w 25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5" h="29">
                        <a:moveTo>
                          <a:pt x="0" y="17"/>
                        </a:moveTo>
                        <a:lnTo>
                          <a:pt x="7" y="0"/>
                        </a:lnTo>
                        <a:lnTo>
                          <a:pt x="11" y="0"/>
                        </a:lnTo>
                        <a:lnTo>
                          <a:pt x="25" y="0"/>
                        </a:lnTo>
                        <a:lnTo>
                          <a:pt x="25" y="17"/>
                        </a:lnTo>
                        <a:lnTo>
                          <a:pt x="25" y="20"/>
                        </a:lnTo>
                        <a:lnTo>
                          <a:pt x="11" y="29"/>
                        </a:lnTo>
                        <a:lnTo>
                          <a:pt x="7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2" name="Freeform 433"/>
                  <p:cNvSpPr>
                    <a:spLocks/>
                  </p:cNvSpPr>
                  <p:nvPr/>
                </p:nvSpPr>
                <p:spPr bwMode="auto">
                  <a:xfrm>
                    <a:off x="1017" y="1667"/>
                    <a:ext cx="6" cy="7"/>
                  </a:xfrm>
                  <a:custGeom>
                    <a:avLst/>
                    <a:gdLst>
                      <a:gd name="T0" fmla="*/ 0 w 23"/>
                      <a:gd name="T1" fmla="*/ 0 h 29"/>
                      <a:gd name="T2" fmla="*/ 0 w 23"/>
                      <a:gd name="T3" fmla="*/ 0 h 29"/>
                      <a:gd name="T4" fmla="*/ 0 w 23"/>
                      <a:gd name="T5" fmla="*/ 0 h 29"/>
                      <a:gd name="T6" fmla="*/ 0 w 23"/>
                      <a:gd name="T7" fmla="*/ 0 h 29"/>
                      <a:gd name="T8" fmla="*/ 0 w 23"/>
                      <a:gd name="T9" fmla="*/ 0 h 29"/>
                      <a:gd name="T10" fmla="*/ 0 w 23"/>
                      <a:gd name="T11" fmla="*/ 0 h 29"/>
                      <a:gd name="T12" fmla="*/ 0 w 23"/>
                      <a:gd name="T13" fmla="*/ 0 h 29"/>
                      <a:gd name="T14" fmla="*/ 0 w 23"/>
                      <a:gd name="T15" fmla="*/ 0 h 29"/>
                      <a:gd name="T16" fmla="*/ 0 w 23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29"/>
                      <a:gd name="T29" fmla="*/ 23 w 23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29">
                        <a:moveTo>
                          <a:pt x="0" y="17"/>
                        </a:moveTo>
                        <a:lnTo>
                          <a:pt x="3" y="0"/>
                        </a:lnTo>
                        <a:lnTo>
                          <a:pt x="10" y="0"/>
                        </a:lnTo>
                        <a:lnTo>
                          <a:pt x="20" y="0"/>
                        </a:lnTo>
                        <a:lnTo>
                          <a:pt x="23" y="17"/>
                        </a:lnTo>
                        <a:lnTo>
                          <a:pt x="20" y="20"/>
                        </a:lnTo>
                        <a:lnTo>
                          <a:pt x="10" y="29"/>
                        </a:lnTo>
                        <a:lnTo>
                          <a:pt x="3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3" name="Freeform 434"/>
                  <p:cNvSpPr>
                    <a:spLocks/>
                  </p:cNvSpPr>
                  <p:nvPr/>
                </p:nvSpPr>
                <p:spPr bwMode="auto">
                  <a:xfrm>
                    <a:off x="962" y="1656"/>
                    <a:ext cx="6" cy="7"/>
                  </a:xfrm>
                  <a:custGeom>
                    <a:avLst/>
                    <a:gdLst>
                      <a:gd name="T0" fmla="*/ 0 w 24"/>
                      <a:gd name="T1" fmla="*/ 0 h 31"/>
                      <a:gd name="T2" fmla="*/ 0 w 24"/>
                      <a:gd name="T3" fmla="*/ 0 h 31"/>
                      <a:gd name="T4" fmla="*/ 0 w 24"/>
                      <a:gd name="T5" fmla="*/ 0 h 31"/>
                      <a:gd name="T6" fmla="*/ 0 w 24"/>
                      <a:gd name="T7" fmla="*/ 0 h 31"/>
                      <a:gd name="T8" fmla="*/ 0 w 24"/>
                      <a:gd name="T9" fmla="*/ 0 h 31"/>
                      <a:gd name="T10" fmla="*/ 0 w 24"/>
                      <a:gd name="T11" fmla="*/ 0 h 31"/>
                      <a:gd name="T12" fmla="*/ 0 w 24"/>
                      <a:gd name="T13" fmla="*/ 0 h 31"/>
                      <a:gd name="T14" fmla="*/ 0 w 24"/>
                      <a:gd name="T15" fmla="*/ 0 h 31"/>
                      <a:gd name="T16" fmla="*/ 0 w 24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1"/>
                      <a:gd name="T29" fmla="*/ 24 w 24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1">
                        <a:moveTo>
                          <a:pt x="0" y="15"/>
                        </a:moveTo>
                        <a:lnTo>
                          <a:pt x="7" y="0"/>
                        </a:lnTo>
                        <a:lnTo>
                          <a:pt x="10" y="0"/>
                        </a:lnTo>
                        <a:lnTo>
                          <a:pt x="24" y="0"/>
                        </a:lnTo>
                        <a:lnTo>
                          <a:pt x="24" y="15"/>
                        </a:lnTo>
                        <a:lnTo>
                          <a:pt x="24" y="22"/>
                        </a:lnTo>
                        <a:lnTo>
                          <a:pt x="10" y="31"/>
                        </a:lnTo>
                        <a:lnTo>
                          <a:pt x="7" y="22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4" name="Freeform 435"/>
                  <p:cNvSpPr>
                    <a:spLocks/>
                  </p:cNvSpPr>
                  <p:nvPr/>
                </p:nvSpPr>
                <p:spPr bwMode="auto">
                  <a:xfrm>
                    <a:off x="942" y="1674"/>
                    <a:ext cx="6" cy="8"/>
                  </a:xfrm>
                  <a:custGeom>
                    <a:avLst/>
                    <a:gdLst>
                      <a:gd name="T0" fmla="*/ 0 w 24"/>
                      <a:gd name="T1" fmla="*/ 0 h 31"/>
                      <a:gd name="T2" fmla="*/ 0 w 24"/>
                      <a:gd name="T3" fmla="*/ 0 h 31"/>
                      <a:gd name="T4" fmla="*/ 0 w 24"/>
                      <a:gd name="T5" fmla="*/ 0 h 31"/>
                      <a:gd name="T6" fmla="*/ 0 w 24"/>
                      <a:gd name="T7" fmla="*/ 0 h 31"/>
                      <a:gd name="T8" fmla="*/ 0 w 24"/>
                      <a:gd name="T9" fmla="*/ 0 h 31"/>
                      <a:gd name="T10" fmla="*/ 0 w 24"/>
                      <a:gd name="T11" fmla="*/ 0 h 31"/>
                      <a:gd name="T12" fmla="*/ 0 w 24"/>
                      <a:gd name="T13" fmla="*/ 0 h 31"/>
                      <a:gd name="T14" fmla="*/ 0 w 24"/>
                      <a:gd name="T15" fmla="*/ 0 h 31"/>
                      <a:gd name="T16" fmla="*/ 0 w 24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1"/>
                      <a:gd name="T29" fmla="*/ 24 w 24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1">
                        <a:moveTo>
                          <a:pt x="0" y="15"/>
                        </a:moveTo>
                        <a:lnTo>
                          <a:pt x="4" y="0"/>
                        </a:lnTo>
                        <a:lnTo>
                          <a:pt x="11" y="0"/>
                        </a:lnTo>
                        <a:lnTo>
                          <a:pt x="17" y="0"/>
                        </a:lnTo>
                        <a:lnTo>
                          <a:pt x="24" y="15"/>
                        </a:lnTo>
                        <a:lnTo>
                          <a:pt x="17" y="22"/>
                        </a:lnTo>
                        <a:lnTo>
                          <a:pt x="11" y="31"/>
                        </a:lnTo>
                        <a:lnTo>
                          <a:pt x="4" y="22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5" name="Freeform 436"/>
                  <p:cNvSpPr>
                    <a:spLocks/>
                  </p:cNvSpPr>
                  <p:nvPr/>
                </p:nvSpPr>
                <p:spPr bwMode="auto">
                  <a:xfrm>
                    <a:off x="911" y="1664"/>
                    <a:ext cx="6" cy="8"/>
                  </a:xfrm>
                  <a:custGeom>
                    <a:avLst/>
                    <a:gdLst>
                      <a:gd name="T0" fmla="*/ 0 w 23"/>
                      <a:gd name="T1" fmla="*/ 0 h 30"/>
                      <a:gd name="T2" fmla="*/ 0 w 23"/>
                      <a:gd name="T3" fmla="*/ 0 h 30"/>
                      <a:gd name="T4" fmla="*/ 0 w 23"/>
                      <a:gd name="T5" fmla="*/ 0 h 30"/>
                      <a:gd name="T6" fmla="*/ 0 w 23"/>
                      <a:gd name="T7" fmla="*/ 0 h 30"/>
                      <a:gd name="T8" fmla="*/ 0 w 23"/>
                      <a:gd name="T9" fmla="*/ 0 h 30"/>
                      <a:gd name="T10" fmla="*/ 0 w 23"/>
                      <a:gd name="T11" fmla="*/ 0 h 30"/>
                      <a:gd name="T12" fmla="*/ 0 w 23"/>
                      <a:gd name="T13" fmla="*/ 0 h 30"/>
                      <a:gd name="T14" fmla="*/ 0 w 23"/>
                      <a:gd name="T15" fmla="*/ 0 h 30"/>
                      <a:gd name="T16" fmla="*/ 0 w 23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0"/>
                      <a:gd name="T29" fmla="*/ 23 w 23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0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0" y="0"/>
                        </a:lnTo>
                        <a:lnTo>
                          <a:pt x="16" y="10"/>
                        </a:lnTo>
                        <a:lnTo>
                          <a:pt x="23" y="16"/>
                        </a:lnTo>
                        <a:lnTo>
                          <a:pt x="16" y="30"/>
                        </a:lnTo>
                        <a:lnTo>
                          <a:pt x="10" y="30"/>
                        </a:lnTo>
                        <a:lnTo>
                          <a:pt x="0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6" name="Freeform 437"/>
                  <p:cNvSpPr>
                    <a:spLocks/>
                  </p:cNvSpPr>
                  <p:nvPr/>
                </p:nvSpPr>
                <p:spPr bwMode="auto">
                  <a:xfrm>
                    <a:off x="865" y="1672"/>
                    <a:ext cx="5" cy="8"/>
                  </a:xfrm>
                  <a:custGeom>
                    <a:avLst/>
                    <a:gdLst>
                      <a:gd name="T0" fmla="*/ 0 w 20"/>
                      <a:gd name="T1" fmla="*/ 0 h 31"/>
                      <a:gd name="T2" fmla="*/ 0 w 20"/>
                      <a:gd name="T3" fmla="*/ 0 h 31"/>
                      <a:gd name="T4" fmla="*/ 0 w 20"/>
                      <a:gd name="T5" fmla="*/ 0 h 31"/>
                      <a:gd name="T6" fmla="*/ 0 w 20"/>
                      <a:gd name="T7" fmla="*/ 0 h 31"/>
                      <a:gd name="T8" fmla="*/ 0 w 20"/>
                      <a:gd name="T9" fmla="*/ 0 h 31"/>
                      <a:gd name="T10" fmla="*/ 0 w 20"/>
                      <a:gd name="T11" fmla="*/ 0 h 31"/>
                      <a:gd name="T12" fmla="*/ 0 w 20"/>
                      <a:gd name="T13" fmla="*/ 0 h 31"/>
                      <a:gd name="T14" fmla="*/ 0 w 20"/>
                      <a:gd name="T15" fmla="*/ 0 h 31"/>
                      <a:gd name="T16" fmla="*/ 0 w 20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1"/>
                      <a:gd name="T29" fmla="*/ 20 w 20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1">
                        <a:moveTo>
                          <a:pt x="0" y="17"/>
                        </a:move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20" y="0"/>
                        </a:lnTo>
                        <a:lnTo>
                          <a:pt x="20" y="17"/>
                        </a:lnTo>
                        <a:lnTo>
                          <a:pt x="20" y="20"/>
                        </a:lnTo>
                        <a:lnTo>
                          <a:pt x="6" y="31"/>
                        </a:lnTo>
                        <a:lnTo>
                          <a:pt x="0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7" name="Freeform 438"/>
                  <p:cNvSpPr>
                    <a:spLocks/>
                  </p:cNvSpPr>
                  <p:nvPr/>
                </p:nvSpPr>
                <p:spPr bwMode="auto">
                  <a:xfrm>
                    <a:off x="1027" y="1338"/>
                    <a:ext cx="7" cy="7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7"/>
                        </a:moveTo>
                        <a:lnTo>
                          <a:pt x="7" y="0"/>
                        </a:lnTo>
                        <a:lnTo>
                          <a:pt x="17" y="0"/>
                        </a:lnTo>
                        <a:lnTo>
                          <a:pt x="27" y="0"/>
                        </a:lnTo>
                        <a:lnTo>
                          <a:pt x="27" y="17"/>
                        </a:lnTo>
                        <a:lnTo>
                          <a:pt x="27" y="20"/>
                        </a:lnTo>
                        <a:lnTo>
                          <a:pt x="17" y="31"/>
                        </a:lnTo>
                        <a:lnTo>
                          <a:pt x="7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8" name="Freeform 439"/>
                  <p:cNvSpPr>
                    <a:spLocks/>
                  </p:cNvSpPr>
                  <p:nvPr/>
                </p:nvSpPr>
                <p:spPr bwMode="auto">
                  <a:xfrm>
                    <a:off x="1069" y="1330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6"/>
                        </a:moveTo>
                        <a:lnTo>
                          <a:pt x="6" y="10"/>
                        </a:lnTo>
                        <a:lnTo>
                          <a:pt x="16" y="0"/>
                        </a:lnTo>
                        <a:lnTo>
                          <a:pt x="27" y="10"/>
                        </a:lnTo>
                        <a:lnTo>
                          <a:pt x="27" y="16"/>
                        </a:lnTo>
                        <a:lnTo>
                          <a:pt x="27" y="30"/>
                        </a:lnTo>
                        <a:lnTo>
                          <a:pt x="16" y="30"/>
                        </a:lnTo>
                        <a:lnTo>
                          <a:pt x="6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9" name="Freeform 440"/>
                  <p:cNvSpPr>
                    <a:spLocks/>
                  </p:cNvSpPr>
                  <p:nvPr/>
                </p:nvSpPr>
                <p:spPr bwMode="auto">
                  <a:xfrm>
                    <a:off x="1110" y="1342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4"/>
                        </a:moveTo>
                        <a:lnTo>
                          <a:pt x="0" y="3"/>
                        </a:lnTo>
                        <a:lnTo>
                          <a:pt x="11" y="0"/>
                        </a:lnTo>
                        <a:lnTo>
                          <a:pt x="20" y="3"/>
                        </a:lnTo>
                        <a:lnTo>
                          <a:pt x="27" y="14"/>
                        </a:lnTo>
                        <a:lnTo>
                          <a:pt x="20" y="30"/>
                        </a:lnTo>
                        <a:lnTo>
                          <a:pt x="11" y="30"/>
                        </a:lnTo>
                        <a:lnTo>
                          <a:pt x="0" y="3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0" name="Freeform 441"/>
                  <p:cNvSpPr>
                    <a:spLocks/>
                  </p:cNvSpPr>
                  <p:nvPr/>
                </p:nvSpPr>
                <p:spPr bwMode="auto">
                  <a:xfrm>
                    <a:off x="987" y="1329"/>
                    <a:ext cx="6" cy="8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4"/>
                        </a:moveTo>
                        <a:lnTo>
                          <a:pt x="7" y="0"/>
                        </a:lnTo>
                        <a:lnTo>
                          <a:pt x="16" y="0"/>
                        </a:lnTo>
                        <a:lnTo>
                          <a:pt x="20" y="0"/>
                        </a:lnTo>
                        <a:lnTo>
                          <a:pt x="27" y="14"/>
                        </a:lnTo>
                        <a:lnTo>
                          <a:pt x="20" y="20"/>
                        </a:lnTo>
                        <a:lnTo>
                          <a:pt x="16" y="31"/>
                        </a:lnTo>
                        <a:lnTo>
                          <a:pt x="7" y="2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1" name="Freeform 442"/>
                  <p:cNvSpPr>
                    <a:spLocks/>
                  </p:cNvSpPr>
                  <p:nvPr/>
                </p:nvSpPr>
                <p:spPr bwMode="auto">
                  <a:xfrm>
                    <a:off x="949" y="1342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4"/>
                        </a:moveTo>
                        <a:lnTo>
                          <a:pt x="7" y="3"/>
                        </a:lnTo>
                        <a:lnTo>
                          <a:pt x="17" y="0"/>
                        </a:lnTo>
                        <a:lnTo>
                          <a:pt x="27" y="3"/>
                        </a:lnTo>
                        <a:lnTo>
                          <a:pt x="27" y="14"/>
                        </a:lnTo>
                        <a:lnTo>
                          <a:pt x="27" y="30"/>
                        </a:lnTo>
                        <a:lnTo>
                          <a:pt x="17" y="30"/>
                        </a:lnTo>
                        <a:lnTo>
                          <a:pt x="7" y="3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2" name="Freeform 443"/>
                  <p:cNvSpPr>
                    <a:spLocks/>
                  </p:cNvSpPr>
                  <p:nvPr/>
                </p:nvSpPr>
                <p:spPr bwMode="auto">
                  <a:xfrm>
                    <a:off x="912" y="1335"/>
                    <a:ext cx="5" cy="7"/>
                  </a:xfrm>
                  <a:custGeom>
                    <a:avLst/>
                    <a:gdLst>
                      <a:gd name="T0" fmla="*/ 0 w 20"/>
                      <a:gd name="T1" fmla="*/ 0 h 27"/>
                      <a:gd name="T2" fmla="*/ 0 w 20"/>
                      <a:gd name="T3" fmla="*/ 0 h 27"/>
                      <a:gd name="T4" fmla="*/ 0 w 20"/>
                      <a:gd name="T5" fmla="*/ 0 h 27"/>
                      <a:gd name="T6" fmla="*/ 0 w 20"/>
                      <a:gd name="T7" fmla="*/ 0 h 27"/>
                      <a:gd name="T8" fmla="*/ 0 w 20"/>
                      <a:gd name="T9" fmla="*/ 0 h 27"/>
                      <a:gd name="T10" fmla="*/ 0 w 20"/>
                      <a:gd name="T11" fmla="*/ 0 h 27"/>
                      <a:gd name="T12" fmla="*/ 0 w 20"/>
                      <a:gd name="T13" fmla="*/ 0 h 27"/>
                      <a:gd name="T14" fmla="*/ 0 w 20"/>
                      <a:gd name="T15" fmla="*/ 0 h 27"/>
                      <a:gd name="T16" fmla="*/ 0 w 20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27"/>
                      <a:gd name="T29" fmla="*/ 20 w 20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27">
                        <a:moveTo>
                          <a:pt x="0" y="10"/>
                        </a:moveTo>
                        <a:lnTo>
                          <a:pt x="0" y="0"/>
                        </a:lnTo>
                        <a:lnTo>
                          <a:pt x="7" y="0"/>
                        </a:lnTo>
                        <a:lnTo>
                          <a:pt x="20" y="0"/>
                        </a:lnTo>
                        <a:lnTo>
                          <a:pt x="20" y="10"/>
                        </a:lnTo>
                        <a:lnTo>
                          <a:pt x="20" y="20"/>
                        </a:lnTo>
                        <a:lnTo>
                          <a:pt x="7" y="27"/>
                        </a:lnTo>
                        <a:lnTo>
                          <a:pt x="0" y="20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3" name="Freeform 444"/>
                  <p:cNvSpPr>
                    <a:spLocks/>
                  </p:cNvSpPr>
                  <p:nvPr/>
                </p:nvSpPr>
                <p:spPr bwMode="auto">
                  <a:xfrm>
                    <a:off x="873" y="1340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1" y="0"/>
                        </a:lnTo>
                        <a:lnTo>
                          <a:pt x="20" y="0"/>
                        </a:lnTo>
                        <a:lnTo>
                          <a:pt x="27" y="14"/>
                        </a:lnTo>
                        <a:lnTo>
                          <a:pt x="20" y="21"/>
                        </a:lnTo>
                        <a:lnTo>
                          <a:pt x="11" y="30"/>
                        </a:lnTo>
                        <a:lnTo>
                          <a:pt x="0" y="2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4" name="Freeform 445"/>
                  <p:cNvSpPr>
                    <a:spLocks/>
                  </p:cNvSpPr>
                  <p:nvPr/>
                </p:nvSpPr>
                <p:spPr bwMode="auto">
                  <a:xfrm>
                    <a:off x="827" y="1335"/>
                    <a:ext cx="6" cy="7"/>
                  </a:xfrm>
                  <a:custGeom>
                    <a:avLst/>
                    <a:gdLst>
                      <a:gd name="T0" fmla="*/ 0 w 23"/>
                      <a:gd name="T1" fmla="*/ 0 h 27"/>
                      <a:gd name="T2" fmla="*/ 0 w 23"/>
                      <a:gd name="T3" fmla="*/ 0 h 27"/>
                      <a:gd name="T4" fmla="*/ 0 w 23"/>
                      <a:gd name="T5" fmla="*/ 0 h 27"/>
                      <a:gd name="T6" fmla="*/ 0 w 23"/>
                      <a:gd name="T7" fmla="*/ 0 h 27"/>
                      <a:gd name="T8" fmla="*/ 0 w 23"/>
                      <a:gd name="T9" fmla="*/ 0 h 27"/>
                      <a:gd name="T10" fmla="*/ 0 w 23"/>
                      <a:gd name="T11" fmla="*/ 0 h 27"/>
                      <a:gd name="T12" fmla="*/ 0 w 23"/>
                      <a:gd name="T13" fmla="*/ 0 h 27"/>
                      <a:gd name="T14" fmla="*/ 0 w 23"/>
                      <a:gd name="T15" fmla="*/ 0 h 27"/>
                      <a:gd name="T16" fmla="*/ 0 w 23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27"/>
                      <a:gd name="T29" fmla="*/ 23 w 23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27">
                        <a:moveTo>
                          <a:pt x="0" y="10"/>
                        </a:moveTo>
                        <a:lnTo>
                          <a:pt x="0" y="7"/>
                        </a:lnTo>
                        <a:lnTo>
                          <a:pt x="16" y="0"/>
                        </a:lnTo>
                        <a:lnTo>
                          <a:pt x="23" y="7"/>
                        </a:lnTo>
                        <a:lnTo>
                          <a:pt x="23" y="10"/>
                        </a:lnTo>
                        <a:lnTo>
                          <a:pt x="23" y="27"/>
                        </a:lnTo>
                        <a:lnTo>
                          <a:pt x="16" y="27"/>
                        </a:lnTo>
                        <a:lnTo>
                          <a:pt x="0" y="27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5" name="Freeform 446"/>
                  <p:cNvSpPr>
                    <a:spLocks/>
                  </p:cNvSpPr>
                  <p:nvPr/>
                </p:nvSpPr>
                <p:spPr bwMode="auto">
                  <a:xfrm>
                    <a:off x="758" y="1348"/>
                    <a:ext cx="6" cy="7"/>
                  </a:xfrm>
                  <a:custGeom>
                    <a:avLst/>
                    <a:gdLst>
                      <a:gd name="T0" fmla="*/ 0 w 23"/>
                      <a:gd name="T1" fmla="*/ 0 h 31"/>
                      <a:gd name="T2" fmla="*/ 0 w 23"/>
                      <a:gd name="T3" fmla="*/ 0 h 31"/>
                      <a:gd name="T4" fmla="*/ 0 w 23"/>
                      <a:gd name="T5" fmla="*/ 0 h 31"/>
                      <a:gd name="T6" fmla="*/ 0 w 23"/>
                      <a:gd name="T7" fmla="*/ 0 h 31"/>
                      <a:gd name="T8" fmla="*/ 0 w 23"/>
                      <a:gd name="T9" fmla="*/ 0 h 31"/>
                      <a:gd name="T10" fmla="*/ 0 w 23"/>
                      <a:gd name="T11" fmla="*/ 0 h 31"/>
                      <a:gd name="T12" fmla="*/ 0 w 23"/>
                      <a:gd name="T13" fmla="*/ 0 h 31"/>
                      <a:gd name="T14" fmla="*/ 0 w 23"/>
                      <a:gd name="T15" fmla="*/ 0 h 31"/>
                      <a:gd name="T16" fmla="*/ 0 w 23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1"/>
                      <a:gd name="T29" fmla="*/ 23 w 23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1">
                        <a:moveTo>
                          <a:pt x="0" y="15"/>
                        </a:moveTo>
                        <a:lnTo>
                          <a:pt x="7" y="11"/>
                        </a:lnTo>
                        <a:lnTo>
                          <a:pt x="10" y="0"/>
                        </a:lnTo>
                        <a:lnTo>
                          <a:pt x="23" y="11"/>
                        </a:lnTo>
                        <a:lnTo>
                          <a:pt x="23" y="15"/>
                        </a:lnTo>
                        <a:lnTo>
                          <a:pt x="23" y="31"/>
                        </a:lnTo>
                        <a:lnTo>
                          <a:pt x="10" y="31"/>
                        </a:lnTo>
                        <a:lnTo>
                          <a:pt x="7" y="31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6" name="Freeform 447"/>
                  <p:cNvSpPr>
                    <a:spLocks/>
                  </p:cNvSpPr>
                  <p:nvPr/>
                </p:nvSpPr>
                <p:spPr bwMode="auto">
                  <a:xfrm>
                    <a:off x="742" y="1098"/>
                    <a:ext cx="6" cy="7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7"/>
                        </a:moveTo>
                        <a:lnTo>
                          <a:pt x="0" y="0"/>
                        </a:lnTo>
                        <a:lnTo>
                          <a:pt x="11" y="0"/>
                        </a:lnTo>
                        <a:lnTo>
                          <a:pt x="21" y="0"/>
                        </a:lnTo>
                        <a:lnTo>
                          <a:pt x="27" y="17"/>
                        </a:lnTo>
                        <a:lnTo>
                          <a:pt x="21" y="20"/>
                        </a:lnTo>
                        <a:lnTo>
                          <a:pt x="11" y="30"/>
                        </a:lnTo>
                        <a:lnTo>
                          <a:pt x="0" y="3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7" name="Freeform 448"/>
                  <p:cNvSpPr>
                    <a:spLocks/>
                  </p:cNvSpPr>
                  <p:nvPr/>
                </p:nvSpPr>
                <p:spPr bwMode="auto">
                  <a:xfrm>
                    <a:off x="693" y="1092"/>
                    <a:ext cx="7" cy="8"/>
                  </a:xfrm>
                  <a:custGeom>
                    <a:avLst/>
                    <a:gdLst>
                      <a:gd name="T0" fmla="*/ 0 w 27"/>
                      <a:gd name="T1" fmla="*/ 0 h 29"/>
                      <a:gd name="T2" fmla="*/ 0 w 27"/>
                      <a:gd name="T3" fmla="*/ 0 h 29"/>
                      <a:gd name="T4" fmla="*/ 0 w 27"/>
                      <a:gd name="T5" fmla="*/ 0 h 29"/>
                      <a:gd name="T6" fmla="*/ 0 w 27"/>
                      <a:gd name="T7" fmla="*/ 0 h 29"/>
                      <a:gd name="T8" fmla="*/ 0 w 27"/>
                      <a:gd name="T9" fmla="*/ 0 h 29"/>
                      <a:gd name="T10" fmla="*/ 0 w 27"/>
                      <a:gd name="T11" fmla="*/ 0 h 29"/>
                      <a:gd name="T12" fmla="*/ 0 w 27"/>
                      <a:gd name="T13" fmla="*/ 0 h 29"/>
                      <a:gd name="T14" fmla="*/ 0 w 27"/>
                      <a:gd name="T15" fmla="*/ 0 h 29"/>
                      <a:gd name="T16" fmla="*/ 0 w 27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9"/>
                      <a:gd name="T29" fmla="*/ 27 w 27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9">
                        <a:moveTo>
                          <a:pt x="0" y="13"/>
                        </a:moveTo>
                        <a:lnTo>
                          <a:pt x="7" y="0"/>
                        </a:lnTo>
                        <a:lnTo>
                          <a:pt x="11" y="0"/>
                        </a:lnTo>
                        <a:lnTo>
                          <a:pt x="21" y="0"/>
                        </a:lnTo>
                        <a:lnTo>
                          <a:pt x="27" y="13"/>
                        </a:lnTo>
                        <a:lnTo>
                          <a:pt x="21" y="20"/>
                        </a:lnTo>
                        <a:lnTo>
                          <a:pt x="11" y="29"/>
                        </a:lnTo>
                        <a:lnTo>
                          <a:pt x="7" y="29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8" name="Freeform 449"/>
                  <p:cNvSpPr>
                    <a:spLocks/>
                  </p:cNvSpPr>
                  <p:nvPr/>
                </p:nvSpPr>
                <p:spPr bwMode="auto">
                  <a:xfrm>
                    <a:off x="669" y="1109"/>
                    <a:ext cx="6" cy="8"/>
                  </a:xfrm>
                  <a:custGeom>
                    <a:avLst/>
                    <a:gdLst>
                      <a:gd name="T0" fmla="*/ 0 w 23"/>
                      <a:gd name="T1" fmla="*/ 0 h 30"/>
                      <a:gd name="T2" fmla="*/ 0 w 23"/>
                      <a:gd name="T3" fmla="*/ 0 h 30"/>
                      <a:gd name="T4" fmla="*/ 0 w 23"/>
                      <a:gd name="T5" fmla="*/ 0 h 30"/>
                      <a:gd name="T6" fmla="*/ 0 w 23"/>
                      <a:gd name="T7" fmla="*/ 0 h 30"/>
                      <a:gd name="T8" fmla="*/ 0 w 23"/>
                      <a:gd name="T9" fmla="*/ 0 h 30"/>
                      <a:gd name="T10" fmla="*/ 0 w 23"/>
                      <a:gd name="T11" fmla="*/ 0 h 30"/>
                      <a:gd name="T12" fmla="*/ 0 w 23"/>
                      <a:gd name="T13" fmla="*/ 0 h 30"/>
                      <a:gd name="T14" fmla="*/ 0 w 23"/>
                      <a:gd name="T15" fmla="*/ 0 h 30"/>
                      <a:gd name="T16" fmla="*/ 0 w 23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0"/>
                      <a:gd name="T29" fmla="*/ 23 w 23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0">
                        <a:moveTo>
                          <a:pt x="0" y="16"/>
                        </a:moveTo>
                        <a:lnTo>
                          <a:pt x="7" y="0"/>
                        </a:lnTo>
                        <a:lnTo>
                          <a:pt x="14" y="0"/>
                        </a:lnTo>
                        <a:lnTo>
                          <a:pt x="20" y="0"/>
                        </a:lnTo>
                        <a:lnTo>
                          <a:pt x="23" y="16"/>
                        </a:lnTo>
                        <a:lnTo>
                          <a:pt x="20" y="20"/>
                        </a:lnTo>
                        <a:lnTo>
                          <a:pt x="14" y="30"/>
                        </a:lnTo>
                        <a:lnTo>
                          <a:pt x="7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9" name="Freeform 450"/>
                  <p:cNvSpPr>
                    <a:spLocks/>
                  </p:cNvSpPr>
                  <p:nvPr/>
                </p:nvSpPr>
                <p:spPr bwMode="auto">
                  <a:xfrm>
                    <a:off x="627" y="1111"/>
                    <a:ext cx="5" cy="7"/>
                  </a:xfrm>
                  <a:custGeom>
                    <a:avLst/>
                    <a:gdLst>
                      <a:gd name="T0" fmla="*/ 0 w 24"/>
                      <a:gd name="T1" fmla="*/ 0 h 29"/>
                      <a:gd name="T2" fmla="*/ 0 w 24"/>
                      <a:gd name="T3" fmla="*/ 0 h 29"/>
                      <a:gd name="T4" fmla="*/ 0 w 24"/>
                      <a:gd name="T5" fmla="*/ 0 h 29"/>
                      <a:gd name="T6" fmla="*/ 0 w 24"/>
                      <a:gd name="T7" fmla="*/ 0 h 29"/>
                      <a:gd name="T8" fmla="*/ 0 w 24"/>
                      <a:gd name="T9" fmla="*/ 0 h 29"/>
                      <a:gd name="T10" fmla="*/ 0 w 24"/>
                      <a:gd name="T11" fmla="*/ 0 h 29"/>
                      <a:gd name="T12" fmla="*/ 0 w 24"/>
                      <a:gd name="T13" fmla="*/ 0 h 29"/>
                      <a:gd name="T14" fmla="*/ 0 w 24"/>
                      <a:gd name="T15" fmla="*/ 0 h 29"/>
                      <a:gd name="T16" fmla="*/ 0 w 24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29"/>
                      <a:gd name="T29" fmla="*/ 24 w 24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29">
                        <a:moveTo>
                          <a:pt x="0" y="13"/>
                        </a:moveTo>
                        <a:lnTo>
                          <a:pt x="0" y="9"/>
                        </a:lnTo>
                        <a:lnTo>
                          <a:pt x="11" y="0"/>
                        </a:lnTo>
                        <a:lnTo>
                          <a:pt x="17" y="9"/>
                        </a:lnTo>
                        <a:lnTo>
                          <a:pt x="24" y="13"/>
                        </a:lnTo>
                        <a:lnTo>
                          <a:pt x="17" y="29"/>
                        </a:lnTo>
                        <a:lnTo>
                          <a:pt x="11" y="29"/>
                        </a:lnTo>
                        <a:lnTo>
                          <a:pt x="0" y="29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0" name="Freeform 451"/>
                  <p:cNvSpPr>
                    <a:spLocks/>
                  </p:cNvSpPr>
                  <p:nvPr/>
                </p:nvSpPr>
                <p:spPr bwMode="auto">
                  <a:xfrm>
                    <a:off x="1306" y="1492"/>
                    <a:ext cx="5" cy="8"/>
                  </a:xfrm>
                  <a:custGeom>
                    <a:avLst/>
                    <a:gdLst>
                      <a:gd name="T0" fmla="*/ 0 w 20"/>
                      <a:gd name="T1" fmla="*/ 0 h 31"/>
                      <a:gd name="T2" fmla="*/ 0 w 20"/>
                      <a:gd name="T3" fmla="*/ 0 h 31"/>
                      <a:gd name="T4" fmla="*/ 0 w 20"/>
                      <a:gd name="T5" fmla="*/ 0 h 31"/>
                      <a:gd name="T6" fmla="*/ 0 w 20"/>
                      <a:gd name="T7" fmla="*/ 0 h 31"/>
                      <a:gd name="T8" fmla="*/ 0 w 20"/>
                      <a:gd name="T9" fmla="*/ 0 h 31"/>
                      <a:gd name="T10" fmla="*/ 0 w 20"/>
                      <a:gd name="T11" fmla="*/ 0 h 31"/>
                      <a:gd name="T12" fmla="*/ 0 w 20"/>
                      <a:gd name="T13" fmla="*/ 0 h 31"/>
                      <a:gd name="T14" fmla="*/ 0 w 20"/>
                      <a:gd name="T15" fmla="*/ 0 h 31"/>
                      <a:gd name="T16" fmla="*/ 0 w 20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1"/>
                      <a:gd name="T29" fmla="*/ 20 w 20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1">
                        <a:moveTo>
                          <a:pt x="0" y="17"/>
                        </a:moveTo>
                        <a:lnTo>
                          <a:pt x="4" y="0"/>
                        </a:lnTo>
                        <a:lnTo>
                          <a:pt x="11" y="0"/>
                        </a:lnTo>
                        <a:lnTo>
                          <a:pt x="18" y="0"/>
                        </a:lnTo>
                        <a:lnTo>
                          <a:pt x="20" y="17"/>
                        </a:lnTo>
                        <a:lnTo>
                          <a:pt x="18" y="20"/>
                        </a:lnTo>
                        <a:lnTo>
                          <a:pt x="11" y="31"/>
                        </a:lnTo>
                        <a:lnTo>
                          <a:pt x="4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1" name="Freeform 452"/>
                  <p:cNvSpPr>
                    <a:spLocks/>
                  </p:cNvSpPr>
                  <p:nvPr/>
                </p:nvSpPr>
                <p:spPr bwMode="auto">
                  <a:xfrm>
                    <a:off x="1336" y="1482"/>
                    <a:ext cx="6" cy="7"/>
                  </a:xfrm>
                  <a:custGeom>
                    <a:avLst/>
                    <a:gdLst>
                      <a:gd name="T0" fmla="*/ 0 w 23"/>
                      <a:gd name="T1" fmla="*/ 0 h 30"/>
                      <a:gd name="T2" fmla="*/ 0 w 23"/>
                      <a:gd name="T3" fmla="*/ 0 h 30"/>
                      <a:gd name="T4" fmla="*/ 0 w 23"/>
                      <a:gd name="T5" fmla="*/ 0 h 30"/>
                      <a:gd name="T6" fmla="*/ 0 w 23"/>
                      <a:gd name="T7" fmla="*/ 0 h 30"/>
                      <a:gd name="T8" fmla="*/ 0 w 23"/>
                      <a:gd name="T9" fmla="*/ 0 h 30"/>
                      <a:gd name="T10" fmla="*/ 0 w 23"/>
                      <a:gd name="T11" fmla="*/ 0 h 30"/>
                      <a:gd name="T12" fmla="*/ 0 w 23"/>
                      <a:gd name="T13" fmla="*/ 0 h 30"/>
                      <a:gd name="T14" fmla="*/ 0 w 23"/>
                      <a:gd name="T15" fmla="*/ 0 h 30"/>
                      <a:gd name="T16" fmla="*/ 0 w 23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0"/>
                      <a:gd name="T29" fmla="*/ 23 w 23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0">
                        <a:moveTo>
                          <a:pt x="0" y="17"/>
                        </a:moveTo>
                        <a:lnTo>
                          <a:pt x="6" y="0"/>
                        </a:lnTo>
                        <a:lnTo>
                          <a:pt x="9" y="0"/>
                        </a:lnTo>
                        <a:lnTo>
                          <a:pt x="23" y="0"/>
                        </a:lnTo>
                        <a:lnTo>
                          <a:pt x="23" y="17"/>
                        </a:lnTo>
                        <a:lnTo>
                          <a:pt x="23" y="20"/>
                        </a:lnTo>
                        <a:lnTo>
                          <a:pt x="9" y="30"/>
                        </a:lnTo>
                        <a:lnTo>
                          <a:pt x="6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2" name="Freeform 453"/>
                  <p:cNvSpPr>
                    <a:spLocks/>
                  </p:cNvSpPr>
                  <p:nvPr/>
                </p:nvSpPr>
                <p:spPr bwMode="auto">
                  <a:xfrm>
                    <a:off x="1991" y="1016"/>
                    <a:ext cx="5" cy="6"/>
                  </a:xfrm>
                  <a:custGeom>
                    <a:avLst/>
                    <a:gdLst>
                      <a:gd name="T0" fmla="*/ 0 w 20"/>
                      <a:gd name="T1" fmla="*/ 0 h 24"/>
                      <a:gd name="T2" fmla="*/ 0 w 20"/>
                      <a:gd name="T3" fmla="*/ 0 h 24"/>
                      <a:gd name="T4" fmla="*/ 0 w 20"/>
                      <a:gd name="T5" fmla="*/ 0 h 24"/>
                      <a:gd name="T6" fmla="*/ 0 w 20"/>
                      <a:gd name="T7" fmla="*/ 0 h 24"/>
                      <a:gd name="T8" fmla="*/ 0 w 20"/>
                      <a:gd name="T9" fmla="*/ 0 h 24"/>
                      <a:gd name="T10" fmla="*/ 0 w 20"/>
                      <a:gd name="T11" fmla="*/ 0 h 24"/>
                      <a:gd name="T12" fmla="*/ 0 w 20"/>
                      <a:gd name="T13" fmla="*/ 0 h 24"/>
                      <a:gd name="T14" fmla="*/ 0 w 20"/>
                      <a:gd name="T15" fmla="*/ 0 h 24"/>
                      <a:gd name="T16" fmla="*/ 0 w 20"/>
                      <a:gd name="T17" fmla="*/ 0 h 2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24"/>
                      <a:gd name="T29" fmla="*/ 20 w 20"/>
                      <a:gd name="T30" fmla="*/ 24 h 2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24">
                        <a:moveTo>
                          <a:pt x="0" y="10"/>
                        </a:moveTo>
                        <a:lnTo>
                          <a:pt x="2" y="0"/>
                        </a:lnTo>
                        <a:lnTo>
                          <a:pt x="9" y="0"/>
                        </a:lnTo>
                        <a:lnTo>
                          <a:pt x="16" y="0"/>
                        </a:lnTo>
                        <a:lnTo>
                          <a:pt x="20" y="10"/>
                        </a:lnTo>
                        <a:lnTo>
                          <a:pt x="16" y="20"/>
                        </a:lnTo>
                        <a:lnTo>
                          <a:pt x="9" y="24"/>
                        </a:lnTo>
                        <a:lnTo>
                          <a:pt x="2" y="20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3" name="Freeform 454"/>
                  <p:cNvSpPr>
                    <a:spLocks/>
                  </p:cNvSpPr>
                  <p:nvPr/>
                </p:nvSpPr>
                <p:spPr bwMode="auto">
                  <a:xfrm>
                    <a:off x="2006" y="1016"/>
                    <a:ext cx="7" cy="6"/>
                  </a:xfrm>
                  <a:custGeom>
                    <a:avLst/>
                    <a:gdLst>
                      <a:gd name="T0" fmla="*/ 0 w 27"/>
                      <a:gd name="T1" fmla="*/ 0 h 24"/>
                      <a:gd name="T2" fmla="*/ 0 w 27"/>
                      <a:gd name="T3" fmla="*/ 0 h 24"/>
                      <a:gd name="T4" fmla="*/ 0 w 27"/>
                      <a:gd name="T5" fmla="*/ 0 h 24"/>
                      <a:gd name="T6" fmla="*/ 0 w 27"/>
                      <a:gd name="T7" fmla="*/ 0 h 24"/>
                      <a:gd name="T8" fmla="*/ 0 w 27"/>
                      <a:gd name="T9" fmla="*/ 0 h 24"/>
                      <a:gd name="T10" fmla="*/ 0 w 27"/>
                      <a:gd name="T11" fmla="*/ 0 h 24"/>
                      <a:gd name="T12" fmla="*/ 0 w 27"/>
                      <a:gd name="T13" fmla="*/ 0 h 24"/>
                      <a:gd name="T14" fmla="*/ 0 w 27"/>
                      <a:gd name="T15" fmla="*/ 0 h 24"/>
                      <a:gd name="T16" fmla="*/ 0 w 27"/>
                      <a:gd name="T17" fmla="*/ 0 h 2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4"/>
                      <a:gd name="T29" fmla="*/ 27 w 27"/>
                      <a:gd name="T30" fmla="*/ 24 h 2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4">
                        <a:moveTo>
                          <a:pt x="0" y="10"/>
                        </a:moveTo>
                        <a:lnTo>
                          <a:pt x="3" y="0"/>
                        </a:lnTo>
                        <a:lnTo>
                          <a:pt x="10" y="0"/>
                        </a:lnTo>
                        <a:lnTo>
                          <a:pt x="20" y="0"/>
                        </a:lnTo>
                        <a:lnTo>
                          <a:pt x="27" y="10"/>
                        </a:lnTo>
                        <a:lnTo>
                          <a:pt x="20" y="20"/>
                        </a:lnTo>
                        <a:lnTo>
                          <a:pt x="10" y="24"/>
                        </a:lnTo>
                        <a:lnTo>
                          <a:pt x="3" y="20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4" name="Freeform 455"/>
                  <p:cNvSpPr>
                    <a:spLocks/>
                  </p:cNvSpPr>
                  <p:nvPr/>
                </p:nvSpPr>
                <p:spPr bwMode="auto">
                  <a:xfrm>
                    <a:off x="2095" y="1068"/>
                    <a:ext cx="7" cy="8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5"/>
                        </a:moveTo>
                        <a:lnTo>
                          <a:pt x="0" y="11"/>
                        </a:lnTo>
                        <a:lnTo>
                          <a:pt x="9" y="0"/>
                        </a:lnTo>
                        <a:lnTo>
                          <a:pt x="20" y="11"/>
                        </a:lnTo>
                        <a:lnTo>
                          <a:pt x="27" y="15"/>
                        </a:lnTo>
                        <a:lnTo>
                          <a:pt x="20" y="31"/>
                        </a:lnTo>
                        <a:lnTo>
                          <a:pt x="9" y="31"/>
                        </a:lnTo>
                        <a:lnTo>
                          <a:pt x="0" y="31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5" name="Freeform 456"/>
                  <p:cNvSpPr>
                    <a:spLocks/>
                  </p:cNvSpPr>
                  <p:nvPr/>
                </p:nvSpPr>
                <p:spPr bwMode="auto">
                  <a:xfrm>
                    <a:off x="2110" y="1068"/>
                    <a:ext cx="7" cy="8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5"/>
                        </a:moveTo>
                        <a:lnTo>
                          <a:pt x="0" y="11"/>
                        </a:lnTo>
                        <a:lnTo>
                          <a:pt x="10" y="0"/>
                        </a:lnTo>
                        <a:lnTo>
                          <a:pt x="20" y="11"/>
                        </a:lnTo>
                        <a:lnTo>
                          <a:pt x="27" y="15"/>
                        </a:lnTo>
                        <a:lnTo>
                          <a:pt x="20" y="31"/>
                        </a:lnTo>
                        <a:lnTo>
                          <a:pt x="10" y="31"/>
                        </a:lnTo>
                        <a:lnTo>
                          <a:pt x="0" y="31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6" name="Freeform 457"/>
                  <p:cNvSpPr>
                    <a:spLocks/>
                  </p:cNvSpPr>
                  <p:nvPr/>
                </p:nvSpPr>
                <p:spPr bwMode="auto">
                  <a:xfrm>
                    <a:off x="1794" y="1016"/>
                    <a:ext cx="6" cy="6"/>
                  </a:xfrm>
                  <a:custGeom>
                    <a:avLst/>
                    <a:gdLst>
                      <a:gd name="T0" fmla="*/ 0 w 26"/>
                      <a:gd name="T1" fmla="*/ 0 h 24"/>
                      <a:gd name="T2" fmla="*/ 0 w 26"/>
                      <a:gd name="T3" fmla="*/ 0 h 24"/>
                      <a:gd name="T4" fmla="*/ 0 w 26"/>
                      <a:gd name="T5" fmla="*/ 0 h 24"/>
                      <a:gd name="T6" fmla="*/ 0 w 26"/>
                      <a:gd name="T7" fmla="*/ 0 h 24"/>
                      <a:gd name="T8" fmla="*/ 0 w 26"/>
                      <a:gd name="T9" fmla="*/ 0 h 24"/>
                      <a:gd name="T10" fmla="*/ 0 w 26"/>
                      <a:gd name="T11" fmla="*/ 0 h 24"/>
                      <a:gd name="T12" fmla="*/ 0 w 26"/>
                      <a:gd name="T13" fmla="*/ 0 h 24"/>
                      <a:gd name="T14" fmla="*/ 0 w 26"/>
                      <a:gd name="T15" fmla="*/ 0 h 24"/>
                      <a:gd name="T16" fmla="*/ 0 w 26"/>
                      <a:gd name="T17" fmla="*/ 0 h 2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"/>
                      <a:gd name="T28" fmla="*/ 0 h 24"/>
                      <a:gd name="T29" fmla="*/ 26 w 26"/>
                      <a:gd name="T30" fmla="*/ 24 h 2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" h="24">
                        <a:moveTo>
                          <a:pt x="0" y="10"/>
                        </a:moveTo>
                        <a:lnTo>
                          <a:pt x="6" y="0"/>
                        </a:lnTo>
                        <a:lnTo>
                          <a:pt x="10" y="0"/>
                        </a:lnTo>
                        <a:lnTo>
                          <a:pt x="26" y="0"/>
                        </a:lnTo>
                        <a:lnTo>
                          <a:pt x="26" y="10"/>
                        </a:lnTo>
                        <a:lnTo>
                          <a:pt x="26" y="20"/>
                        </a:lnTo>
                        <a:lnTo>
                          <a:pt x="10" y="24"/>
                        </a:lnTo>
                        <a:lnTo>
                          <a:pt x="6" y="20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7" name="Freeform 458"/>
                  <p:cNvSpPr>
                    <a:spLocks/>
                  </p:cNvSpPr>
                  <p:nvPr/>
                </p:nvSpPr>
                <p:spPr bwMode="auto">
                  <a:xfrm>
                    <a:off x="1809" y="1016"/>
                    <a:ext cx="6" cy="6"/>
                  </a:xfrm>
                  <a:custGeom>
                    <a:avLst/>
                    <a:gdLst>
                      <a:gd name="T0" fmla="*/ 0 w 23"/>
                      <a:gd name="T1" fmla="*/ 0 h 24"/>
                      <a:gd name="T2" fmla="*/ 0 w 23"/>
                      <a:gd name="T3" fmla="*/ 0 h 24"/>
                      <a:gd name="T4" fmla="*/ 0 w 23"/>
                      <a:gd name="T5" fmla="*/ 0 h 24"/>
                      <a:gd name="T6" fmla="*/ 0 w 23"/>
                      <a:gd name="T7" fmla="*/ 0 h 24"/>
                      <a:gd name="T8" fmla="*/ 0 w 23"/>
                      <a:gd name="T9" fmla="*/ 0 h 24"/>
                      <a:gd name="T10" fmla="*/ 0 w 23"/>
                      <a:gd name="T11" fmla="*/ 0 h 24"/>
                      <a:gd name="T12" fmla="*/ 0 w 23"/>
                      <a:gd name="T13" fmla="*/ 0 h 24"/>
                      <a:gd name="T14" fmla="*/ 0 w 23"/>
                      <a:gd name="T15" fmla="*/ 0 h 24"/>
                      <a:gd name="T16" fmla="*/ 0 w 23"/>
                      <a:gd name="T17" fmla="*/ 0 h 2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24"/>
                      <a:gd name="T29" fmla="*/ 23 w 23"/>
                      <a:gd name="T30" fmla="*/ 24 h 2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24">
                        <a:moveTo>
                          <a:pt x="0" y="10"/>
                        </a:moveTo>
                        <a:lnTo>
                          <a:pt x="7" y="0"/>
                        </a:lnTo>
                        <a:lnTo>
                          <a:pt x="10" y="0"/>
                        </a:lnTo>
                        <a:lnTo>
                          <a:pt x="23" y="0"/>
                        </a:lnTo>
                        <a:lnTo>
                          <a:pt x="23" y="10"/>
                        </a:lnTo>
                        <a:lnTo>
                          <a:pt x="23" y="20"/>
                        </a:lnTo>
                        <a:lnTo>
                          <a:pt x="10" y="24"/>
                        </a:lnTo>
                        <a:lnTo>
                          <a:pt x="7" y="20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8" name="Freeform 459"/>
                  <p:cNvSpPr>
                    <a:spLocks/>
                  </p:cNvSpPr>
                  <p:nvPr/>
                </p:nvSpPr>
                <p:spPr bwMode="auto">
                  <a:xfrm>
                    <a:off x="1786" y="1142"/>
                    <a:ext cx="6" cy="7"/>
                  </a:xfrm>
                  <a:custGeom>
                    <a:avLst/>
                    <a:gdLst>
                      <a:gd name="T0" fmla="*/ 0 w 23"/>
                      <a:gd name="T1" fmla="*/ 0 h 30"/>
                      <a:gd name="T2" fmla="*/ 0 w 23"/>
                      <a:gd name="T3" fmla="*/ 0 h 30"/>
                      <a:gd name="T4" fmla="*/ 0 w 23"/>
                      <a:gd name="T5" fmla="*/ 0 h 30"/>
                      <a:gd name="T6" fmla="*/ 0 w 23"/>
                      <a:gd name="T7" fmla="*/ 0 h 30"/>
                      <a:gd name="T8" fmla="*/ 0 w 23"/>
                      <a:gd name="T9" fmla="*/ 0 h 30"/>
                      <a:gd name="T10" fmla="*/ 0 w 23"/>
                      <a:gd name="T11" fmla="*/ 0 h 30"/>
                      <a:gd name="T12" fmla="*/ 0 w 23"/>
                      <a:gd name="T13" fmla="*/ 0 h 30"/>
                      <a:gd name="T14" fmla="*/ 0 w 23"/>
                      <a:gd name="T15" fmla="*/ 0 h 30"/>
                      <a:gd name="T16" fmla="*/ 0 w 23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0"/>
                      <a:gd name="T29" fmla="*/ 23 w 23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0">
                        <a:moveTo>
                          <a:pt x="0" y="13"/>
                        </a:moveTo>
                        <a:lnTo>
                          <a:pt x="3" y="10"/>
                        </a:lnTo>
                        <a:lnTo>
                          <a:pt x="9" y="0"/>
                        </a:lnTo>
                        <a:lnTo>
                          <a:pt x="20" y="10"/>
                        </a:lnTo>
                        <a:lnTo>
                          <a:pt x="23" y="13"/>
                        </a:lnTo>
                        <a:lnTo>
                          <a:pt x="20" y="30"/>
                        </a:lnTo>
                        <a:lnTo>
                          <a:pt x="9" y="30"/>
                        </a:lnTo>
                        <a:lnTo>
                          <a:pt x="3" y="30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9" name="Freeform 460"/>
                  <p:cNvSpPr>
                    <a:spLocks/>
                  </p:cNvSpPr>
                  <p:nvPr/>
                </p:nvSpPr>
                <p:spPr bwMode="auto">
                  <a:xfrm>
                    <a:off x="1802" y="1142"/>
                    <a:ext cx="5" cy="7"/>
                  </a:xfrm>
                  <a:custGeom>
                    <a:avLst/>
                    <a:gdLst>
                      <a:gd name="T0" fmla="*/ 0 w 20"/>
                      <a:gd name="T1" fmla="*/ 0 h 30"/>
                      <a:gd name="T2" fmla="*/ 0 w 20"/>
                      <a:gd name="T3" fmla="*/ 0 h 30"/>
                      <a:gd name="T4" fmla="*/ 0 w 20"/>
                      <a:gd name="T5" fmla="*/ 0 h 30"/>
                      <a:gd name="T6" fmla="*/ 0 w 20"/>
                      <a:gd name="T7" fmla="*/ 0 h 30"/>
                      <a:gd name="T8" fmla="*/ 0 w 20"/>
                      <a:gd name="T9" fmla="*/ 0 h 30"/>
                      <a:gd name="T10" fmla="*/ 0 w 20"/>
                      <a:gd name="T11" fmla="*/ 0 h 30"/>
                      <a:gd name="T12" fmla="*/ 0 w 20"/>
                      <a:gd name="T13" fmla="*/ 0 h 30"/>
                      <a:gd name="T14" fmla="*/ 0 w 20"/>
                      <a:gd name="T15" fmla="*/ 0 h 30"/>
                      <a:gd name="T16" fmla="*/ 0 w 20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0"/>
                      <a:gd name="T29" fmla="*/ 20 w 20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0">
                        <a:moveTo>
                          <a:pt x="0" y="13"/>
                        </a:moveTo>
                        <a:lnTo>
                          <a:pt x="4" y="10"/>
                        </a:lnTo>
                        <a:lnTo>
                          <a:pt x="11" y="0"/>
                        </a:lnTo>
                        <a:lnTo>
                          <a:pt x="18" y="10"/>
                        </a:lnTo>
                        <a:lnTo>
                          <a:pt x="20" y="13"/>
                        </a:lnTo>
                        <a:lnTo>
                          <a:pt x="18" y="30"/>
                        </a:lnTo>
                        <a:lnTo>
                          <a:pt x="11" y="30"/>
                        </a:lnTo>
                        <a:lnTo>
                          <a:pt x="4" y="30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0" name="Freeform 461"/>
                  <p:cNvSpPr>
                    <a:spLocks/>
                  </p:cNvSpPr>
                  <p:nvPr/>
                </p:nvSpPr>
                <p:spPr bwMode="auto">
                  <a:xfrm>
                    <a:off x="1929" y="1118"/>
                    <a:ext cx="7" cy="8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4"/>
                        </a:moveTo>
                        <a:lnTo>
                          <a:pt x="6" y="0"/>
                        </a:lnTo>
                        <a:lnTo>
                          <a:pt x="16" y="0"/>
                        </a:lnTo>
                        <a:lnTo>
                          <a:pt x="20" y="0"/>
                        </a:lnTo>
                        <a:lnTo>
                          <a:pt x="27" y="14"/>
                        </a:lnTo>
                        <a:lnTo>
                          <a:pt x="20" y="21"/>
                        </a:lnTo>
                        <a:lnTo>
                          <a:pt x="16" y="31"/>
                        </a:lnTo>
                        <a:lnTo>
                          <a:pt x="6" y="2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1" name="Freeform 462"/>
                  <p:cNvSpPr>
                    <a:spLocks/>
                  </p:cNvSpPr>
                  <p:nvPr/>
                </p:nvSpPr>
                <p:spPr bwMode="auto">
                  <a:xfrm>
                    <a:off x="1945" y="1118"/>
                    <a:ext cx="7" cy="8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4"/>
                        </a:moveTo>
                        <a:lnTo>
                          <a:pt x="7" y="0"/>
                        </a:lnTo>
                        <a:lnTo>
                          <a:pt x="17" y="0"/>
                        </a:lnTo>
                        <a:lnTo>
                          <a:pt x="20" y="0"/>
                        </a:lnTo>
                        <a:lnTo>
                          <a:pt x="27" y="14"/>
                        </a:lnTo>
                        <a:lnTo>
                          <a:pt x="20" y="21"/>
                        </a:lnTo>
                        <a:lnTo>
                          <a:pt x="17" y="31"/>
                        </a:lnTo>
                        <a:lnTo>
                          <a:pt x="7" y="2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2" name="Freeform 463"/>
                  <p:cNvSpPr>
                    <a:spLocks/>
                  </p:cNvSpPr>
                  <p:nvPr/>
                </p:nvSpPr>
                <p:spPr bwMode="auto">
                  <a:xfrm>
                    <a:off x="1936" y="1257"/>
                    <a:ext cx="6" cy="8"/>
                  </a:xfrm>
                  <a:custGeom>
                    <a:avLst/>
                    <a:gdLst>
                      <a:gd name="T0" fmla="*/ 0 w 26"/>
                      <a:gd name="T1" fmla="*/ 0 h 31"/>
                      <a:gd name="T2" fmla="*/ 0 w 26"/>
                      <a:gd name="T3" fmla="*/ 0 h 31"/>
                      <a:gd name="T4" fmla="*/ 0 w 26"/>
                      <a:gd name="T5" fmla="*/ 0 h 31"/>
                      <a:gd name="T6" fmla="*/ 0 w 26"/>
                      <a:gd name="T7" fmla="*/ 0 h 31"/>
                      <a:gd name="T8" fmla="*/ 0 w 26"/>
                      <a:gd name="T9" fmla="*/ 0 h 31"/>
                      <a:gd name="T10" fmla="*/ 0 w 26"/>
                      <a:gd name="T11" fmla="*/ 0 h 31"/>
                      <a:gd name="T12" fmla="*/ 0 w 26"/>
                      <a:gd name="T13" fmla="*/ 0 h 31"/>
                      <a:gd name="T14" fmla="*/ 0 w 26"/>
                      <a:gd name="T15" fmla="*/ 0 h 31"/>
                      <a:gd name="T16" fmla="*/ 0 w 26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"/>
                      <a:gd name="T28" fmla="*/ 0 h 31"/>
                      <a:gd name="T29" fmla="*/ 26 w 26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" h="31">
                        <a:moveTo>
                          <a:pt x="0" y="17"/>
                        </a:moveTo>
                        <a:lnTo>
                          <a:pt x="6" y="0"/>
                        </a:lnTo>
                        <a:lnTo>
                          <a:pt x="9" y="0"/>
                        </a:lnTo>
                        <a:lnTo>
                          <a:pt x="20" y="0"/>
                        </a:lnTo>
                        <a:lnTo>
                          <a:pt x="26" y="17"/>
                        </a:lnTo>
                        <a:lnTo>
                          <a:pt x="20" y="20"/>
                        </a:lnTo>
                        <a:lnTo>
                          <a:pt x="9" y="31"/>
                        </a:lnTo>
                        <a:lnTo>
                          <a:pt x="6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3" name="Freeform 464"/>
                  <p:cNvSpPr>
                    <a:spLocks/>
                  </p:cNvSpPr>
                  <p:nvPr/>
                </p:nvSpPr>
                <p:spPr bwMode="auto">
                  <a:xfrm>
                    <a:off x="1952" y="1257"/>
                    <a:ext cx="5" cy="8"/>
                  </a:xfrm>
                  <a:custGeom>
                    <a:avLst/>
                    <a:gdLst>
                      <a:gd name="T0" fmla="*/ 0 w 24"/>
                      <a:gd name="T1" fmla="*/ 0 h 31"/>
                      <a:gd name="T2" fmla="*/ 0 w 24"/>
                      <a:gd name="T3" fmla="*/ 0 h 31"/>
                      <a:gd name="T4" fmla="*/ 0 w 24"/>
                      <a:gd name="T5" fmla="*/ 0 h 31"/>
                      <a:gd name="T6" fmla="*/ 0 w 24"/>
                      <a:gd name="T7" fmla="*/ 0 h 31"/>
                      <a:gd name="T8" fmla="*/ 0 w 24"/>
                      <a:gd name="T9" fmla="*/ 0 h 31"/>
                      <a:gd name="T10" fmla="*/ 0 w 24"/>
                      <a:gd name="T11" fmla="*/ 0 h 31"/>
                      <a:gd name="T12" fmla="*/ 0 w 24"/>
                      <a:gd name="T13" fmla="*/ 0 h 31"/>
                      <a:gd name="T14" fmla="*/ 0 w 24"/>
                      <a:gd name="T15" fmla="*/ 0 h 31"/>
                      <a:gd name="T16" fmla="*/ 0 w 24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1"/>
                      <a:gd name="T29" fmla="*/ 24 w 24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1">
                        <a:moveTo>
                          <a:pt x="0" y="17"/>
                        </a:moveTo>
                        <a:lnTo>
                          <a:pt x="7" y="0"/>
                        </a:lnTo>
                        <a:lnTo>
                          <a:pt x="11" y="0"/>
                        </a:lnTo>
                        <a:lnTo>
                          <a:pt x="17" y="0"/>
                        </a:lnTo>
                        <a:lnTo>
                          <a:pt x="24" y="17"/>
                        </a:lnTo>
                        <a:lnTo>
                          <a:pt x="17" y="20"/>
                        </a:lnTo>
                        <a:lnTo>
                          <a:pt x="11" y="31"/>
                        </a:lnTo>
                        <a:lnTo>
                          <a:pt x="7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4" name="Freeform 465"/>
                  <p:cNvSpPr>
                    <a:spLocks/>
                  </p:cNvSpPr>
                  <p:nvPr/>
                </p:nvSpPr>
                <p:spPr bwMode="auto">
                  <a:xfrm>
                    <a:off x="2134" y="1223"/>
                    <a:ext cx="6" cy="7"/>
                  </a:xfrm>
                  <a:custGeom>
                    <a:avLst/>
                    <a:gdLst>
                      <a:gd name="T0" fmla="*/ 0 w 24"/>
                      <a:gd name="T1" fmla="*/ 0 h 29"/>
                      <a:gd name="T2" fmla="*/ 0 w 24"/>
                      <a:gd name="T3" fmla="*/ 0 h 29"/>
                      <a:gd name="T4" fmla="*/ 0 w 24"/>
                      <a:gd name="T5" fmla="*/ 0 h 29"/>
                      <a:gd name="T6" fmla="*/ 0 w 24"/>
                      <a:gd name="T7" fmla="*/ 0 h 29"/>
                      <a:gd name="T8" fmla="*/ 0 w 24"/>
                      <a:gd name="T9" fmla="*/ 0 h 29"/>
                      <a:gd name="T10" fmla="*/ 0 w 24"/>
                      <a:gd name="T11" fmla="*/ 0 h 29"/>
                      <a:gd name="T12" fmla="*/ 0 w 24"/>
                      <a:gd name="T13" fmla="*/ 0 h 29"/>
                      <a:gd name="T14" fmla="*/ 0 w 24"/>
                      <a:gd name="T15" fmla="*/ 0 h 29"/>
                      <a:gd name="T16" fmla="*/ 0 w 24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29"/>
                      <a:gd name="T29" fmla="*/ 24 w 24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29">
                        <a:moveTo>
                          <a:pt x="0" y="13"/>
                        </a:moveTo>
                        <a:lnTo>
                          <a:pt x="7" y="9"/>
                        </a:lnTo>
                        <a:lnTo>
                          <a:pt x="14" y="0"/>
                        </a:lnTo>
                        <a:lnTo>
                          <a:pt x="17" y="9"/>
                        </a:lnTo>
                        <a:lnTo>
                          <a:pt x="24" y="13"/>
                        </a:lnTo>
                        <a:lnTo>
                          <a:pt x="17" y="29"/>
                        </a:lnTo>
                        <a:lnTo>
                          <a:pt x="14" y="29"/>
                        </a:lnTo>
                        <a:lnTo>
                          <a:pt x="7" y="29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5" name="Freeform 466"/>
                  <p:cNvSpPr>
                    <a:spLocks/>
                  </p:cNvSpPr>
                  <p:nvPr/>
                </p:nvSpPr>
                <p:spPr bwMode="auto">
                  <a:xfrm>
                    <a:off x="2149" y="1223"/>
                    <a:ext cx="7" cy="7"/>
                  </a:xfrm>
                  <a:custGeom>
                    <a:avLst/>
                    <a:gdLst>
                      <a:gd name="T0" fmla="*/ 0 w 27"/>
                      <a:gd name="T1" fmla="*/ 0 h 29"/>
                      <a:gd name="T2" fmla="*/ 0 w 27"/>
                      <a:gd name="T3" fmla="*/ 0 h 29"/>
                      <a:gd name="T4" fmla="*/ 0 w 27"/>
                      <a:gd name="T5" fmla="*/ 0 h 29"/>
                      <a:gd name="T6" fmla="*/ 0 w 27"/>
                      <a:gd name="T7" fmla="*/ 0 h 29"/>
                      <a:gd name="T8" fmla="*/ 0 w 27"/>
                      <a:gd name="T9" fmla="*/ 0 h 29"/>
                      <a:gd name="T10" fmla="*/ 0 w 27"/>
                      <a:gd name="T11" fmla="*/ 0 h 29"/>
                      <a:gd name="T12" fmla="*/ 0 w 27"/>
                      <a:gd name="T13" fmla="*/ 0 h 29"/>
                      <a:gd name="T14" fmla="*/ 0 w 27"/>
                      <a:gd name="T15" fmla="*/ 0 h 29"/>
                      <a:gd name="T16" fmla="*/ 0 w 27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9"/>
                      <a:gd name="T29" fmla="*/ 27 w 27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9">
                        <a:moveTo>
                          <a:pt x="0" y="13"/>
                        </a:moveTo>
                        <a:lnTo>
                          <a:pt x="7" y="9"/>
                        </a:lnTo>
                        <a:lnTo>
                          <a:pt x="16" y="0"/>
                        </a:lnTo>
                        <a:lnTo>
                          <a:pt x="20" y="9"/>
                        </a:lnTo>
                        <a:lnTo>
                          <a:pt x="27" y="13"/>
                        </a:lnTo>
                        <a:lnTo>
                          <a:pt x="20" y="29"/>
                        </a:lnTo>
                        <a:lnTo>
                          <a:pt x="16" y="29"/>
                        </a:lnTo>
                        <a:lnTo>
                          <a:pt x="7" y="29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6" name="Freeform 467"/>
                  <p:cNvSpPr>
                    <a:spLocks/>
                  </p:cNvSpPr>
                  <p:nvPr/>
                </p:nvSpPr>
                <p:spPr bwMode="auto">
                  <a:xfrm>
                    <a:off x="2042" y="1325"/>
                    <a:ext cx="6" cy="8"/>
                  </a:xfrm>
                  <a:custGeom>
                    <a:avLst/>
                    <a:gdLst>
                      <a:gd name="T0" fmla="*/ 0 w 24"/>
                      <a:gd name="T1" fmla="*/ 0 h 30"/>
                      <a:gd name="T2" fmla="*/ 0 w 24"/>
                      <a:gd name="T3" fmla="*/ 0 h 30"/>
                      <a:gd name="T4" fmla="*/ 0 w 24"/>
                      <a:gd name="T5" fmla="*/ 0 h 30"/>
                      <a:gd name="T6" fmla="*/ 0 w 24"/>
                      <a:gd name="T7" fmla="*/ 0 h 30"/>
                      <a:gd name="T8" fmla="*/ 0 w 24"/>
                      <a:gd name="T9" fmla="*/ 0 h 30"/>
                      <a:gd name="T10" fmla="*/ 0 w 24"/>
                      <a:gd name="T11" fmla="*/ 0 h 30"/>
                      <a:gd name="T12" fmla="*/ 0 w 24"/>
                      <a:gd name="T13" fmla="*/ 0 h 30"/>
                      <a:gd name="T14" fmla="*/ 0 w 24"/>
                      <a:gd name="T15" fmla="*/ 0 h 30"/>
                      <a:gd name="T16" fmla="*/ 0 w 24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0"/>
                      <a:gd name="T29" fmla="*/ 24 w 24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0">
                        <a:moveTo>
                          <a:pt x="0" y="16"/>
                        </a:moveTo>
                        <a:lnTo>
                          <a:pt x="7" y="10"/>
                        </a:lnTo>
                        <a:lnTo>
                          <a:pt x="11" y="0"/>
                        </a:lnTo>
                        <a:lnTo>
                          <a:pt x="24" y="10"/>
                        </a:lnTo>
                        <a:lnTo>
                          <a:pt x="24" y="16"/>
                        </a:lnTo>
                        <a:lnTo>
                          <a:pt x="24" y="30"/>
                        </a:lnTo>
                        <a:lnTo>
                          <a:pt x="11" y="30"/>
                        </a:lnTo>
                        <a:lnTo>
                          <a:pt x="7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7" name="Freeform 468"/>
                  <p:cNvSpPr>
                    <a:spLocks/>
                  </p:cNvSpPr>
                  <p:nvPr/>
                </p:nvSpPr>
                <p:spPr bwMode="auto">
                  <a:xfrm>
                    <a:off x="2058" y="1325"/>
                    <a:ext cx="6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6"/>
                        </a:moveTo>
                        <a:lnTo>
                          <a:pt x="7" y="10"/>
                        </a:lnTo>
                        <a:lnTo>
                          <a:pt x="10" y="0"/>
                        </a:lnTo>
                        <a:lnTo>
                          <a:pt x="27" y="10"/>
                        </a:lnTo>
                        <a:lnTo>
                          <a:pt x="27" y="16"/>
                        </a:lnTo>
                        <a:lnTo>
                          <a:pt x="27" y="30"/>
                        </a:lnTo>
                        <a:lnTo>
                          <a:pt x="10" y="30"/>
                        </a:lnTo>
                        <a:lnTo>
                          <a:pt x="7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8" name="Freeform 469"/>
                  <p:cNvSpPr>
                    <a:spLocks/>
                  </p:cNvSpPr>
                  <p:nvPr/>
                </p:nvSpPr>
                <p:spPr bwMode="auto">
                  <a:xfrm>
                    <a:off x="2550" y="2349"/>
                    <a:ext cx="5" cy="8"/>
                  </a:xfrm>
                  <a:custGeom>
                    <a:avLst/>
                    <a:gdLst>
                      <a:gd name="T0" fmla="*/ 0 w 24"/>
                      <a:gd name="T1" fmla="*/ 0 h 30"/>
                      <a:gd name="T2" fmla="*/ 0 w 24"/>
                      <a:gd name="T3" fmla="*/ 0 h 30"/>
                      <a:gd name="T4" fmla="*/ 0 w 24"/>
                      <a:gd name="T5" fmla="*/ 0 h 30"/>
                      <a:gd name="T6" fmla="*/ 0 w 24"/>
                      <a:gd name="T7" fmla="*/ 0 h 30"/>
                      <a:gd name="T8" fmla="*/ 0 w 24"/>
                      <a:gd name="T9" fmla="*/ 0 h 30"/>
                      <a:gd name="T10" fmla="*/ 0 w 24"/>
                      <a:gd name="T11" fmla="*/ 0 h 30"/>
                      <a:gd name="T12" fmla="*/ 0 w 24"/>
                      <a:gd name="T13" fmla="*/ 0 h 30"/>
                      <a:gd name="T14" fmla="*/ 0 w 24"/>
                      <a:gd name="T15" fmla="*/ 0 h 30"/>
                      <a:gd name="T16" fmla="*/ 0 w 24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0"/>
                      <a:gd name="T29" fmla="*/ 24 w 24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0">
                        <a:moveTo>
                          <a:pt x="0" y="14"/>
                        </a:moveTo>
                        <a:lnTo>
                          <a:pt x="0" y="10"/>
                        </a:lnTo>
                        <a:lnTo>
                          <a:pt x="14" y="0"/>
                        </a:lnTo>
                        <a:lnTo>
                          <a:pt x="21" y="10"/>
                        </a:lnTo>
                        <a:lnTo>
                          <a:pt x="24" y="14"/>
                        </a:lnTo>
                        <a:lnTo>
                          <a:pt x="21" y="30"/>
                        </a:lnTo>
                        <a:lnTo>
                          <a:pt x="14" y="30"/>
                        </a:lnTo>
                        <a:lnTo>
                          <a:pt x="0" y="3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9" name="Freeform 470"/>
                  <p:cNvSpPr>
                    <a:spLocks/>
                  </p:cNvSpPr>
                  <p:nvPr/>
                </p:nvSpPr>
                <p:spPr bwMode="auto">
                  <a:xfrm>
                    <a:off x="2565" y="2349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4"/>
                        </a:moveTo>
                        <a:lnTo>
                          <a:pt x="0" y="10"/>
                        </a:lnTo>
                        <a:lnTo>
                          <a:pt x="17" y="0"/>
                        </a:lnTo>
                        <a:lnTo>
                          <a:pt x="24" y="10"/>
                        </a:lnTo>
                        <a:lnTo>
                          <a:pt x="27" y="14"/>
                        </a:lnTo>
                        <a:lnTo>
                          <a:pt x="24" y="30"/>
                        </a:lnTo>
                        <a:lnTo>
                          <a:pt x="17" y="30"/>
                        </a:lnTo>
                        <a:lnTo>
                          <a:pt x="0" y="3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0" name="Freeform 471"/>
                  <p:cNvSpPr>
                    <a:spLocks/>
                  </p:cNvSpPr>
                  <p:nvPr/>
                </p:nvSpPr>
                <p:spPr bwMode="auto">
                  <a:xfrm>
                    <a:off x="2522" y="2445"/>
                    <a:ext cx="5" cy="7"/>
                  </a:xfrm>
                  <a:custGeom>
                    <a:avLst/>
                    <a:gdLst>
                      <a:gd name="T0" fmla="*/ 0 w 20"/>
                      <a:gd name="T1" fmla="*/ 0 h 30"/>
                      <a:gd name="T2" fmla="*/ 0 w 20"/>
                      <a:gd name="T3" fmla="*/ 0 h 30"/>
                      <a:gd name="T4" fmla="*/ 0 w 20"/>
                      <a:gd name="T5" fmla="*/ 0 h 30"/>
                      <a:gd name="T6" fmla="*/ 0 w 20"/>
                      <a:gd name="T7" fmla="*/ 0 h 30"/>
                      <a:gd name="T8" fmla="*/ 0 w 20"/>
                      <a:gd name="T9" fmla="*/ 0 h 30"/>
                      <a:gd name="T10" fmla="*/ 0 w 20"/>
                      <a:gd name="T11" fmla="*/ 0 h 30"/>
                      <a:gd name="T12" fmla="*/ 0 w 20"/>
                      <a:gd name="T13" fmla="*/ 0 h 30"/>
                      <a:gd name="T14" fmla="*/ 0 w 20"/>
                      <a:gd name="T15" fmla="*/ 0 h 30"/>
                      <a:gd name="T16" fmla="*/ 0 w 20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0"/>
                      <a:gd name="T29" fmla="*/ 20 w 20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0">
                        <a:moveTo>
                          <a:pt x="0" y="16"/>
                        </a:moveTo>
                        <a:lnTo>
                          <a:pt x="0" y="10"/>
                        </a:lnTo>
                        <a:lnTo>
                          <a:pt x="13" y="0"/>
                        </a:lnTo>
                        <a:lnTo>
                          <a:pt x="20" y="10"/>
                        </a:lnTo>
                        <a:lnTo>
                          <a:pt x="20" y="16"/>
                        </a:lnTo>
                        <a:lnTo>
                          <a:pt x="20" y="30"/>
                        </a:lnTo>
                        <a:lnTo>
                          <a:pt x="13" y="30"/>
                        </a:lnTo>
                        <a:lnTo>
                          <a:pt x="0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1" name="Freeform 472"/>
                  <p:cNvSpPr>
                    <a:spLocks/>
                  </p:cNvSpPr>
                  <p:nvPr/>
                </p:nvSpPr>
                <p:spPr bwMode="auto">
                  <a:xfrm>
                    <a:off x="2538" y="2445"/>
                    <a:ext cx="6" cy="7"/>
                  </a:xfrm>
                  <a:custGeom>
                    <a:avLst/>
                    <a:gdLst>
                      <a:gd name="T0" fmla="*/ 0 w 24"/>
                      <a:gd name="T1" fmla="*/ 0 h 30"/>
                      <a:gd name="T2" fmla="*/ 0 w 24"/>
                      <a:gd name="T3" fmla="*/ 0 h 30"/>
                      <a:gd name="T4" fmla="*/ 0 w 24"/>
                      <a:gd name="T5" fmla="*/ 0 h 30"/>
                      <a:gd name="T6" fmla="*/ 0 w 24"/>
                      <a:gd name="T7" fmla="*/ 0 h 30"/>
                      <a:gd name="T8" fmla="*/ 0 w 24"/>
                      <a:gd name="T9" fmla="*/ 0 h 30"/>
                      <a:gd name="T10" fmla="*/ 0 w 24"/>
                      <a:gd name="T11" fmla="*/ 0 h 30"/>
                      <a:gd name="T12" fmla="*/ 0 w 24"/>
                      <a:gd name="T13" fmla="*/ 0 h 30"/>
                      <a:gd name="T14" fmla="*/ 0 w 24"/>
                      <a:gd name="T15" fmla="*/ 0 h 30"/>
                      <a:gd name="T16" fmla="*/ 0 w 24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0"/>
                      <a:gd name="T29" fmla="*/ 24 w 24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0">
                        <a:moveTo>
                          <a:pt x="0" y="16"/>
                        </a:moveTo>
                        <a:lnTo>
                          <a:pt x="0" y="10"/>
                        </a:lnTo>
                        <a:lnTo>
                          <a:pt x="11" y="0"/>
                        </a:lnTo>
                        <a:lnTo>
                          <a:pt x="18" y="10"/>
                        </a:lnTo>
                        <a:lnTo>
                          <a:pt x="24" y="16"/>
                        </a:lnTo>
                        <a:lnTo>
                          <a:pt x="18" y="30"/>
                        </a:lnTo>
                        <a:lnTo>
                          <a:pt x="11" y="30"/>
                        </a:lnTo>
                        <a:lnTo>
                          <a:pt x="0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2" name="Freeform 473"/>
                  <p:cNvSpPr>
                    <a:spLocks/>
                  </p:cNvSpPr>
                  <p:nvPr/>
                </p:nvSpPr>
                <p:spPr bwMode="auto">
                  <a:xfrm>
                    <a:off x="2313" y="2349"/>
                    <a:ext cx="7" cy="8"/>
                  </a:xfrm>
                  <a:custGeom>
                    <a:avLst/>
                    <a:gdLst>
                      <a:gd name="T0" fmla="*/ 0 w 25"/>
                      <a:gd name="T1" fmla="*/ 0 h 30"/>
                      <a:gd name="T2" fmla="*/ 0 w 25"/>
                      <a:gd name="T3" fmla="*/ 0 h 30"/>
                      <a:gd name="T4" fmla="*/ 0 w 25"/>
                      <a:gd name="T5" fmla="*/ 0 h 30"/>
                      <a:gd name="T6" fmla="*/ 0 w 25"/>
                      <a:gd name="T7" fmla="*/ 0 h 30"/>
                      <a:gd name="T8" fmla="*/ 0 w 25"/>
                      <a:gd name="T9" fmla="*/ 0 h 30"/>
                      <a:gd name="T10" fmla="*/ 0 w 25"/>
                      <a:gd name="T11" fmla="*/ 0 h 30"/>
                      <a:gd name="T12" fmla="*/ 0 w 25"/>
                      <a:gd name="T13" fmla="*/ 0 h 30"/>
                      <a:gd name="T14" fmla="*/ 0 w 25"/>
                      <a:gd name="T15" fmla="*/ 0 h 30"/>
                      <a:gd name="T16" fmla="*/ 0 w 25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5"/>
                      <a:gd name="T28" fmla="*/ 0 h 30"/>
                      <a:gd name="T29" fmla="*/ 25 w 25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5" h="30">
                        <a:moveTo>
                          <a:pt x="0" y="14"/>
                        </a:moveTo>
                        <a:lnTo>
                          <a:pt x="6" y="10"/>
                        </a:lnTo>
                        <a:lnTo>
                          <a:pt x="16" y="0"/>
                        </a:lnTo>
                        <a:lnTo>
                          <a:pt x="25" y="10"/>
                        </a:lnTo>
                        <a:lnTo>
                          <a:pt x="25" y="14"/>
                        </a:lnTo>
                        <a:lnTo>
                          <a:pt x="25" y="30"/>
                        </a:lnTo>
                        <a:lnTo>
                          <a:pt x="16" y="30"/>
                        </a:lnTo>
                        <a:lnTo>
                          <a:pt x="6" y="3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3" name="Freeform 474"/>
                  <p:cNvSpPr>
                    <a:spLocks/>
                  </p:cNvSpPr>
                  <p:nvPr/>
                </p:nvSpPr>
                <p:spPr bwMode="auto">
                  <a:xfrm>
                    <a:off x="2329" y="2349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4"/>
                        </a:moveTo>
                        <a:lnTo>
                          <a:pt x="7" y="10"/>
                        </a:lnTo>
                        <a:lnTo>
                          <a:pt x="17" y="0"/>
                        </a:lnTo>
                        <a:lnTo>
                          <a:pt x="27" y="10"/>
                        </a:lnTo>
                        <a:lnTo>
                          <a:pt x="27" y="14"/>
                        </a:lnTo>
                        <a:lnTo>
                          <a:pt x="27" y="30"/>
                        </a:lnTo>
                        <a:lnTo>
                          <a:pt x="17" y="30"/>
                        </a:lnTo>
                        <a:lnTo>
                          <a:pt x="7" y="3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4" name="Freeform 475"/>
                  <p:cNvSpPr>
                    <a:spLocks/>
                  </p:cNvSpPr>
                  <p:nvPr/>
                </p:nvSpPr>
                <p:spPr bwMode="auto">
                  <a:xfrm>
                    <a:off x="1600" y="1074"/>
                    <a:ext cx="6" cy="8"/>
                  </a:xfrm>
                  <a:custGeom>
                    <a:avLst/>
                    <a:gdLst>
                      <a:gd name="T0" fmla="*/ 0 w 23"/>
                      <a:gd name="T1" fmla="*/ 0 h 30"/>
                      <a:gd name="T2" fmla="*/ 0 w 23"/>
                      <a:gd name="T3" fmla="*/ 0 h 30"/>
                      <a:gd name="T4" fmla="*/ 0 w 23"/>
                      <a:gd name="T5" fmla="*/ 0 h 30"/>
                      <a:gd name="T6" fmla="*/ 0 w 23"/>
                      <a:gd name="T7" fmla="*/ 0 h 30"/>
                      <a:gd name="T8" fmla="*/ 0 w 23"/>
                      <a:gd name="T9" fmla="*/ 0 h 30"/>
                      <a:gd name="T10" fmla="*/ 0 w 23"/>
                      <a:gd name="T11" fmla="*/ 0 h 30"/>
                      <a:gd name="T12" fmla="*/ 0 w 23"/>
                      <a:gd name="T13" fmla="*/ 0 h 30"/>
                      <a:gd name="T14" fmla="*/ 0 w 23"/>
                      <a:gd name="T15" fmla="*/ 0 h 30"/>
                      <a:gd name="T16" fmla="*/ 0 w 23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0"/>
                      <a:gd name="T29" fmla="*/ 23 w 23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0">
                        <a:moveTo>
                          <a:pt x="0" y="14"/>
                        </a:moveTo>
                        <a:lnTo>
                          <a:pt x="7" y="0"/>
                        </a:lnTo>
                        <a:lnTo>
                          <a:pt x="9" y="0"/>
                        </a:lnTo>
                        <a:lnTo>
                          <a:pt x="23" y="0"/>
                        </a:lnTo>
                        <a:lnTo>
                          <a:pt x="23" y="14"/>
                        </a:lnTo>
                        <a:lnTo>
                          <a:pt x="23" y="21"/>
                        </a:lnTo>
                        <a:lnTo>
                          <a:pt x="9" y="30"/>
                        </a:lnTo>
                        <a:lnTo>
                          <a:pt x="7" y="2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5" name="Freeform 476"/>
                  <p:cNvSpPr>
                    <a:spLocks/>
                  </p:cNvSpPr>
                  <p:nvPr/>
                </p:nvSpPr>
                <p:spPr bwMode="auto">
                  <a:xfrm>
                    <a:off x="1615" y="1074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4"/>
                        </a:moveTo>
                        <a:lnTo>
                          <a:pt x="7" y="0"/>
                        </a:lnTo>
                        <a:lnTo>
                          <a:pt x="10" y="0"/>
                        </a:lnTo>
                        <a:lnTo>
                          <a:pt x="27" y="0"/>
                        </a:lnTo>
                        <a:lnTo>
                          <a:pt x="27" y="14"/>
                        </a:lnTo>
                        <a:lnTo>
                          <a:pt x="27" y="21"/>
                        </a:lnTo>
                        <a:lnTo>
                          <a:pt x="10" y="30"/>
                        </a:lnTo>
                        <a:lnTo>
                          <a:pt x="7" y="2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6" name="Freeform 477"/>
                  <p:cNvSpPr>
                    <a:spLocks/>
                  </p:cNvSpPr>
                  <p:nvPr/>
                </p:nvSpPr>
                <p:spPr bwMode="auto">
                  <a:xfrm>
                    <a:off x="2240" y="1345"/>
                    <a:ext cx="7" cy="8"/>
                  </a:xfrm>
                  <a:custGeom>
                    <a:avLst/>
                    <a:gdLst>
                      <a:gd name="T0" fmla="*/ 0 w 27"/>
                      <a:gd name="T1" fmla="*/ 0 h 29"/>
                      <a:gd name="T2" fmla="*/ 0 w 27"/>
                      <a:gd name="T3" fmla="*/ 0 h 29"/>
                      <a:gd name="T4" fmla="*/ 0 w 27"/>
                      <a:gd name="T5" fmla="*/ 0 h 29"/>
                      <a:gd name="T6" fmla="*/ 0 w 27"/>
                      <a:gd name="T7" fmla="*/ 0 h 29"/>
                      <a:gd name="T8" fmla="*/ 0 w 27"/>
                      <a:gd name="T9" fmla="*/ 0 h 29"/>
                      <a:gd name="T10" fmla="*/ 0 w 27"/>
                      <a:gd name="T11" fmla="*/ 0 h 29"/>
                      <a:gd name="T12" fmla="*/ 0 w 27"/>
                      <a:gd name="T13" fmla="*/ 0 h 29"/>
                      <a:gd name="T14" fmla="*/ 0 w 27"/>
                      <a:gd name="T15" fmla="*/ 0 h 29"/>
                      <a:gd name="T16" fmla="*/ 0 w 27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9"/>
                      <a:gd name="T29" fmla="*/ 27 w 27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9">
                        <a:moveTo>
                          <a:pt x="0" y="16"/>
                        </a:moveTo>
                        <a:lnTo>
                          <a:pt x="7" y="0"/>
                        </a:lnTo>
                        <a:lnTo>
                          <a:pt x="18" y="0"/>
                        </a:lnTo>
                        <a:lnTo>
                          <a:pt x="21" y="0"/>
                        </a:lnTo>
                        <a:lnTo>
                          <a:pt x="27" y="16"/>
                        </a:lnTo>
                        <a:lnTo>
                          <a:pt x="21" y="20"/>
                        </a:lnTo>
                        <a:lnTo>
                          <a:pt x="18" y="29"/>
                        </a:lnTo>
                        <a:lnTo>
                          <a:pt x="7" y="2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7" name="Freeform 478"/>
                  <p:cNvSpPr>
                    <a:spLocks/>
                  </p:cNvSpPr>
                  <p:nvPr/>
                </p:nvSpPr>
                <p:spPr bwMode="auto">
                  <a:xfrm>
                    <a:off x="2256" y="1345"/>
                    <a:ext cx="6" cy="8"/>
                  </a:xfrm>
                  <a:custGeom>
                    <a:avLst/>
                    <a:gdLst>
                      <a:gd name="T0" fmla="*/ 0 w 23"/>
                      <a:gd name="T1" fmla="*/ 0 h 29"/>
                      <a:gd name="T2" fmla="*/ 0 w 23"/>
                      <a:gd name="T3" fmla="*/ 0 h 29"/>
                      <a:gd name="T4" fmla="*/ 0 w 23"/>
                      <a:gd name="T5" fmla="*/ 0 h 29"/>
                      <a:gd name="T6" fmla="*/ 0 w 23"/>
                      <a:gd name="T7" fmla="*/ 0 h 29"/>
                      <a:gd name="T8" fmla="*/ 0 w 23"/>
                      <a:gd name="T9" fmla="*/ 0 h 29"/>
                      <a:gd name="T10" fmla="*/ 0 w 23"/>
                      <a:gd name="T11" fmla="*/ 0 h 29"/>
                      <a:gd name="T12" fmla="*/ 0 w 23"/>
                      <a:gd name="T13" fmla="*/ 0 h 29"/>
                      <a:gd name="T14" fmla="*/ 0 w 23"/>
                      <a:gd name="T15" fmla="*/ 0 h 29"/>
                      <a:gd name="T16" fmla="*/ 0 w 23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29"/>
                      <a:gd name="T29" fmla="*/ 23 w 23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29">
                        <a:moveTo>
                          <a:pt x="0" y="16"/>
                        </a:moveTo>
                        <a:lnTo>
                          <a:pt x="5" y="0"/>
                        </a:lnTo>
                        <a:lnTo>
                          <a:pt x="12" y="0"/>
                        </a:lnTo>
                        <a:lnTo>
                          <a:pt x="16" y="0"/>
                        </a:lnTo>
                        <a:lnTo>
                          <a:pt x="23" y="16"/>
                        </a:lnTo>
                        <a:lnTo>
                          <a:pt x="16" y="20"/>
                        </a:lnTo>
                        <a:lnTo>
                          <a:pt x="12" y="29"/>
                        </a:lnTo>
                        <a:lnTo>
                          <a:pt x="5" y="2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8" name="Freeform 479"/>
                  <p:cNvSpPr>
                    <a:spLocks/>
                  </p:cNvSpPr>
                  <p:nvPr/>
                </p:nvSpPr>
                <p:spPr bwMode="auto">
                  <a:xfrm>
                    <a:off x="2147" y="1017"/>
                    <a:ext cx="6" cy="8"/>
                  </a:xfrm>
                  <a:custGeom>
                    <a:avLst/>
                    <a:gdLst>
                      <a:gd name="T0" fmla="*/ 0 w 27"/>
                      <a:gd name="T1" fmla="*/ 0 h 29"/>
                      <a:gd name="T2" fmla="*/ 0 w 27"/>
                      <a:gd name="T3" fmla="*/ 0 h 29"/>
                      <a:gd name="T4" fmla="*/ 0 w 27"/>
                      <a:gd name="T5" fmla="*/ 0 h 29"/>
                      <a:gd name="T6" fmla="*/ 0 w 27"/>
                      <a:gd name="T7" fmla="*/ 0 h 29"/>
                      <a:gd name="T8" fmla="*/ 0 w 27"/>
                      <a:gd name="T9" fmla="*/ 0 h 29"/>
                      <a:gd name="T10" fmla="*/ 0 w 27"/>
                      <a:gd name="T11" fmla="*/ 0 h 29"/>
                      <a:gd name="T12" fmla="*/ 0 w 27"/>
                      <a:gd name="T13" fmla="*/ 0 h 29"/>
                      <a:gd name="T14" fmla="*/ 0 w 27"/>
                      <a:gd name="T15" fmla="*/ 0 h 29"/>
                      <a:gd name="T16" fmla="*/ 0 w 27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9"/>
                      <a:gd name="T29" fmla="*/ 27 w 27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9">
                        <a:moveTo>
                          <a:pt x="0" y="16"/>
                        </a:moveTo>
                        <a:lnTo>
                          <a:pt x="7" y="9"/>
                        </a:lnTo>
                        <a:lnTo>
                          <a:pt x="11" y="0"/>
                        </a:lnTo>
                        <a:lnTo>
                          <a:pt x="21" y="9"/>
                        </a:lnTo>
                        <a:lnTo>
                          <a:pt x="27" y="16"/>
                        </a:lnTo>
                        <a:lnTo>
                          <a:pt x="21" y="29"/>
                        </a:lnTo>
                        <a:lnTo>
                          <a:pt x="11" y="29"/>
                        </a:lnTo>
                        <a:lnTo>
                          <a:pt x="7" y="29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9" name="Freeform 480"/>
                  <p:cNvSpPr>
                    <a:spLocks/>
                  </p:cNvSpPr>
                  <p:nvPr/>
                </p:nvSpPr>
                <p:spPr bwMode="auto">
                  <a:xfrm>
                    <a:off x="2163" y="1017"/>
                    <a:ext cx="6" cy="8"/>
                  </a:xfrm>
                  <a:custGeom>
                    <a:avLst/>
                    <a:gdLst>
                      <a:gd name="T0" fmla="*/ 0 w 23"/>
                      <a:gd name="T1" fmla="*/ 0 h 29"/>
                      <a:gd name="T2" fmla="*/ 0 w 23"/>
                      <a:gd name="T3" fmla="*/ 0 h 29"/>
                      <a:gd name="T4" fmla="*/ 0 w 23"/>
                      <a:gd name="T5" fmla="*/ 0 h 29"/>
                      <a:gd name="T6" fmla="*/ 0 w 23"/>
                      <a:gd name="T7" fmla="*/ 0 h 29"/>
                      <a:gd name="T8" fmla="*/ 0 w 23"/>
                      <a:gd name="T9" fmla="*/ 0 h 29"/>
                      <a:gd name="T10" fmla="*/ 0 w 23"/>
                      <a:gd name="T11" fmla="*/ 0 h 29"/>
                      <a:gd name="T12" fmla="*/ 0 w 23"/>
                      <a:gd name="T13" fmla="*/ 0 h 29"/>
                      <a:gd name="T14" fmla="*/ 0 w 23"/>
                      <a:gd name="T15" fmla="*/ 0 h 29"/>
                      <a:gd name="T16" fmla="*/ 0 w 23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29"/>
                      <a:gd name="T29" fmla="*/ 23 w 23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29">
                        <a:moveTo>
                          <a:pt x="0" y="16"/>
                        </a:moveTo>
                        <a:lnTo>
                          <a:pt x="7" y="9"/>
                        </a:lnTo>
                        <a:lnTo>
                          <a:pt x="9" y="0"/>
                        </a:lnTo>
                        <a:lnTo>
                          <a:pt x="16" y="9"/>
                        </a:lnTo>
                        <a:lnTo>
                          <a:pt x="23" y="16"/>
                        </a:lnTo>
                        <a:lnTo>
                          <a:pt x="16" y="29"/>
                        </a:lnTo>
                        <a:lnTo>
                          <a:pt x="9" y="29"/>
                        </a:lnTo>
                        <a:lnTo>
                          <a:pt x="7" y="29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0" name="Freeform 481"/>
                  <p:cNvSpPr>
                    <a:spLocks/>
                  </p:cNvSpPr>
                  <p:nvPr/>
                </p:nvSpPr>
                <p:spPr bwMode="auto">
                  <a:xfrm>
                    <a:off x="2289" y="1134"/>
                    <a:ext cx="6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6"/>
                        </a:moveTo>
                        <a:lnTo>
                          <a:pt x="0" y="9"/>
                        </a:lnTo>
                        <a:lnTo>
                          <a:pt x="11" y="0"/>
                        </a:lnTo>
                        <a:lnTo>
                          <a:pt x="21" y="9"/>
                        </a:lnTo>
                        <a:lnTo>
                          <a:pt x="27" y="16"/>
                        </a:lnTo>
                        <a:lnTo>
                          <a:pt x="21" y="30"/>
                        </a:lnTo>
                        <a:lnTo>
                          <a:pt x="11" y="30"/>
                        </a:lnTo>
                        <a:lnTo>
                          <a:pt x="0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1" name="Freeform 482"/>
                  <p:cNvSpPr>
                    <a:spLocks/>
                  </p:cNvSpPr>
                  <p:nvPr/>
                </p:nvSpPr>
                <p:spPr bwMode="auto">
                  <a:xfrm>
                    <a:off x="2305" y="1134"/>
                    <a:ext cx="6" cy="8"/>
                  </a:xfrm>
                  <a:custGeom>
                    <a:avLst/>
                    <a:gdLst>
                      <a:gd name="T0" fmla="*/ 0 w 23"/>
                      <a:gd name="T1" fmla="*/ 0 h 30"/>
                      <a:gd name="T2" fmla="*/ 0 w 23"/>
                      <a:gd name="T3" fmla="*/ 0 h 30"/>
                      <a:gd name="T4" fmla="*/ 0 w 23"/>
                      <a:gd name="T5" fmla="*/ 0 h 30"/>
                      <a:gd name="T6" fmla="*/ 0 w 23"/>
                      <a:gd name="T7" fmla="*/ 0 h 30"/>
                      <a:gd name="T8" fmla="*/ 0 w 23"/>
                      <a:gd name="T9" fmla="*/ 0 h 30"/>
                      <a:gd name="T10" fmla="*/ 0 w 23"/>
                      <a:gd name="T11" fmla="*/ 0 h 30"/>
                      <a:gd name="T12" fmla="*/ 0 w 23"/>
                      <a:gd name="T13" fmla="*/ 0 h 30"/>
                      <a:gd name="T14" fmla="*/ 0 w 23"/>
                      <a:gd name="T15" fmla="*/ 0 h 30"/>
                      <a:gd name="T16" fmla="*/ 0 w 23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0"/>
                      <a:gd name="T29" fmla="*/ 23 w 23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0">
                        <a:moveTo>
                          <a:pt x="0" y="16"/>
                        </a:moveTo>
                        <a:lnTo>
                          <a:pt x="0" y="9"/>
                        </a:lnTo>
                        <a:lnTo>
                          <a:pt x="9" y="0"/>
                        </a:lnTo>
                        <a:lnTo>
                          <a:pt x="16" y="9"/>
                        </a:lnTo>
                        <a:lnTo>
                          <a:pt x="23" y="16"/>
                        </a:lnTo>
                        <a:lnTo>
                          <a:pt x="16" y="30"/>
                        </a:lnTo>
                        <a:lnTo>
                          <a:pt x="9" y="30"/>
                        </a:lnTo>
                        <a:lnTo>
                          <a:pt x="0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2" name="Freeform 483"/>
                  <p:cNvSpPr>
                    <a:spLocks/>
                  </p:cNvSpPr>
                  <p:nvPr/>
                </p:nvSpPr>
                <p:spPr bwMode="auto">
                  <a:xfrm>
                    <a:off x="2331" y="1090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6"/>
                        </a:moveTo>
                        <a:lnTo>
                          <a:pt x="6" y="9"/>
                        </a:lnTo>
                        <a:lnTo>
                          <a:pt x="10" y="0"/>
                        </a:lnTo>
                        <a:lnTo>
                          <a:pt x="20" y="9"/>
                        </a:lnTo>
                        <a:lnTo>
                          <a:pt x="27" y="16"/>
                        </a:lnTo>
                        <a:lnTo>
                          <a:pt x="20" y="30"/>
                        </a:lnTo>
                        <a:lnTo>
                          <a:pt x="10" y="30"/>
                        </a:lnTo>
                        <a:lnTo>
                          <a:pt x="6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3" name="Freeform 484"/>
                  <p:cNvSpPr>
                    <a:spLocks/>
                  </p:cNvSpPr>
                  <p:nvPr/>
                </p:nvSpPr>
                <p:spPr bwMode="auto">
                  <a:xfrm>
                    <a:off x="2307" y="1078"/>
                    <a:ext cx="6" cy="7"/>
                  </a:xfrm>
                  <a:custGeom>
                    <a:avLst/>
                    <a:gdLst>
                      <a:gd name="T0" fmla="*/ 0 w 25"/>
                      <a:gd name="T1" fmla="*/ 0 h 31"/>
                      <a:gd name="T2" fmla="*/ 0 w 25"/>
                      <a:gd name="T3" fmla="*/ 0 h 31"/>
                      <a:gd name="T4" fmla="*/ 0 w 25"/>
                      <a:gd name="T5" fmla="*/ 0 h 31"/>
                      <a:gd name="T6" fmla="*/ 0 w 25"/>
                      <a:gd name="T7" fmla="*/ 0 h 31"/>
                      <a:gd name="T8" fmla="*/ 0 w 25"/>
                      <a:gd name="T9" fmla="*/ 0 h 31"/>
                      <a:gd name="T10" fmla="*/ 0 w 25"/>
                      <a:gd name="T11" fmla="*/ 0 h 31"/>
                      <a:gd name="T12" fmla="*/ 0 w 25"/>
                      <a:gd name="T13" fmla="*/ 0 h 31"/>
                      <a:gd name="T14" fmla="*/ 0 w 25"/>
                      <a:gd name="T15" fmla="*/ 0 h 31"/>
                      <a:gd name="T16" fmla="*/ 0 w 25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5"/>
                      <a:gd name="T28" fmla="*/ 0 h 31"/>
                      <a:gd name="T29" fmla="*/ 25 w 25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5" h="31">
                        <a:moveTo>
                          <a:pt x="0" y="16"/>
                        </a:moveTo>
                        <a:lnTo>
                          <a:pt x="7" y="9"/>
                        </a:lnTo>
                        <a:lnTo>
                          <a:pt x="14" y="0"/>
                        </a:lnTo>
                        <a:lnTo>
                          <a:pt x="25" y="9"/>
                        </a:lnTo>
                        <a:lnTo>
                          <a:pt x="25" y="16"/>
                        </a:lnTo>
                        <a:lnTo>
                          <a:pt x="25" y="31"/>
                        </a:lnTo>
                        <a:lnTo>
                          <a:pt x="14" y="31"/>
                        </a:lnTo>
                        <a:lnTo>
                          <a:pt x="7" y="31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4" name="Freeform 485"/>
                  <p:cNvSpPr>
                    <a:spLocks/>
                  </p:cNvSpPr>
                  <p:nvPr/>
                </p:nvSpPr>
                <p:spPr bwMode="auto">
                  <a:xfrm>
                    <a:off x="2287" y="1098"/>
                    <a:ext cx="6" cy="7"/>
                  </a:xfrm>
                  <a:custGeom>
                    <a:avLst/>
                    <a:gdLst>
                      <a:gd name="T0" fmla="*/ 0 w 24"/>
                      <a:gd name="T1" fmla="*/ 0 h 30"/>
                      <a:gd name="T2" fmla="*/ 0 w 24"/>
                      <a:gd name="T3" fmla="*/ 0 h 30"/>
                      <a:gd name="T4" fmla="*/ 0 w 24"/>
                      <a:gd name="T5" fmla="*/ 0 h 30"/>
                      <a:gd name="T6" fmla="*/ 0 w 24"/>
                      <a:gd name="T7" fmla="*/ 0 h 30"/>
                      <a:gd name="T8" fmla="*/ 0 w 24"/>
                      <a:gd name="T9" fmla="*/ 0 h 30"/>
                      <a:gd name="T10" fmla="*/ 0 w 24"/>
                      <a:gd name="T11" fmla="*/ 0 h 30"/>
                      <a:gd name="T12" fmla="*/ 0 w 24"/>
                      <a:gd name="T13" fmla="*/ 0 h 30"/>
                      <a:gd name="T14" fmla="*/ 0 w 24"/>
                      <a:gd name="T15" fmla="*/ 0 h 30"/>
                      <a:gd name="T16" fmla="*/ 0 w 24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0"/>
                      <a:gd name="T29" fmla="*/ 24 w 24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0">
                        <a:moveTo>
                          <a:pt x="0" y="17"/>
                        </a:moveTo>
                        <a:lnTo>
                          <a:pt x="6" y="10"/>
                        </a:lnTo>
                        <a:lnTo>
                          <a:pt x="13" y="0"/>
                        </a:lnTo>
                        <a:lnTo>
                          <a:pt x="17" y="10"/>
                        </a:lnTo>
                        <a:lnTo>
                          <a:pt x="24" y="17"/>
                        </a:lnTo>
                        <a:lnTo>
                          <a:pt x="17" y="30"/>
                        </a:lnTo>
                        <a:lnTo>
                          <a:pt x="13" y="30"/>
                        </a:lnTo>
                        <a:lnTo>
                          <a:pt x="6" y="3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5" name="Freeform 486"/>
                  <p:cNvSpPr>
                    <a:spLocks/>
                  </p:cNvSpPr>
                  <p:nvPr/>
                </p:nvSpPr>
                <p:spPr bwMode="auto">
                  <a:xfrm>
                    <a:off x="2269" y="1078"/>
                    <a:ext cx="7" cy="7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6"/>
                        </a:moveTo>
                        <a:lnTo>
                          <a:pt x="6" y="9"/>
                        </a:lnTo>
                        <a:lnTo>
                          <a:pt x="9" y="0"/>
                        </a:lnTo>
                        <a:lnTo>
                          <a:pt x="20" y="9"/>
                        </a:lnTo>
                        <a:lnTo>
                          <a:pt x="27" y="16"/>
                        </a:lnTo>
                        <a:lnTo>
                          <a:pt x="20" y="31"/>
                        </a:lnTo>
                        <a:lnTo>
                          <a:pt x="9" y="31"/>
                        </a:lnTo>
                        <a:lnTo>
                          <a:pt x="6" y="31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6" name="Freeform 487"/>
                  <p:cNvSpPr>
                    <a:spLocks/>
                  </p:cNvSpPr>
                  <p:nvPr/>
                </p:nvSpPr>
                <p:spPr bwMode="auto">
                  <a:xfrm>
                    <a:off x="2231" y="1061"/>
                    <a:ext cx="7" cy="7"/>
                  </a:xfrm>
                  <a:custGeom>
                    <a:avLst/>
                    <a:gdLst>
                      <a:gd name="T0" fmla="*/ 0 w 27"/>
                      <a:gd name="T1" fmla="*/ 0 h 29"/>
                      <a:gd name="T2" fmla="*/ 0 w 27"/>
                      <a:gd name="T3" fmla="*/ 0 h 29"/>
                      <a:gd name="T4" fmla="*/ 0 w 27"/>
                      <a:gd name="T5" fmla="*/ 0 h 29"/>
                      <a:gd name="T6" fmla="*/ 0 w 27"/>
                      <a:gd name="T7" fmla="*/ 0 h 29"/>
                      <a:gd name="T8" fmla="*/ 0 w 27"/>
                      <a:gd name="T9" fmla="*/ 0 h 29"/>
                      <a:gd name="T10" fmla="*/ 0 w 27"/>
                      <a:gd name="T11" fmla="*/ 0 h 29"/>
                      <a:gd name="T12" fmla="*/ 0 w 27"/>
                      <a:gd name="T13" fmla="*/ 0 h 29"/>
                      <a:gd name="T14" fmla="*/ 0 w 27"/>
                      <a:gd name="T15" fmla="*/ 0 h 29"/>
                      <a:gd name="T16" fmla="*/ 0 w 27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9"/>
                      <a:gd name="T29" fmla="*/ 27 w 27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9">
                        <a:moveTo>
                          <a:pt x="0" y="16"/>
                        </a:moveTo>
                        <a:lnTo>
                          <a:pt x="7" y="9"/>
                        </a:lnTo>
                        <a:lnTo>
                          <a:pt x="9" y="0"/>
                        </a:lnTo>
                        <a:lnTo>
                          <a:pt x="19" y="9"/>
                        </a:lnTo>
                        <a:lnTo>
                          <a:pt x="27" y="16"/>
                        </a:lnTo>
                        <a:lnTo>
                          <a:pt x="19" y="29"/>
                        </a:lnTo>
                        <a:lnTo>
                          <a:pt x="9" y="29"/>
                        </a:lnTo>
                        <a:lnTo>
                          <a:pt x="7" y="29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7" name="Freeform 488"/>
                  <p:cNvSpPr>
                    <a:spLocks/>
                  </p:cNvSpPr>
                  <p:nvPr/>
                </p:nvSpPr>
                <p:spPr bwMode="auto">
                  <a:xfrm>
                    <a:off x="1862" y="980"/>
                    <a:ext cx="6" cy="8"/>
                  </a:xfrm>
                  <a:custGeom>
                    <a:avLst/>
                    <a:gdLst>
                      <a:gd name="T0" fmla="*/ 0 w 24"/>
                      <a:gd name="T1" fmla="*/ 0 h 29"/>
                      <a:gd name="T2" fmla="*/ 0 w 24"/>
                      <a:gd name="T3" fmla="*/ 0 h 29"/>
                      <a:gd name="T4" fmla="*/ 0 w 24"/>
                      <a:gd name="T5" fmla="*/ 0 h 29"/>
                      <a:gd name="T6" fmla="*/ 0 w 24"/>
                      <a:gd name="T7" fmla="*/ 0 h 29"/>
                      <a:gd name="T8" fmla="*/ 0 w 24"/>
                      <a:gd name="T9" fmla="*/ 0 h 29"/>
                      <a:gd name="T10" fmla="*/ 0 w 24"/>
                      <a:gd name="T11" fmla="*/ 0 h 29"/>
                      <a:gd name="T12" fmla="*/ 0 w 24"/>
                      <a:gd name="T13" fmla="*/ 0 h 29"/>
                      <a:gd name="T14" fmla="*/ 0 w 24"/>
                      <a:gd name="T15" fmla="*/ 0 h 29"/>
                      <a:gd name="T16" fmla="*/ 0 w 24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29"/>
                      <a:gd name="T29" fmla="*/ 24 w 24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29">
                        <a:moveTo>
                          <a:pt x="0" y="16"/>
                        </a:moveTo>
                        <a:lnTo>
                          <a:pt x="0" y="9"/>
                        </a:lnTo>
                        <a:lnTo>
                          <a:pt x="11" y="0"/>
                        </a:lnTo>
                        <a:lnTo>
                          <a:pt x="18" y="9"/>
                        </a:lnTo>
                        <a:lnTo>
                          <a:pt x="24" y="16"/>
                        </a:lnTo>
                        <a:lnTo>
                          <a:pt x="18" y="29"/>
                        </a:lnTo>
                        <a:lnTo>
                          <a:pt x="11" y="29"/>
                        </a:lnTo>
                        <a:lnTo>
                          <a:pt x="0" y="29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8" name="Freeform 489"/>
                  <p:cNvSpPr>
                    <a:spLocks/>
                  </p:cNvSpPr>
                  <p:nvPr/>
                </p:nvSpPr>
                <p:spPr bwMode="auto">
                  <a:xfrm>
                    <a:off x="1893" y="973"/>
                    <a:ext cx="7" cy="7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7"/>
                        </a:moveTo>
                        <a:lnTo>
                          <a:pt x="0" y="10"/>
                        </a:lnTo>
                        <a:lnTo>
                          <a:pt x="10" y="0"/>
                        </a:lnTo>
                        <a:lnTo>
                          <a:pt x="21" y="10"/>
                        </a:lnTo>
                        <a:lnTo>
                          <a:pt x="27" y="17"/>
                        </a:lnTo>
                        <a:lnTo>
                          <a:pt x="21" y="31"/>
                        </a:lnTo>
                        <a:lnTo>
                          <a:pt x="10" y="31"/>
                        </a:lnTo>
                        <a:lnTo>
                          <a:pt x="0" y="31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9" name="Freeform 490"/>
                  <p:cNvSpPr>
                    <a:spLocks/>
                  </p:cNvSpPr>
                  <p:nvPr/>
                </p:nvSpPr>
                <p:spPr bwMode="auto">
                  <a:xfrm>
                    <a:off x="1917" y="986"/>
                    <a:ext cx="5" cy="8"/>
                  </a:xfrm>
                  <a:custGeom>
                    <a:avLst/>
                    <a:gdLst>
                      <a:gd name="T0" fmla="*/ 0 w 20"/>
                      <a:gd name="T1" fmla="*/ 0 h 31"/>
                      <a:gd name="T2" fmla="*/ 0 w 20"/>
                      <a:gd name="T3" fmla="*/ 0 h 31"/>
                      <a:gd name="T4" fmla="*/ 0 w 20"/>
                      <a:gd name="T5" fmla="*/ 0 h 31"/>
                      <a:gd name="T6" fmla="*/ 0 w 20"/>
                      <a:gd name="T7" fmla="*/ 0 h 31"/>
                      <a:gd name="T8" fmla="*/ 0 w 20"/>
                      <a:gd name="T9" fmla="*/ 0 h 31"/>
                      <a:gd name="T10" fmla="*/ 0 w 20"/>
                      <a:gd name="T11" fmla="*/ 0 h 31"/>
                      <a:gd name="T12" fmla="*/ 0 w 20"/>
                      <a:gd name="T13" fmla="*/ 0 h 31"/>
                      <a:gd name="T14" fmla="*/ 0 w 20"/>
                      <a:gd name="T15" fmla="*/ 0 h 31"/>
                      <a:gd name="T16" fmla="*/ 0 w 20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1"/>
                      <a:gd name="T29" fmla="*/ 20 w 20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1">
                        <a:moveTo>
                          <a:pt x="0" y="17"/>
                        </a:move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20" y="0"/>
                        </a:lnTo>
                        <a:lnTo>
                          <a:pt x="20" y="17"/>
                        </a:lnTo>
                        <a:lnTo>
                          <a:pt x="20" y="20"/>
                        </a:lnTo>
                        <a:lnTo>
                          <a:pt x="2" y="31"/>
                        </a:lnTo>
                        <a:lnTo>
                          <a:pt x="0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0" name="Freeform 491"/>
                  <p:cNvSpPr>
                    <a:spLocks/>
                  </p:cNvSpPr>
                  <p:nvPr/>
                </p:nvSpPr>
                <p:spPr bwMode="auto">
                  <a:xfrm>
                    <a:off x="1936" y="978"/>
                    <a:ext cx="5" cy="8"/>
                  </a:xfrm>
                  <a:custGeom>
                    <a:avLst/>
                    <a:gdLst>
                      <a:gd name="T0" fmla="*/ 0 w 20"/>
                      <a:gd name="T1" fmla="*/ 0 h 30"/>
                      <a:gd name="T2" fmla="*/ 0 w 20"/>
                      <a:gd name="T3" fmla="*/ 0 h 30"/>
                      <a:gd name="T4" fmla="*/ 0 w 20"/>
                      <a:gd name="T5" fmla="*/ 0 h 30"/>
                      <a:gd name="T6" fmla="*/ 0 w 20"/>
                      <a:gd name="T7" fmla="*/ 0 h 30"/>
                      <a:gd name="T8" fmla="*/ 0 w 20"/>
                      <a:gd name="T9" fmla="*/ 0 h 30"/>
                      <a:gd name="T10" fmla="*/ 0 w 20"/>
                      <a:gd name="T11" fmla="*/ 0 h 30"/>
                      <a:gd name="T12" fmla="*/ 0 w 20"/>
                      <a:gd name="T13" fmla="*/ 0 h 30"/>
                      <a:gd name="T14" fmla="*/ 0 w 20"/>
                      <a:gd name="T15" fmla="*/ 0 h 30"/>
                      <a:gd name="T16" fmla="*/ 0 w 20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0"/>
                      <a:gd name="T29" fmla="*/ 20 w 20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0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20" y="0"/>
                        </a:lnTo>
                        <a:lnTo>
                          <a:pt x="20" y="16"/>
                        </a:lnTo>
                        <a:lnTo>
                          <a:pt x="20" y="27"/>
                        </a:lnTo>
                        <a:lnTo>
                          <a:pt x="6" y="30"/>
                        </a:lnTo>
                        <a:lnTo>
                          <a:pt x="0" y="27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1" name="Freeform 492"/>
                  <p:cNvSpPr>
                    <a:spLocks/>
                  </p:cNvSpPr>
                  <p:nvPr/>
                </p:nvSpPr>
                <p:spPr bwMode="auto">
                  <a:xfrm>
                    <a:off x="1968" y="972"/>
                    <a:ext cx="7" cy="6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0 h 27"/>
                      <a:gd name="T4" fmla="*/ 0 w 27"/>
                      <a:gd name="T5" fmla="*/ 0 h 27"/>
                      <a:gd name="T6" fmla="*/ 0 w 27"/>
                      <a:gd name="T7" fmla="*/ 0 h 27"/>
                      <a:gd name="T8" fmla="*/ 0 w 27"/>
                      <a:gd name="T9" fmla="*/ 0 h 27"/>
                      <a:gd name="T10" fmla="*/ 0 w 27"/>
                      <a:gd name="T11" fmla="*/ 0 h 27"/>
                      <a:gd name="T12" fmla="*/ 0 w 27"/>
                      <a:gd name="T13" fmla="*/ 0 h 27"/>
                      <a:gd name="T14" fmla="*/ 0 w 27"/>
                      <a:gd name="T15" fmla="*/ 0 h 27"/>
                      <a:gd name="T16" fmla="*/ 0 w 27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7"/>
                      <a:gd name="T29" fmla="*/ 27 w 27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7">
                        <a:moveTo>
                          <a:pt x="0" y="13"/>
                        </a:moveTo>
                        <a:lnTo>
                          <a:pt x="0" y="0"/>
                        </a:lnTo>
                        <a:lnTo>
                          <a:pt x="11" y="0"/>
                        </a:lnTo>
                        <a:lnTo>
                          <a:pt x="20" y="0"/>
                        </a:lnTo>
                        <a:lnTo>
                          <a:pt x="27" y="13"/>
                        </a:lnTo>
                        <a:lnTo>
                          <a:pt x="20" y="23"/>
                        </a:lnTo>
                        <a:lnTo>
                          <a:pt x="11" y="27"/>
                        </a:lnTo>
                        <a:lnTo>
                          <a:pt x="0" y="23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2" name="Freeform 493"/>
                  <p:cNvSpPr>
                    <a:spLocks/>
                  </p:cNvSpPr>
                  <p:nvPr/>
                </p:nvSpPr>
                <p:spPr bwMode="auto">
                  <a:xfrm>
                    <a:off x="2225" y="978"/>
                    <a:ext cx="6" cy="8"/>
                  </a:xfrm>
                  <a:custGeom>
                    <a:avLst/>
                    <a:gdLst>
                      <a:gd name="T0" fmla="*/ 0 w 24"/>
                      <a:gd name="T1" fmla="*/ 0 h 30"/>
                      <a:gd name="T2" fmla="*/ 0 w 24"/>
                      <a:gd name="T3" fmla="*/ 0 h 30"/>
                      <a:gd name="T4" fmla="*/ 0 w 24"/>
                      <a:gd name="T5" fmla="*/ 0 h 30"/>
                      <a:gd name="T6" fmla="*/ 0 w 24"/>
                      <a:gd name="T7" fmla="*/ 0 h 30"/>
                      <a:gd name="T8" fmla="*/ 0 w 24"/>
                      <a:gd name="T9" fmla="*/ 0 h 30"/>
                      <a:gd name="T10" fmla="*/ 0 w 24"/>
                      <a:gd name="T11" fmla="*/ 0 h 30"/>
                      <a:gd name="T12" fmla="*/ 0 w 24"/>
                      <a:gd name="T13" fmla="*/ 0 h 30"/>
                      <a:gd name="T14" fmla="*/ 0 w 24"/>
                      <a:gd name="T15" fmla="*/ 0 h 30"/>
                      <a:gd name="T16" fmla="*/ 0 w 24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0"/>
                      <a:gd name="T29" fmla="*/ 24 w 24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0">
                        <a:moveTo>
                          <a:pt x="0" y="16"/>
                        </a:moveTo>
                        <a:lnTo>
                          <a:pt x="7" y="0"/>
                        </a:lnTo>
                        <a:lnTo>
                          <a:pt x="13" y="0"/>
                        </a:lnTo>
                        <a:lnTo>
                          <a:pt x="16" y="0"/>
                        </a:lnTo>
                        <a:lnTo>
                          <a:pt x="24" y="16"/>
                        </a:lnTo>
                        <a:lnTo>
                          <a:pt x="16" y="27"/>
                        </a:lnTo>
                        <a:lnTo>
                          <a:pt x="13" y="30"/>
                        </a:lnTo>
                        <a:lnTo>
                          <a:pt x="7" y="27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3" name="Freeform 494"/>
                  <p:cNvSpPr>
                    <a:spLocks/>
                  </p:cNvSpPr>
                  <p:nvPr/>
                </p:nvSpPr>
                <p:spPr bwMode="auto">
                  <a:xfrm>
                    <a:off x="2251" y="990"/>
                    <a:ext cx="7" cy="7"/>
                  </a:xfrm>
                  <a:custGeom>
                    <a:avLst/>
                    <a:gdLst>
                      <a:gd name="T0" fmla="*/ 0 w 25"/>
                      <a:gd name="T1" fmla="*/ 0 h 27"/>
                      <a:gd name="T2" fmla="*/ 0 w 25"/>
                      <a:gd name="T3" fmla="*/ 0 h 27"/>
                      <a:gd name="T4" fmla="*/ 0 w 25"/>
                      <a:gd name="T5" fmla="*/ 0 h 27"/>
                      <a:gd name="T6" fmla="*/ 0 w 25"/>
                      <a:gd name="T7" fmla="*/ 0 h 27"/>
                      <a:gd name="T8" fmla="*/ 0 w 25"/>
                      <a:gd name="T9" fmla="*/ 0 h 27"/>
                      <a:gd name="T10" fmla="*/ 0 w 25"/>
                      <a:gd name="T11" fmla="*/ 0 h 27"/>
                      <a:gd name="T12" fmla="*/ 0 w 25"/>
                      <a:gd name="T13" fmla="*/ 0 h 27"/>
                      <a:gd name="T14" fmla="*/ 0 w 25"/>
                      <a:gd name="T15" fmla="*/ 0 h 27"/>
                      <a:gd name="T16" fmla="*/ 0 w 25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5"/>
                      <a:gd name="T28" fmla="*/ 0 h 27"/>
                      <a:gd name="T29" fmla="*/ 25 w 25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5" h="27">
                        <a:moveTo>
                          <a:pt x="0" y="14"/>
                        </a:moveTo>
                        <a:lnTo>
                          <a:pt x="5" y="3"/>
                        </a:lnTo>
                        <a:lnTo>
                          <a:pt x="16" y="0"/>
                        </a:lnTo>
                        <a:lnTo>
                          <a:pt x="25" y="3"/>
                        </a:lnTo>
                        <a:lnTo>
                          <a:pt x="25" y="14"/>
                        </a:lnTo>
                        <a:lnTo>
                          <a:pt x="25" y="27"/>
                        </a:lnTo>
                        <a:lnTo>
                          <a:pt x="16" y="27"/>
                        </a:lnTo>
                        <a:lnTo>
                          <a:pt x="5" y="27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4" name="Freeform 495"/>
                  <p:cNvSpPr>
                    <a:spLocks/>
                  </p:cNvSpPr>
                  <p:nvPr/>
                </p:nvSpPr>
                <p:spPr bwMode="auto">
                  <a:xfrm>
                    <a:off x="2214" y="994"/>
                    <a:ext cx="6" cy="7"/>
                  </a:xfrm>
                  <a:custGeom>
                    <a:avLst/>
                    <a:gdLst>
                      <a:gd name="T0" fmla="*/ 0 w 23"/>
                      <a:gd name="T1" fmla="*/ 0 h 29"/>
                      <a:gd name="T2" fmla="*/ 0 w 23"/>
                      <a:gd name="T3" fmla="*/ 0 h 29"/>
                      <a:gd name="T4" fmla="*/ 0 w 23"/>
                      <a:gd name="T5" fmla="*/ 0 h 29"/>
                      <a:gd name="T6" fmla="*/ 0 w 23"/>
                      <a:gd name="T7" fmla="*/ 0 h 29"/>
                      <a:gd name="T8" fmla="*/ 0 w 23"/>
                      <a:gd name="T9" fmla="*/ 0 h 29"/>
                      <a:gd name="T10" fmla="*/ 0 w 23"/>
                      <a:gd name="T11" fmla="*/ 0 h 29"/>
                      <a:gd name="T12" fmla="*/ 0 w 23"/>
                      <a:gd name="T13" fmla="*/ 0 h 29"/>
                      <a:gd name="T14" fmla="*/ 0 w 23"/>
                      <a:gd name="T15" fmla="*/ 0 h 29"/>
                      <a:gd name="T16" fmla="*/ 0 w 23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29"/>
                      <a:gd name="T29" fmla="*/ 23 w 23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29">
                        <a:moveTo>
                          <a:pt x="0" y="13"/>
                        </a:moveTo>
                        <a:lnTo>
                          <a:pt x="5" y="0"/>
                        </a:lnTo>
                        <a:lnTo>
                          <a:pt x="12" y="0"/>
                        </a:lnTo>
                        <a:lnTo>
                          <a:pt x="23" y="0"/>
                        </a:lnTo>
                        <a:lnTo>
                          <a:pt x="23" y="13"/>
                        </a:lnTo>
                        <a:lnTo>
                          <a:pt x="23" y="20"/>
                        </a:lnTo>
                        <a:lnTo>
                          <a:pt x="12" y="29"/>
                        </a:lnTo>
                        <a:lnTo>
                          <a:pt x="5" y="20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5" name="Freeform 496"/>
                  <p:cNvSpPr>
                    <a:spLocks/>
                  </p:cNvSpPr>
                  <p:nvPr/>
                </p:nvSpPr>
                <p:spPr bwMode="auto">
                  <a:xfrm>
                    <a:off x="2300" y="1194"/>
                    <a:ext cx="7" cy="7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4"/>
                        </a:moveTo>
                        <a:lnTo>
                          <a:pt x="5" y="4"/>
                        </a:lnTo>
                        <a:lnTo>
                          <a:pt x="9" y="0"/>
                        </a:lnTo>
                        <a:lnTo>
                          <a:pt x="20" y="4"/>
                        </a:lnTo>
                        <a:lnTo>
                          <a:pt x="27" y="14"/>
                        </a:lnTo>
                        <a:lnTo>
                          <a:pt x="20" y="31"/>
                        </a:lnTo>
                        <a:lnTo>
                          <a:pt x="9" y="31"/>
                        </a:lnTo>
                        <a:lnTo>
                          <a:pt x="5" y="3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6" name="Freeform 497"/>
                  <p:cNvSpPr>
                    <a:spLocks/>
                  </p:cNvSpPr>
                  <p:nvPr/>
                </p:nvSpPr>
                <p:spPr bwMode="auto">
                  <a:xfrm>
                    <a:off x="2318" y="1171"/>
                    <a:ext cx="5" cy="8"/>
                  </a:xfrm>
                  <a:custGeom>
                    <a:avLst/>
                    <a:gdLst>
                      <a:gd name="T0" fmla="*/ 0 w 20"/>
                      <a:gd name="T1" fmla="*/ 0 h 30"/>
                      <a:gd name="T2" fmla="*/ 0 w 20"/>
                      <a:gd name="T3" fmla="*/ 0 h 30"/>
                      <a:gd name="T4" fmla="*/ 0 w 20"/>
                      <a:gd name="T5" fmla="*/ 0 h 30"/>
                      <a:gd name="T6" fmla="*/ 0 w 20"/>
                      <a:gd name="T7" fmla="*/ 0 h 30"/>
                      <a:gd name="T8" fmla="*/ 0 w 20"/>
                      <a:gd name="T9" fmla="*/ 0 h 30"/>
                      <a:gd name="T10" fmla="*/ 0 w 20"/>
                      <a:gd name="T11" fmla="*/ 0 h 30"/>
                      <a:gd name="T12" fmla="*/ 0 w 20"/>
                      <a:gd name="T13" fmla="*/ 0 h 30"/>
                      <a:gd name="T14" fmla="*/ 0 w 20"/>
                      <a:gd name="T15" fmla="*/ 0 h 30"/>
                      <a:gd name="T16" fmla="*/ 0 w 20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0"/>
                      <a:gd name="T29" fmla="*/ 20 w 20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0">
                        <a:moveTo>
                          <a:pt x="0" y="16"/>
                        </a:moveTo>
                        <a:lnTo>
                          <a:pt x="0" y="9"/>
                        </a:lnTo>
                        <a:lnTo>
                          <a:pt x="9" y="0"/>
                        </a:lnTo>
                        <a:lnTo>
                          <a:pt x="17" y="9"/>
                        </a:lnTo>
                        <a:lnTo>
                          <a:pt x="20" y="16"/>
                        </a:lnTo>
                        <a:lnTo>
                          <a:pt x="17" y="30"/>
                        </a:lnTo>
                        <a:lnTo>
                          <a:pt x="9" y="30"/>
                        </a:lnTo>
                        <a:lnTo>
                          <a:pt x="0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7" name="Freeform 498"/>
                  <p:cNvSpPr>
                    <a:spLocks/>
                  </p:cNvSpPr>
                  <p:nvPr/>
                </p:nvSpPr>
                <p:spPr bwMode="auto">
                  <a:xfrm>
                    <a:off x="2338" y="1191"/>
                    <a:ext cx="6" cy="8"/>
                  </a:xfrm>
                  <a:custGeom>
                    <a:avLst/>
                    <a:gdLst>
                      <a:gd name="T0" fmla="*/ 0 w 24"/>
                      <a:gd name="T1" fmla="*/ 0 h 29"/>
                      <a:gd name="T2" fmla="*/ 0 w 24"/>
                      <a:gd name="T3" fmla="*/ 0 h 29"/>
                      <a:gd name="T4" fmla="*/ 0 w 24"/>
                      <a:gd name="T5" fmla="*/ 0 h 29"/>
                      <a:gd name="T6" fmla="*/ 0 w 24"/>
                      <a:gd name="T7" fmla="*/ 0 h 29"/>
                      <a:gd name="T8" fmla="*/ 0 w 24"/>
                      <a:gd name="T9" fmla="*/ 0 h 29"/>
                      <a:gd name="T10" fmla="*/ 0 w 24"/>
                      <a:gd name="T11" fmla="*/ 0 h 29"/>
                      <a:gd name="T12" fmla="*/ 0 w 24"/>
                      <a:gd name="T13" fmla="*/ 0 h 29"/>
                      <a:gd name="T14" fmla="*/ 0 w 24"/>
                      <a:gd name="T15" fmla="*/ 0 h 29"/>
                      <a:gd name="T16" fmla="*/ 0 w 24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29"/>
                      <a:gd name="T29" fmla="*/ 24 w 24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29">
                        <a:moveTo>
                          <a:pt x="0" y="13"/>
                        </a:moveTo>
                        <a:lnTo>
                          <a:pt x="3" y="0"/>
                        </a:lnTo>
                        <a:lnTo>
                          <a:pt x="10" y="0"/>
                        </a:lnTo>
                        <a:lnTo>
                          <a:pt x="17" y="0"/>
                        </a:lnTo>
                        <a:lnTo>
                          <a:pt x="24" y="13"/>
                        </a:lnTo>
                        <a:lnTo>
                          <a:pt x="17" y="20"/>
                        </a:lnTo>
                        <a:lnTo>
                          <a:pt x="10" y="29"/>
                        </a:lnTo>
                        <a:lnTo>
                          <a:pt x="3" y="20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8" name="Freeform 499"/>
                  <p:cNvSpPr>
                    <a:spLocks/>
                  </p:cNvSpPr>
                  <p:nvPr/>
                </p:nvSpPr>
                <p:spPr bwMode="auto">
                  <a:xfrm>
                    <a:off x="2349" y="1170"/>
                    <a:ext cx="6" cy="6"/>
                  </a:xfrm>
                  <a:custGeom>
                    <a:avLst/>
                    <a:gdLst>
                      <a:gd name="T0" fmla="*/ 0 w 27"/>
                      <a:gd name="T1" fmla="*/ 0 h 24"/>
                      <a:gd name="T2" fmla="*/ 0 w 27"/>
                      <a:gd name="T3" fmla="*/ 0 h 24"/>
                      <a:gd name="T4" fmla="*/ 0 w 27"/>
                      <a:gd name="T5" fmla="*/ 0 h 24"/>
                      <a:gd name="T6" fmla="*/ 0 w 27"/>
                      <a:gd name="T7" fmla="*/ 0 h 24"/>
                      <a:gd name="T8" fmla="*/ 0 w 27"/>
                      <a:gd name="T9" fmla="*/ 0 h 24"/>
                      <a:gd name="T10" fmla="*/ 0 w 27"/>
                      <a:gd name="T11" fmla="*/ 0 h 24"/>
                      <a:gd name="T12" fmla="*/ 0 w 27"/>
                      <a:gd name="T13" fmla="*/ 0 h 24"/>
                      <a:gd name="T14" fmla="*/ 0 w 27"/>
                      <a:gd name="T15" fmla="*/ 0 h 24"/>
                      <a:gd name="T16" fmla="*/ 0 w 27"/>
                      <a:gd name="T17" fmla="*/ 0 h 2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4"/>
                      <a:gd name="T29" fmla="*/ 27 w 27"/>
                      <a:gd name="T30" fmla="*/ 24 h 2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4">
                        <a:moveTo>
                          <a:pt x="0" y="11"/>
                        </a:move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20" y="0"/>
                        </a:lnTo>
                        <a:lnTo>
                          <a:pt x="27" y="11"/>
                        </a:lnTo>
                        <a:lnTo>
                          <a:pt x="20" y="20"/>
                        </a:lnTo>
                        <a:lnTo>
                          <a:pt x="9" y="24"/>
                        </a:lnTo>
                        <a:lnTo>
                          <a:pt x="0" y="20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9" name="Freeform 500"/>
                  <p:cNvSpPr>
                    <a:spLocks/>
                  </p:cNvSpPr>
                  <p:nvPr/>
                </p:nvSpPr>
                <p:spPr bwMode="auto">
                  <a:xfrm>
                    <a:off x="2369" y="1186"/>
                    <a:ext cx="6" cy="8"/>
                  </a:xfrm>
                  <a:custGeom>
                    <a:avLst/>
                    <a:gdLst>
                      <a:gd name="T0" fmla="*/ 0 w 26"/>
                      <a:gd name="T1" fmla="*/ 0 h 30"/>
                      <a:gd name="T2" fmla="*/ 0 w 26"/>
                      <a:gd name="T3" fmla="*/ 0 h 30"/>
                      <a:gd name="T4" fmla="*/ 0 w 26"/>
                      <a:gd name="T5" fmla="*/ 0 h 30"/>
                      <a:gd name="T6" fmla="*/ 0 w 26"/>
                      <a:gd name="T7" fmla="*/ 0 h 30"/>
                      <a:gd name="T8" fmla="*/ 0 w 26"/>
                      <a:gd name="T9" fmla="*/ 0 h 30"/>
                      <a:gd name="T10" fmla="*/ 0 w 26"/>
                      <a:gd name="T11" fmla="*/ 0 h 30"/>
                      <a:gd name="T12" fmla="*/ 0 w 26"/>
                      <a:gd name="T13" fmla="*/ 0 h 30"/>
                      <a:gd name="T14" fmla="*/ 0 w 26"/>
                      <a:gd name="T15" fmla="*/ 0 h 30"/>
                      <a:gd name="T16" fmla="*/ 0 w 26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"/>
                      <a:gd name="T28" fmla="*/ 0 h 30"/>
                      <a:gd name="T29" fmla="*/ 26 w 26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" h="30">
                        <a:moveTo>
                          <a:pt x="0" y="14"/>
                        </a:moveTo>
                        <a:lnTo>
                          <a:pt x="6" y="10"/>
                        </a:lnTo>
                        <a:lnTo>
                          <a:pt x="9" y="0"/>
                        </a:lnTo>
                        <a:lnTo>
                          <a:pt x="20" y="10"/>
                        </a:lnTo>
                        <a:lnTo>
                          <a:pt x="26" y="14"/>
                        </a:lnTo>
                        <a:lnTo>
                          <a:pt x="20" y="30"/>
                        </a:lnTo>
                        <a:lnTo>
                          <a:pt x="9" y="30"/>
                        </a:lnTo>
                        <a:lnTo>
                          <a:pt x="6" y="3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0" name="Freeform 501"/>
                  <p:cNvSpPr>
                    <a:spLocks/>
                  </p:cNvSpPr>
                  <p:nvPr/>
                </p:nvSpPr>
                <p:spPr bwMode="auto">
                  <a:xfrm>
                    <a:off x="2280" y="1176"/>
                    <a:ext cx="6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0" y="0"/>
                        </a:lnTo>
                        <a:lnTo>
                          <a:pt x="20" y="0"/>
                        </a:lnTo>
                        <a:lnTo>
                          <a:pt x="27" y="16"/>
                        </a:lnTo>
                        <a:lnTo>
                          <a:pt x="20" y="27"/>
                        </a:lnTo>
                        <a:lnTo>
                          <a:pt x="10" y="30"/>
                        </a:lnTo>
                        <a:lnTo>
                          <a:pt x="0" y="27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1" name="Freeform 502"/>
                  <p:cNvSpPr>
                    <a:spLocks/>
                  </p:cNvSpPr>
                  <p:nvPr/>
                </p:nvSpPr>
                <p:spPr bwMode="auto">
                  <a:xfrm>
                    <a:off x="2060" y="1149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4"/>
                        </a:moveTo>
                        <a:lnTo>
                          <a:pt x="0" y="10"/>
                        </a:lnTo>
                        <a:lnTo>
                          <a:pt x="17" y="0"/>
                        </a:lnTo>
                        <a:lnTo>
                          <a:pt x="21" y="10"/>
                        </a:lnTo>
                        <a:lnTo>
                          <a:pt x="27" y="14"/>
                        </a:lnTo>
                        <a:lnTo>
                          <a:pt x="21" y="30"/>
                        </a:lnTo>
                        <a:lnTo>
                          <a:pt x="17" y="30"/>
                        </a:lnTo>
                        <a:lnTo>
                          <a:pt x="0" y="3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2" name="Freeform 503"/>
                  <p:cNvSpPr>
                    <a:spLocks/>
                  </p:cNvSpPr>
                  <p:nvPr/>
                </p:nvSpPr>
                <p:spPr bwMode="auto">
                  <a:xfrm>
                    <a:off x="2269" y="972"/>
                    <a:ext cx="7" cy="6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0 h 27"/>
                      <a:gd name="T4" fmla="*/ 0 w 27"/>
                      <a:gd name="T5" fmla="*/ 0 h 27"/>
                      <a:gd name="T6" fmla="*/ 0 w 27"/>
                      <a:gd name="T7" fmla="*/ 0 h 27"/>
                      <a:gd name="T8" fmla="*/ 0 w 27"/>
                      <a:gd name="T9" fmla="*/ 0 h 27"/>
                      <a:gd name="T10" fmla="*/ 0 w 27"/>
                      <a:gd name="T11" fmla="*/ 0 h 27"/>
                      <a:gd name="T12" fmla="*/ 0 w 27"/>
                      <a:gd name="T13" fmla="*/ 0 h 27"/>
                      <a:gd name="T14" fmla="*/ 0 w 27"/>
                      <a:gd name="T15" fmla="*/ 0 h 27"/>
                      <a:gd name="T16" fmla="*/ 0 w 27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7"/>
                      <a:gd name="T29" fmla="*/ 27 w 27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7">
                        <a:moveTo>
                          <a:pt x="0" y="13"/>
                        </a:moveTo>
                        <a:lnTo>
                          <a:pt x="6" y="0"/>
                        </a:lnTo>
                        <a:lnTo>
                          <a:pt x="9" y="0"/>
                        </a:lnTo>
                        <a:lnTo>
                          <a:pt x="20" y="0"/>
                        </a:lnTo>
                        <a:lnTo>
                          <a:pt x="27" y="13"/>
                        </a:lnTo>
                        <a:lnTo>
                          <a:pt x="20" y="23"/>
                        </a:lnTo>
                        <a:lnTo>
                          <a:pt x="9" y="27"/>
                        </a:lnTo>
                        <a:lnTo>
                          <a:pt x="6" y="23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3" name="Freeform 504"/>
                  <p:cNvSpPr>
                    <a:spLocks/>
                  </p:cNvSpPr>
                  <p:nvPr/>
                </p:nvSpPr>
                <p:spPr bwMode="auto">
                  <a:xfrm>
                    <a:off x="2287" y="983"/>
                    <a:ext cx="6" cy="7"/>
                  </a:xfrm>
                  <a:custGeom>
                    <a:avLst/>
                    <a:gdLst>
                      <a:gd name="T0" fmla="*/ 0 w 24"/>
                      <a:gd name="T1" fmla="*/ 0 h 31"/>
                      <a:gd name="T2" fmla="*/ 0 w 24"/>
                      <a:gd name="T3" fmla="*/ 0 h 31"/>
                      <a:gd name="T4" fmla="*/ 0 w 24"/>
                      <a:gd name="T5" fmla="*/ 0 h 31"/>
                      <a:gd name="T6" fmla="*/ 0 w 24"/>
                      <a:gd name="T7" fmla="*/ 0 h 31"/>
                      <a:gd name="T8" fmla="*/ 0 w 24"/>
                      <a:gd name="T9" fmla="*/ 0 h 31"/>
                      <a:gd name="T10" fmla="*/ 0 w 24"/>
                      <a:gd name="T11" fmla="*/ 0 h 31"/>
                      <a:gd name="T12" fmla="*/ 0 w 24"/>
                      <a:gd name="T13" fmla="*/ 0 h 31"/>
                      <a:gd name="T14" fmla="*/ 0 w 24"/>
                      <a:gd name="T15" fmla="*/ 0 h 31"/>
                      <a:gd name="T16" fmla="*/ 0 w 24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1"/>
                      <a:gd name="T29" fmla="*/ 24 w 24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1">
                        <a:moveTo>
                          <a:pt x="0" y="14"/>
                        </a:moveTo>
                        <a:lnTo>
                          <a:pt x="6" y="11"/>
                        </a:lnTo>
                        <a:lnTo>
                          <a:pt x="13" y="0"/>
                        </a:lnTo>
                        <a:lnTo>
                          <a:pt x="17" y="11"/>
                        </a:lnTo>
                        <a:lnTo>
                          <a:pt x="24" y="14"/>
                        </a:lnTo>
                        <a:lnTo>
                          <a:pt x="17" y="31"/>
                        </a:lnTo>
                        <a:lnTo>
                          <a:pt x="13" y="31"/>
                        </a:lnTo>
                        <a:lnTo>
                          <a:pt x="6" y="3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4" name="Freeform 505"/>
                  <p:cNvSpPr>
                    <a:spLocks/>
                  </p:cNvSpPr>
                  <p:nvPr/>
                </p:nvSpPr>
                <p:spPr bwMode="auto">
                  <a:xfrm>
                    <a:off x="2305" y="968"/>
                    <a:ext cx="6" cy="7"/>
                  </a:xfrm>
                  <a:custGeom>
                    <a:avLst/>
                    <a:gdLst>
                      <a:gd name="T0" fmla="*/ 0 w 23"/>
                      <a:gd name="T1" fmla="*/ 0 h 30"/>
                      <a:gd name="T2" fmla="*/ 0 w 23"/>
                      <a:gd name="T3" fmla="*/ 0 h 30"/>
                      <a:gd name="T4" fmla="*/ 0 w 23"/>
                      <a:gd name="T5" fmla="*/ 0 h 30"/>
                      <a:gd name="T6" fmla="*/ 0 w 23"/>
                      <a:gd name="T7" fmla="*/ 0 h 30"/>
                      <a:gd name="T8" fmla="*/ 0 w 23"/>
                      <a:gd name="T9" fmla="*/ 0 h 30"/>
                      <a:gd name="T10" fmla="*/ 0 w 23"/>
                      <a:gd name="T11" fmla="*/ 0 h 30"/>
                      <a:gd name="T12" fmla="*/ 0 w 23"/>
                      <a:gd name="T13" fmla="*/ 0 h 30"/>
                      <a:gd name="T14" fmla="*/ 0 w 23"/>
                      <a:gd name="T15" fmla="*/ 0 h 30"/>
                      <a:gd name="T16" fmla="*/ 0 w 23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0"/>
                      <a:gd name="T29" fmla="*/ 23 w 23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0">
                        <a:moveTo>
                          <a:pt x="0" y="17"/>
                        </a:moveTo>
                        <a:lnTo>
                          <a:pt x="0" y="10"/>
                        </a:lnTo>
                        <a:lnTo>
                          <a:pt x="9" y="0"/>
                        </a:lnTo>
                        <a:lnTo>
                          <a:pt x="16" y="10"/>
                        </a:lnTo>
                        <a:lnTo>
                          <a:pt x="23" y="17"/>
                        </a:lnTo>
                        <a:lnTo>
                          <a:pt x="16" y="30"/>
                        </a:lnTo>
                        <a:lnTo>
                          <a:pt x="9" y="30"/>
                        </a:lnTo>
                        <a:lnTo>
                          <a:pt x="0" y="3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5" name="Freeform 506"/>
                  <p:cNvSpPr>
                    <a:spLocks/>
                  </p:cNvSpPr>
                  <p:nvPr/>
                </p:nvSpPr>
                <p:spPr bwMode="auto">
                  <a:xfrm>
                    <a:off x="2333" y="983"/>
                    <a:ext cx="5" cy="7"/>
                  </a:xfrm>
                  <a:custGeom>
                    <a:avLst/>
                    <a:gdLst>
                      <a:gd name="T0" fmla="*/ 0 w 24"/>
                      <a:gd name="T1" fmla="*/ 0 h 31"/>
                      <a:gd name="T2" fmla="*/ 0 w 24"/>
                      <a:gd name="T3" fmla="*/ 0 h 31"/>
                      <a:gd name="T4" fmla="*/ 0 w 24"/>
                      <a:gd name="T5" fmla="*/ 0 h 31"/>
                      <a:gd name="T6" fmla="*/ 0 w 24"/>
                      <a:gd name="T7" fmla="*/ 0 h 31"/>
                      <a:gd name="T8" fmla="*/ 0 w 24"/>
                      <a:gd name="T9" fmla="*/ 0 h 31"/>
                      <a:gd name="T10" fmla="*/ 0 w 24"/>
                      <a:gd name="T11" fmla="*/ 0 h 31"/>
                      <a:gd name="T12" fmla="*/ 0 w 24"/>
                      <a:gd name="T13" fmla="*/ 0 h 31"/>
                      <a:gd name="T14" fmla="*/ 0 w 24"/>
                      <a:gd name="T15" fmla="*/ 0 h 31"/>
                      <a:gd name="T16" fmla="*/ 0 w 24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1"/>
                      <a:gd name="T29" fmla="*/ 24 w 24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1">
                        <a:moveTo>
                          <a:pt x="0" y="14"/>
                        </a:moveTo>
                        <a:lnTo>
                          <a:pt x="4" y="11"/>
                        </a:lnTo>
                        <a:lnTo>
                          <a:pt x="11" y="0"/>
                        </a:lnTo>
                        <a:lnTo>
                          <a:pt x="24" y="11"/>
                        </a:lnTo>
                        <a:lnTo>
                          <a:pt x="24" y="14"/>
                        </a:lnTo>
                        <a:lnTo>
                          <a:pt x="24" y="31"/>
                        </a:lnTo>
                        <a:lnTo>
                          <a:pt x="11" y="31"/>
                        </a:lnTo>
                        <a:lnTo>
                          <a:pt x="4" y="3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6" name="Freeform 507"/>
                  <p:cNvSpPr>
                    <a:spLocks/>
                  </p:cNvSpPr>
                  <p:nvPr/>
                </p:nvSpPr>
                <p:spPr bwMode="auto">
                  <a:xfrm>
                    <a:off x="2178" y="1122"/>
                    <a:ext cx="6" cy="7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7"/>
                        </a:moveTo>
                        <a:lnTo>
                          <a:pt x="7" y="10"/>
                        </a:lnTo>
                        <a:lnTo>
                          <a:pt x="10" y="0"/>
                        </a:lnTo>
                        <a:lnTo>
                          <a:pt x="21" y="10"/>
                        </a:lnTo>
                        <a:lnTo>
                          <a:pt x="27" y="17"/>
                        </a:lnTo>
                        <a:lnTo>
                          <a:pt x="21" y="31"/>
                        </a:lnTo>
                        <a:lnTo>
                          <a:pt x="10" y="31"/>
                        </a:lnTo>
                        <a:lnTo>
                          <a:pt x="7" y="31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7" name="Freeform 508"/>
                  <p:cNvSpPr>
                    <a:spLocks/>
                  </p:cNvSpPr>
                  <p:nvPr/>
                </p:nvSpPr>
                <p:spPr bwMode="auto">
                  <a:xfrm>
                    <a:off x="2194" y="1122"/>
                    <a:ext cx="6" cy="7"/>
                  </a:xfrm>
                  <a:custGeom>
                    <a:avLst/>
                    <a:gdLst>
                      <a:gd name="T0" fmla="*/ 0 w 24"/>
                      <a:gd name="T1" fmla="*/ 0 h 31"/>
                      <a:gd name="T2" fmla="*/ 0 w 24"/>
                      <a:gd name="T3" fmla="*/ 0 h 31"/>
                      <a:gd name="T4" fmla="*/ 0 w 24"/>
                      <a:gd name="T5" fmla="*/ 0 h 31"/>
                      <a:gd name="T6" fmla="*/ 0 w 24"/>
                      <a:gd name="T7" fmla="*/ 0 h 31"/>
                      <a:gd name="T8" fmla="*/ 0 w 24"/>
                      <a:gd name="T9" fmla="*/ 0 h 31"/>
                      <a:gd name="T10" fmla="*/ 0 w 24"/>
                      <a:gd name="T11" fmla="*/ 0 h 31"/>
                      <a:gd name="T12" fmla="*/ 0 w 24"/>
                      <a:gd name="T13" fmla="*/ 0 h 31"/>
                      <a:gd name="T14" fmla="*/ 0 w 24"/>
                      <a:gd name="T15" fmla="*/ 0 h 31"/>
                      <a:gd name="T16" fmla="*/ 0 w 24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1"/>
                      <a:gd name="T29" fmla="*/ 24 w 24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1">
                        <a:moveTo>
                          <a:pt x="0" y="17"/>
                        </a:moveTo>
                        <a:lnTo>
                          <a:pt x="8" y="10"/>
                        </a:lnTo>
                        <a:lnTo>
                          <a:pt x="10" y="0"/>
                        </a:lnTo>
                        <a:lnTo>
                          <a:pt x="17" y="10"/>
                        </a:lnTo>
                        <a:lnTo>
                          <a:pt x="24" y="17"/>
                        </a:lnTo>
                        <a:lnTo>
                          <a:pt x="17" y="31"/>
                        </a:lnTo>
                        <a:lnTo>
                          <a:pt x="10" y="31"/>
                        </a:lnTo>
                        <a:lnTo>
                          <a:pt x="8" y="31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8" name="Freeform 509"/>
                  <p:cNvSpPr>
                    <a:spLocks/>
                  </p:cNvSpPr>
                  <p:nvPr/>
                </p:nvSpPr>
                <p:spPr bwMode="auto">
                  <a:xfrm>
                    <a:off x="2313" y="1238"/>
                    <a:ext cx="7" cy="6"/>
                  </a:xfrm>
                  <a:custGeom>
                    <a:avLst/>
                    <a:gdLst>
                      <a:gd name="T0" fmla="*/ 0 w 25"/>
                      <a:gd name="T1" fmla="*/ 0 h 27"/>
                      <a:gd name="T2" fmla="*/ 0 w 25"/>
                      <a:gd name="T3" fmla="*/ 0 h 27"/>
                      <a:gd name="T4" fmla="*/ 0 w 25"/>
                      <a:gd name="T5" fmla="*/ 0 h 27"/>
                      <a:gd name="T6" fmla="*/ 0 w 25"/>
                      <a:gd name="T7" fmla="*/ 0 h 27"/>
                      <a:gd name="T8" fmla="*/ 0 w 25"/>
                      <a:gd name="T9" fmla="*/ 0 h 27"/>
                      <a:gd name="T10" fmla="*/ 0 w 25"/>
                      <a:gd name="T11" fmla="*/ 0 h 27"/>
                      <a:gd name="T12" fmla="*/ 0 w 25"/>
                      <a:gd name="T13" fmla="*/ 0 h 27"/>
                      <a:gd name="T14" fmla="*/ 0 w 25"/>
                      <a:gd name="T15" fmla="*/ 0 h 27"/>
                      <a:gd name="T16" fmla="*/ 0 w 25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5"/>
                      <a:gd name="T28" fmla="*/ 0 h 27"/>
                      <a:gd name="T29" fmla="*/ 25 w 25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5" h="27">
                        <a:moveTo>
                          <a:pt x="0" y="14"/>
                        </a:moveTo>
                        <a:lnTo>
                          <a:pt x="0" y="3"/>
                        </a:lnTo>
                        <a:lnTo>
                          <a:pt x="16" y="0"/>
                        </a:lnTo>
                        <a:lnTo>
                          <a:pt x="20" y="3"/>
                        </a:lnTo>
                        <a:lnTo>
                          <a:pt x="25" y="14"/>
                        </a:lnTo>
                        <a:lnTo>
                          <a:pt x="20" y="27"/>
                        </a:lnTo>
                        <a:lnTo>
                          <a:pt x="16" y="27"/>
                        </a:lnTo>
                        <a:lnTo>
                          <a:pt x="0" y="27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9" name="Freeform 510"/>
                  <p:cNvSpPr>
                    <a:spLocks/>
                  </p:cNvSpPr>
                  <p:nvPr/>
                </p:nvSpPr>
                <p:spPr bwMode="auto">
                  <a:xfrm>
                    <a:off x="2329" y="1238"/>
                    <a:ext cx="7" cy="6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0 h 27"/>
                      <a:gd name="T4" fmla="*/ 0 w 27"/>
                      <a:gd name="T5" fmla="*/ 0 h 27"/>
                      <a:gd name="T6" fmla="*/ 0 w 27"/>
                      <a:gd name="T7" fmla="*/ 0 h 27"/>
                      <a:gd name="T8" fmla="*/ 0 w 27"/>
                      <a:gd name="T9" fmla="*/ 0 h 27"/>
                      <a:gd name="T10" fmla="*/ 0 w 27"/>
                      <a:gd name="T11" fmla="*/ 0 h 27"/>
                      <a:gd name="T12" fmla="*/ 0 w 27"/>
                      <a:gd name="T13" fmla="*/ 0 h 27"/>
                      <a:gd name="T14" fmla="*/ 0 w 27"/>
                      <a:gd name="T15" fmla="*/ 0 h 27"/>
                      <a:gd name="T16" fmla="*/ 0 w 27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7"/>
                      <a:gd name="T29" fmla="*/ 27 w 27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7">
                        <a:moveTo>
                          <a:pt x="0" y="14"/>
                        </a:moveTo>
                        <a:lnTo>
                          <a:pt x="0" y="3"/>
                        </a:lnTo>
                        <a:lnTo>
                          <a:pt x="17" y="0"/>
                        </a:lnTo>
                        <a:lnTo>
                          <a:pt x="20" y="3"/>
                        </a:lnTo>
                        <a:lnTo>
                          <a:pt x="27" y="14"/>
                        </a:lnTo>
                        <a:lnTo>
                          <a:pt x="20" y="27"/>
                        </a:lnTo>
                        <a:lnTo>
                          <a:pt x="17" y="27"/>
                        </a:lnTo>
                        <a:lnTo>
                          <a:pt x="0" y="27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0" name="Freeform 511"/>
                  <p:cNvSpPr>
                    <a:spLocks/>
                  </p:cNvSpPr>
                  <p:nvPr/>
                </p:nvSpPr>
                <p:spPr bwMode="auto">
                  <a:xfrm>
                    <a:off x="2178" y="1267"/>
                    <a:ext cx="6" cy="8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4"/>
                        </a:moveTo>
                        <a:lnTo>
                          <a:pt x="7" y="11"/>
                        </a:lnTo>
                        <a:lnTo>
                          <a:pt x="10" y="0"/>
                        </a:lnTo>
                        <a:lnTo>
                          <a:pt x="21" y="11"/>
                        </a:lnTo>
                        <a:lnTo>
                          <a:pt x="27" y="14"/>
                        </a:lnTo>
                        <a:lnTo>
                          <a:pt x="21" y="31"/>
                        </a:lnTo>
                        <a:lnTo>
                          <a:pt x="10" y="31"/>
                        </a:lnTo>
                        <a:lnTo>
                          <a:pt x="7" y="3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1" name="Freeform 512"/>
                  <p:cNvSpPr>
                    <a:spLocks/>
                  </p:cNvSpPr>
                  <p:nvPr/>
                </p:nvSpPr>
                <p:spPr bwMode="auto">
                  <a:xfrm>
                    <a:off x="2194" y="1267"/>
                    <a:ext cx="6" cy="8"/>
                  </a:xfrm>
                  <a:custGeom>
                    <a:avLst/>
                    <a:gdLst>
                      <a:gd name="T0" fmla="*/ 0 w 24"/>
                      <a:gd name="T1" fmla="*/ 0 h 31"/>
                      <a:gd name="T2" fmla="*/ 0 w 24"/>
                      <a:gd name="T3" fmla="*/ 0 h 31"/>
                      <a:gd name="T4" fmla="*/ 0 w 24"/>
                      <a:gd name="T5" fmla="*/ 0 h 31"/>
                      <a:gd name="T6" fmla="*/ 0 w 24"/>
                      <a:gd name="T7" fmla="*/ 0 h 31"/>
                      <a:gd name="T8" fmla="*/ 0 w 24"/>
                      <a:gd name="T9" fmla="*/ 0 h 31"/>
                      <a:gd name="T10" fmla="*/ 0 w 24"/>
                      <a:gd name="T11" fmla="*/ 0 h 31"/>
                      <a:gd name="T12" fmla="*/ 0 w 24"/>
                      <a:gd name="T13" fmla="*/ 0 h 31"/>
                      <a:gd name="T14" fmla="*/ 0 w 24"/>
                      <a:gd name="T15" fmla="*/ 0 h 31"/>
                      <a:gd name="T16" fmla="*/ 0 w 24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1"/>
                      <a:gd name="T29" fmla="*/ 24 w 24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1">
                        <a:moveTo>
                          <a:pt x="0" y="14"/>
                        </a:moveTo>
                        <a:lnTo>
                          <a:pt x="8" y="11"/>
                        </a:lnTo>
                        <a:lnTo>
                          <a:pt x="10" y="0"/>
                        </a:lnTo>
                        <a:lnTo>
                          <a:pt x="17" y="11"/>
                        </a:lnTo>
                        <a:lnTo>
                          <a:pt x="24" y="14"/>
                        </a:lnTo>
                        <a:lnTo>
                          <a:pt x="17" y="31"/>
                        </a:lnTo>
                        <a:lnTo>
                          <a:pt x="10" y="31"/>
                        </a:lnTo>
                        <a:lnTo>
                          <a:pt x="8" y="3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2" name="Freeform 513"/>
                  <p:cNvSpPr>
                    <a:spLocks/>
                  </p:cNvSpPr>
                  <p:nvPr/>
                </p:nvSpPr>
                <p:spPr bwMode="auto">
                  <a:xfrm>
                    <a:off x="2355" y="1324"/>
                    <a:ext cx="5" cy="6"/>
                  </a:xfrm>
                  <a:custGeom>
                    <a:avLst/>
                    <a:gdLst>
                      <a:gd name="T0" fmla="*/ 0 w 20"/>
                      <a:gd name="T1" fmla="*/ 0 h 24"/>
                      <a:gd name="T2" fmla="*/ 0 w 20"/>
                      <a:gd name="T3" fmla="*/ 0 h 24"/>
                      <a:gd name="T4" fmla="*/ 0 w 20"/>
                      <a:gd name="T5" fmla="*/ 0 h 24"/>
                      <a:gd name="T6" fmla="*/ 0 w 20"/>
                      <a:gd name="T7" fmla="*/ 0 h 24"/>
                      <a:gd name="T8" fmla="*/ 0 w 20"/>
                      <a:gd name="T9" fmla="*/ 0 h 24"/>
                      <a:gd name="T10" fmla="*/ 0 w 20"/>
                      <a:gd name="T11" fmla="*/ 0 h 24"/>
                      <a:gd name="T12" fmla="*/ 0 w 20"/>
                      <a:gd name="T13" fmla="*/ 0 h 24"/>
                      <a:gd name="T14" fmla="*/ 0 w 20"/>
                      <a:gd name="T15" fmla="*/ 0 h 24"/>
                      <a:gd name="T16" fmla="*/ 0 w 20"/>
                      <a:gd name="T17" fmla="*/ 0 h 2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24"/>
                      <a:gd name="T29" fmla="*/ 20 w 20"/>
                      <a:gd name="T30" fmla="*/ 24 h 2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24">
                        <a:moveTo>
                          <a:pt x="0" y="11"/>
                        </a:moveTo>
                        <a:lnTo>
                          <a:pt x="3" y="0"/>
                        </a:lnTo>
                        <a:lnTo>
                          <a:pt x="9" y="0"/>
                        </a:lnTo>
                        <a:lnTo>
                          <a:pt x="20" y="0"/>
                        </a:lnTo>
                        <a:lnTo>
                          <a:pt x="20" y="11"/>
                        </a:lnTo>
                        <a:lnTo>
                          <a:pt x="20" y="20"/>
                        </a:lnTo>
                        <a:lnTo>
                          <a:pt x="9" y="24"/>
                        </a:lnTo>
                        <a:lnTo>
                          <a:pt x="3" y="20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3" name="Freeform 514"/>
                  <p:cNvSpPr>
                    <a:spLocks/>
                  </p:cNvSpPr>
                  <p:nvPr/>
                </p:nvSpPr>
                <p:spPr bwMode="auto">
                  <a:xfrm>
                    <a:off x="2371" y="1324"/>
                    <a:ext cx="5" cy="6"/>
                  </a:xfrm>
                  <a:custGeom>
                    <a:avLst/>
                    <a:gdLst>
                      <a:gd name="T0" fmla="*/ 0 w 20"/>
                      <a:gd name="T1" fmla="*/ 0 h 24"/>
                      <a:gd name="T2" fmla="*/ 0 w 20"/>
                      <a:gd name="T3" fmla="*/ 0 h 24"/>
                      <a:gd name="T4" fmla="*/ 0 w 20"/>
                      <a:gd name="T5" fmla="*/ 0 h 24"/>
                      <a:gd name="T6" fmla="*/ 0 w 20"/>
                      <a:gd name="T7" fmla="*/ 0 h 24"/>
                      <a:gd name="T8" fmla="*/ 0 w 20"/>
                      <a:gd name="T9" fmla="*/ 0 h 24"/>
                      <a:gd name="T10" fmla="*/ 0 w 20"/>
                      <a:gd name="T11" fmla="*/ 0 h 24"/>
                      <a:gd name="T12" fmla="*/ 0 w 20"/>
                      <a:gd name="T13" fmla="*/ 0 h 24"/>
                      <a:gd name="T14" fmla="*/ 0 w 20"/>
                      <a:gd name="T15" fmla="*/ 0 h 24"/>
                      <a:gd name="T16" fmla="*/ 0 w 20"/>
                      <a:gd name="T17" fmla="*/ 0 h 2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24"/>
                      <a:gd name="T29" fmla="*/ 20 w 20"/>
                      <a:gd name="T30" fmla="*/ 24 h 2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24">
                        <a:moveTo>
                          <a:pt x="0" y="11"/>
                        </a:moveTo>
                        <a:lnTo>
                          <a:pt x="0" y="0"/>
                        </a:lnTo>
                        <a:lnTo>
                          <a:pt x="7" y="0"/>
                        </a:lnTo>
                        <a:lnTo>
                          <a:pt x="20" y="0"/>
                        </a:lnTo>
                        <a:lnTo>
                          <a:pt x="20" y="11"/>
                        </a:lnTo>
                        <a:lnTo>
                          <a:pt x="20" y="20"/>
                        </a:lnTo>
                        <a:lnTo>
                          <a:pt x="7" y="24"/>
                        </a:lnTo>
                        <a:lnTo>
                          <a:pt x="0" y="20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4" name="Freeform 515"/>
                  <p:cNvSpPr>
                    <a:spLocks/>
                  </p:cNvSpPr>
                  <p:nvPr/>
                </p:nvSpPr>
                <p:spPr bwMode="auto">
                  <a:xfrm>
                    <a:off x="2060" y="1176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6"/>
                        </a:moveTo>
                        <a:lnTo>
                          <a:pt x="7" y="0"/>
                        </a:lnTo>
                        <a:lnTo>
                          <a:pt x="17" y="0"/>
                        </a:lnTo>
                        <a:lnTo>
                          <a:pt x="27" y="0"/>
                        </a:lnTo>
                        <a:lnTo>
                          <a:pt x="27" y="16"/>
                        </a:lnTo>
                        <a:lnTo>
                          <a:pt x="27" y="27"/>
                        </a:lnTo>
                        <a:lnTo>
                          <a:pt x="17" y="30"/>
                        </a:lnTo>
                        <a:lnTo>
                          <a:pt x="7" y="27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5" name="Freeform 516"/>
                  <p:cNvSpPr>
                    <a:spLocks/>
                  </p:cNvSpPr>
                  <p:nvPr/>
                </p:nvSpPr>
                <p:spPr bwMode="auto">
                  <a:xfrm>
                    <a:off x="2038" y="1157"/>
                    <a:ext cx="6" cy="7"/>
                  </a:xfrm>
                  <a:custGeom>
                    <a:avLst/>
                    <a:gdLst>
                      <a:gd name="T0" fmla="*/ 0 w 23"/>
                      <a:gd name="T1" fmla="*/ 0 h 27"/>
                      <a:gd name="T2" fmla="*/ 0 w 23"/>
                      <a:gd name="T3" fmla="*/ 0 h 27"/>
                      <a:gd name="T4" fmla="*/ 0 w 23"/>
                      <a:gd name="T5" fmla="*/ 0 h 27"/>
                      <a:gd name="T6" fmla="*/ 0 w 23"/>
                      <a:gd name="T7" fmla="*/ 0 h 27"/>
                      <a:gd name="T8" fmla="*/ 0 w 23"/>
                      <a:gd name="T9" fmla="*/ 0 h 27"/>
                      <a:gd name="T10" fmla="*/ 0 w 23"/>
                      <a:gd name="T11" fmla="*/ 0 h 27"/>
                      <a:gd name="T12" fmla="*/ 0 w 23"/>
                      <a:gd name="T13" fmla="*/ 0 h 27"/>
                      <a:gd name="T14" fmla="*/ 0 w 23"/>
                      <a:gd name="T15" fmla="*/ 0 h 27"/>
                      <a:gd name="T16" fmla="*/ 0 w 23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27"/>
                      <a:gd name="T29" fmla="*/ 23 w 23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27">
                        <a:moveTo>
                          <a:pt x="0" y="14"/>
                        </a:moveTo>
                        <a:lnTo>
                          <a:pt x="0" y="4"/>
                        </a:lnTo>
                        <a:lnTo>
                          <a:pt x="16" y="0"/>
                        </a:lnTo>
                        <a:lnTo>
                          <a:pt x="23" y="4"/>
                        </a:lnTo>
                        <a:lnTo>
                          <a:pt x="23" y="14"/>
                        </a:lnTo>
                        <a:lnTo>
                          <a:pt x="23" y="27"/>
                        </a:lnTo>
                        <a:lnTo>
                          <a:pt x="16" y="27"/>
                        </a:lnTo>
                        <a:lnTo>
                          <a:pt x="0" y="27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6" name="Freeform 517"/>
                  <p:cNvSpPr>
                    <a:spLocks/>
                  </p:cNvSpPr>
                  <p:nvPr/>
                </p:nvSpPr>
                <p:spPr bwMode="auto">
                  <a:xfrm>
                    <a:off x="2017" y="1140"/>
                    <a:ext cx="6" cy="8"/>
                  </a:xfrm>
                  <a:custGeom>
                    <a:avLst/>
                    <a:gdLst>
                      <a:gd name="T0" fmla="*/ 0 w 24"/>
                      <a:gd name="T1" fmla="*/ 0 h 31"/>
                      <a:gd name="T2" fmla="*/ 0 w 24"/>
                      <a:gd name="T3" fmla="*/ 0 h 31"/>
                      <a:gd name="T4" fmla="*/ 0 w 24"/>
                      <a:gd name="T5" fmla="*/ 0 h 31"/>
                      <a:gd name="T6" fmla="*/ 0 w 24"/>
                      <a:gd name="T7" fmla="*/ 0 h 31"/>
                      <a:gd name="T8" fmla="*/ 0 w 24"/>
                      <a:gd name="T9" fmla="*/ 0 h 31"/>
                      <a:gd name="T10" fmla="*/ 0 w 24"/>
                      <a:gd name="T11" fmla="*/ 0 h 31"/>
                      <a:gd name="T12" fmla="*/ 0 w 24"/>
                      <a:gd name="T13" fmla="*/ 0 h 31"/>
                      <a:gd name="T14" fmla="*/ 0 w 24"/>
                      <a:gd name="T15" fmla="*/ 0 h 31"/>
                      <a:gd name="T16" fmla="*/ 0 w 24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1"/>
                      <a:gd name="T29" fmla="*/ 24 w 24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1">
                        <a:moveTo>
                          <a:pt x="0" y="17"/>
                        </a:moveTo>
                        <a:lnTo>
                          <a:pt x="4" y="0"/>
                        </a:lnTo>
                        <a:lnTo>
                          <a:pt x="11" y="0"/>
                        </a:lnTo>
                        <a:lnTo>
                          <a:pt x="24" y="0"/>
                        </a:lnTo>
                        <a:lnTo>
                          <a:pt x="24" y="17"/>
                        </a:lnTo>
                        <a:lnTo>
                          <a:pt x="24" y="20"/>
                        </a:lnTo>
                        <a:lnTo>
                          <a:pt x="11" y="31"/>
                        </a:lnTo>
                        <a:lnTo>
                          <a:pt x="4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7" name="Freeform 518"/>
                  <p:cNvSpPr>
                    <a:spLocks/>
                  </p:cNvSpPr>
                  <p:nvPr/>
                </p:nvSpPr>
                <p:spPr bwMode="auto">
                  <a:xfrm>
                    <a:off x="2022" y="1170"/>
                    <a:ext cx="6" cy="6"/>
                  </a:xfrm>
                  <a:custGeom>
                    <a:avLst/>
                    <a:gdLst>
                      <a:gd name="T0" fmla="*/ 0 w 24"/>
                      <a:gd name="T1" fmla="*/ 0 h 24"/>
                      <a:gd name="T2" fmla="*/ 0 w 24"/>
                      <a:gd name="T3" fmla="*/ 0 h 24"/>
                      <a:gd name="T4" fmla="*/ 0 w 24"/>
                      <a:gd name="T5" fmla="*/ 0 h 24"/>
                      <a:gd name="T6" fmla="*/ 0 w 24"/>
                      <a:gd name="T7" fmla="*/ 0 h 24"/>
                      <a:gd name="T8" fmla="*/ 0 w 24"/>
                      <a:gd name="T9" fmla="*/ 0 h 24"/>
                      <a:gd name="T10" fmla="*/ 0 w 24"/>
                      <a:gd name="T11" fmla="*/ 0 h 24"/>
                      <a:gd name="T12" fmla="*/ 0 w 24"/>
                      <a:gd name="T13" fmla="*/ 0 h 24"/>
                      <a:gd name="T14" fmla="*/ 0 w 24"/>
                      <a:gd name="T15" fmla="*/ 0 h 24"/>
                      <a:gd name="T16" fmla="*/ 0 w 24"/>
                      <a:gd name="T17" fmla="*/ 0 h 2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24"/>
                      <a:gd name="T29" fmla="*/ 24 w 24"/>
                      <a:gd name="T30" fmla="*/ 24 h 2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24">
                        <a:moveTo>
                          <a:pt x="0" y="11"/>
                        </a:moveTo>
                        <a:lnTo>
                          <a:pt x="3" y="0"/>
                        </a:lnTo>
                        <a:lnTo>
                          <a:pt x="10" y="0"/>
                        </a:lnTo>
                        <a:lnTo>
                          <a:pt x="17" y="0"/>
                        </a:lnTo>
                        <a:lnTo>
                          <a:pt x="24" y="11"/>
                        </a:lnTo>
                        <a:lnTo>
                          <a:pt x="17" y="20"/>
                        </a:lnTo>
                        <a:lnTo>
                          <a:pt x="10" y="24"/>
                        </a:lnTo>
                        <a:lnTo>
                          <a:pt x="3" y="20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8" name="Freeform 519"/>
                  <p:cNvSpPr>
                    <a:spLocks/>
                  </p:cNvSpPr>
                  <p:nvPr/>
                </p:nvSpPr>
                <p:spPr bwMode="auto">
                  <a:xfrm>
                    <a:off x="2086" y="1133"/>
                    <a:ext cx="6" cy="7"/>
                  </a:xfrm>
                  <a:custGeom>
                    <a:avLst/>
                    <a:gdLst>
                      <a:gd name="T0" fmla="*/ 0 w 24"/>
                      <a:gd name="T1" fmla="*/ 0 h 27"/>
                      <a:gd name="T2" fmla="*/ 0 w 24"/>
                      <a:gd name="T3" fmla="*/ 0 h 27"/>
                      <a:gd name="T4" fmla="*/ 0 w 24"/>
                      <a:gd name="T5" fmla="*/ 0 h 27"/>
                      <a:gd name="T6" fmla="*/ 0 w 24"/>
                      <a:gd name="T7" fmla="*/ 0 h 27"/>
                      <a:gd name="T8" fmla="*/ 0 w 24"/>
                      <a:gd name="T9" fmla="*/ 0 h 27"/>
                      <a:gd name="T10" fmla="*/ 0 w 24"/>
                      <a:gd name="T11" fmla="*/ 0 h 27"/>
                      <a:gd name="T12" fmla="*/ 0 w 24"/>
                      <a:gd name="T13" fmla="*/ 0 h 27"/>
                      <a:gd name="T14" fmla="*/ 0 w 24"/>
                      <a:gd name="T15" fmla="*/ 0 h 27"/>
                      <a:gd name="T16" fmla="*/ 0 w 24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27"/>
                      <a:gd name="T29" fmla="*/ 24 w 24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27">
                        <a:moveTo>
                          <a:pt x="0" y="13"/>
                        </a:moveTo>
                        <a:lnTo>
                          <a:pt x="4" y="0"/>
                        </a:lnTo>
                        <a:lnTo>
                          <a:pt x="11" y="0"/>
                        </a:lnTo>
                        <a:lnTo>
                          <a:pt x="24" y="0"/>
                        </a:lnTo>
                        <a:lnTo>
                          <a:pt x="24" y="13"/>
                        </a:lnTo>
                        <a:lnTo>
                          <a:pt x="24" y="24"/>
                        </a:lnTo>
                        <a:lnTo>
                          <a:pt x="11" y="27"/>
                        </a:lnTo>
                        <a:lnTo>
                          <a:pt x="4" y="24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9" name="Freeform 520"/>
                  <p:cNvSpPr>
                    <a:spLocks/>
                  </p:cNvSpPr>
                  <p:nvPr/>
                </p:nvSpPr>
                <p:spPr bwMode="auto">
                  <a:xfrm>
                    <a:off x="2102" y="1148"/>
                    <a:ext cx="5" cy="7"/>
                  </a:xfrm>
                  <a:custGeom>
                    <a:avLst/>
                    <a:gdLst>
                      <a:gd name="T0" fmla="*/ 0 w 20"/>
                      <a:gd name="T1" fmla="*/ 0 h 29"/>
                      <a:gd name="T2" fmla="*/ 0 w 20"/>
                      <a:gd name="T3" fmla="*/ 0 h 29"/>
                      <a:gd name="T4" fmla="*/ 0 w 20"/>
                      <a:gd name="T5" fmla="*/ 0 h 29"/>
                      <a:gd name="T6" fmla="*/ 0 w 20"/>
                      <a:gd name="T7" fmla="*/ 0 h 29"/>
                      <a:gd name="T8" fmla="*/ 0 w 20"/>
                      <a:gd name="T9" fmla="*/ 0 h 29"/>
                      <a:gd name="T10" fmla="*/ 0 w 20"/>
                      <a:gd name="T11" fmla="*/ 0 h 29"/>
                      <a:gd name="T12" fmla="*/ 0 w 20"/>
                      <a:gd name="T13" fmla="*/ 0 h 29"/>
                      <a:gd name="T14" fmla="*/ 0 w 20"/>
                      <a:gd name="T15" fmla="*/ 0 h 29"/>
                      <a:gd name="T16" fmla="*/ 0 w 20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29"/>
                      <a:gd name="T29" fmla="*/ 20 w 20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29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16" y="0"/>
                        </a:lnTo>
                        <a:lnTo>
                          <a:pt x="20" y="16"/>
                        </a:lnTo>
                        <a:lnTo>
                          <a:pt x="16" y="20"/>
                        </a:lnTo>
                        <a:lnTo>
                          <a:pt x="9" y="29"/>
                        </a:lnTo>
                        <a:lnTo>
                          <a:pt x="0" y="2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0" name="Freeform 521"/>
                  <p:cNvSpPr>
                    <a:spLocks/>
                  </p:cNvSpPr>
                  <p:nvPr/>
                </p:nvSpPr>
                <p:spPr bwMode="auto">
                  <a:xfrm>
                    <a:off x="2122" y="1170"/>
                    <a:ext cx="6" cy="6"/>
                  </a:xfrm>
                  <a:custGeom>
                    <a:avLst/>
                    <a:gdLst>
                      <a:gd name="T0" fmla="*/ 0 w 23"/>
                      <a:gd name="T1" fmla="*/ 0 h 24"/>
                      <a:gd name="T2" fmla="*/ 0 w 23"/>
                      <a:gd name="T3" fmla="*/ 0 h 24"/>
                      <a:gd name="T4" fmla="*/ 0 w 23"/>
                      <a:gd name="T5" fmla="*/ 0 h 24"/>
                      <a:gd name="T6" fmla="*/ 0 w 23"/>
                      <a:gd name="T7" fmla="*/ 0 h 24"/>
                      <a:gd name="T8" fmla="*/ 0 w 23"/>
                      <a:gd name="T9" fmla="*/ 0 h 24"/>
                      <a:gd name="T10" fmla="*/ 0 w 23"/>
                      <a:gd name="T11" fmla="*/ 0 h 24"/>
                      <a:gd name="T12" fmla="*/ 0 w 23"/>
                      <a:gd name="T13" fmla="*/ 0 h 24"/>
                      <a:gd name="T14" fmla="*/ 0 w 23"/>
                      <a:gd name="T15" fmla="*/ 0 h 24"/>
                      <a:gd name="T16" fmla="*/ 0 w 23"/>
                      <a:gd name="T17" fmla="*/ 0 h 2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24"/>
                      <a:gd name="T29" fmla="*/ 23 w 23"/>
                      <a:gd name="T30" fmla="*/ 24 h 2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24">
                        <a:moveTo>
                          <a:pt x="0" y="11"/>
                        </a:moveTo>
                        <a:lnTo>
                          <a:pt x="3" y="0"/>
                        </a:lnTo>
                        <a:lnTo>
                          <a:pt x="10" y="0"/>
                        </a:lnTo>
                        <a:lnTo>
                          <a:pt x="17" y="0"/>
                        </a:lnTo>
                        <a:lnTo>
                          <a:pt x="23" y="11"/>
                        </a:lnTo>
                        <a:lnTo>
                          <a:pt x="17" y="20"/>
                        </a:lnTo>
                        <a:lnTo>
                          <a:pt x="10" y="24"/>
                        </a:lnTo>
                        <a:lnTo>
                          <a:pt x="3" y="20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1" name="Freeform 522"/>
                  <p:cNvSpPr>
                    <a:spLocks/>
                  </p:cNvSpPr>
                  <p:nvPr/>
                </p:nvSpPr>
                <p:spPr bwMode="auto">
                  <a:xfrm>
                    <a:off x="2147" y="1152"/>
                    <a:ext cx="6" cy="7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0 h 27"/>
                      <a:gd name="T4" fmla="*/ 0 w 27"/>
                      <a:gd name="T5" fmla="*/ 0 h 27"/>
                      <a:gd name="T6" fmla="*/ 0 w 27"/>
                      <a:gd name="T7" fmla="*/ 0 h 27"/>
                      <a:gd name="T8" fmla="*/ 0 w 27"/>
                      <a:gd name="T9" fmla="*/ 0 h 27"/>
                      <a:gd name="T10" fmla="*/ 0 w 27"/>
                      <a:gd name="T11" fmla="*/ 0 h 27"/>
                      <a:gd name="T12" fmla="*/ 0 w 27"/>
                      <a:gd name="T13" fmla="*/ 0 h 27"/>
                      <a:gd name="T14" fmla="*/ 0 w 27"/>
                      <a:gd name="T15" fmla="*/ 0 h 27"/>
                      <a:gd name="T16" fmla="*/ 0 w 27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7"/>
                      <a:gd name="T29" fmla="*/ 27 w 27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7">
                        <a:moveTo>
                          <a:pt x="0" y="13"/>
                        </a:moveTo>
                        <a:lnTo>
                          <a:pt x="7" y="4"/>
                        </a:lnTo>
                        <a:lnTo>
                          <a:pt x="11" y="0"/>
                        </a:lnTo>
                        <a:lnTo>
                          <a:pt x="21" y="4"/>
                        </a:lnTo>
                        <a:lnTo>
                          <a:pt x="27" y="13"/>
                        </a:lnTo>
                        <a:lnTo>
                          <a:pt x="21" y="27"/>
                        </a:lnTo>
                        <a:lnTo>
                          <a:pt x="11" y="27"/>
                        </a:lnTo>
                        <a:lnTo>
                          <a:pt x="7" y="27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2" name="Freeform 523"/>
                  <p:cNvSpPr>
                    <a:spLocks/>
                  </p:cNvSpPr>
                  <p:nvPr/>
                </p:nvSpPr>
                <p:spPr bwMode="auto">
                  <a:xfrm>
                    <a:off x="2159" y="1166"/>
                    <a:ext cx="6" cy="8"/>
                  </a:xfrm>
                  <a:custGeom>
                    <a:avLst/>
                    <a:gdLst>
                      <a:gd name="T0" fmla="*/ 0 w 23"/>
                      <a:gd name="T1" fmla="*/ 0 h 29"/>
                      <a:gd name="T2" fmla="*/ 0 w 23"/>
                      <a:gd name="T3" fmla="*/ 0 h 29"/>
                      <a:gd name="T4" fmla="*/ 0 w 23"/>
                      <a:gd name="T5" fmla="*/ 0 h 29"/>
                      <a:gd name="T6" fmla="*/ 0 w 23"/>
                      <a:gd name="T7" fmla="*/ 0 h 29"/>
                      <a:gd name="T8" fmla="*/ 0 w 23"/>
                      <a:gd name="T9" fmla="*/ 0 h 29"/>
                      <a:gd name="T10" fmla="*/ 0 w 23"/>
                      <a:gd name="T11" fmla="*/ 0 h 29"/>
                      <a:gd name="T12" fmla="*/ 0 w 23"/>
                      <a:gd name="T13" fmla="*/ 0 h 29"/>
                      <a:gd name="T14" fmla="*/ 0 w 23"/>
                      <a:gd name="T15" fmla="*/ 0 h 29"/>
                      <a:gd name="T16" fmla="*/ 0 w 23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29"/>
                      <a:gd name="T29" fmla="*/ 23 w 23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29">
                        <a:moveTo>
                          <a:pt x="0" y="16"/>
                        </a:moveTo>
                        <a:lnTo>
                          <a:pt x="3" y="9"/>
                        </a:lnTo>
                        <a:lnTo>
                          <a:pt x="10" y="0"/>
                        </a:lnTo>
                        <a:lnTo>
                          <a:pt x="21" y="9"/>
                        </a:lnTo>
                        <a:lnTo>
                          <a:pt x="23" y="16"/>
                        </a:lnTo>
                        <a:lnTo>
                          <a:pt x="21" y="29"/>
                        </a:lnTo>
                        <a:lnTo>
                          <a:pt x="10" y="29"/>
                        </a:lnTo>
                        <a:lnTo>
                          <a:pt x="3" y="29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3" name="Freeform 524"/>
                  <p:cNvSpPr>
                    <a:spLocks/>
                  </p:cNvSpPr>
                  <p:nvPr/>
                </p:nvSpPr>
                <p:spPr bwMode="auto">
                  <a:xfrm>
                    <a:off x="2179" y="1152"/>
                    <a:ext cx="7" cy="7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0 h 27"/>
                      <a:gd name="T4" fmla="*/ 0 w 27"/>
                      <a:gd name="T5" fmla="*/ 0 h 27"/>
                      <a:gd name="T6" fmla="*/ 0 w 27"/>
                      <a:gd name="T7" fmla="*/ 0 h 27"/>
                      <a:gd name="T8" fmla="*/ 0 w 27"/>
                      <a:gd name="T9" fmla="*/ 0 h 27"/>
                      <a:gd name="T10" fmla="*/ 0 w 27"/>
                      <a:gd name="T11" fmla="*/ 0 h 27"/>
                      <a:gd name="T12" fmla="*/ 0 w 27"/>
                      <a:gd name="T13" fmla="*/ 0 h 27"/>
                      <a:gd name="T14" fmla="*/ 0 w 27"/>
                      <a:gd name="T15" fmla="*/ 0 h 27"/>
                      <a:gd name="T16" fmla="*/ 0 w 27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7"/>
                      <a:gd name="T29" fmla="*/ 27 w 27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7">
                        <a:moveTo>
                          <a:pt x="0" y="13"/>
                        </a:moveTo>
                        <a:lnTo>
                          <a:pt x="3" y="4"/>
                        </a:lnTo>
                        <a:lnTo>
                          <a:pt x="10" y="0"/>
                        </a:lnTo>
                        <a:lnTo>
                          <a:pt x="27" y="4"/>
                        </a:lnTo>
                        <a:lnTo>
                          <a:pt x="27" y="13"/>
                        </a:lnTo>
                        <a:lnTo>
                          <a:pt x="27" y="27"/>
                        </a:lnTo>
                        <a:lnTo>
                          <a:pt x="10" y="27"/>
                        </a:lnTo>
                        <a:lnTo>
                          <a:pt x="3" y="27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4" name="Freeform 525"/>
                  <p:cNvSpPr>
                    <a:spLocks/>
                  </p:cNvSpPr>
                  <p:nvPr/>
                </p:nvSpPr>
                <p:spPr bwMode="auto">
                  <a:xfrm>
                    <a:off x="2016" y="1068"/>
                    <a:ext cx="6" cy="8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5"/>
                        </a:moveTo>
                        <a:lnTo>
                          <a:pt x="6" y="11"/>
                        </a:lnTo>
                        <a:lnTo>
                          <a:pt x="10" y="0"/>
                        </a:lnTo>
                        <a:lnTo>
                          <a:pt x="20" y="11"/>
                        </a:lnTo>
                        <a:lnTo>
                          <a:pt x="27" y="15"/>
                        </a:lnTo>
                        <a:lnTo>
                          <a:pt x="20" y="31"/>
                        </a:lnTo>
                        <a:lnTo>
                          <a:pt x="10" y="31"/>
                        </a:lnTo>
                        <a:lnTo>
                          <a:pt x="6" y="31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5" name="Freeform 526"/>
                  <p:cNvSpPr>
                    <a:spLocks/>
                  </p:cNvSpPr>
                  <p:nvPr/>
                </p:nvSpPr>
                <p:spPr bwMode="auto">
                  <a:xfrm>
                    <a:off x="1989" y="1071"/>
                    <a:ext cx="5" cy="7"/>
                  </a:xfrm>
                  <a:custGeom>
                    <a:avLst/>
                    <a:gdLst>
                      <a:gd name="T0" fmla="*/ 0 w 20"/>
                      <a:gd name="T1" fmla="*/ 0 h 27"/>
                      <a:gd name="T2" fmla="*/ 0 w 20"/>
                      <a:gd name="T3" fmla="*/ 0 h 27"/>
                      <a:gd name="T4" fmla="*/ 0 w 20"/>
                      <a:gd name="T5" fmla="*/ 0 h 27"/>
                      <a:gd name="T6" fmla="*/ 0 w 20"/>
                      <a:gd name="T7" fmla="*/ 0 h 27"/>
                      <a:gd name="T8" fmla="*/ 0 w 20"/>
                      <a:gd name="T9" fmla="*/ 0 h 27"/>
                      <a:gd name="T10" fmla="*/ 0 w 20"/>
                      <a:gd name="T11" fmla="*/ 0 h 27"/>
                      <a:gd name="T12" fmla="*/ 0 w 20"/>
                      <a:gd name="T13" fmla="*/ 0 h 27"/>
                      <a:gd name="T14" fmla="*/ 0 w 20"/>
                      <a:gd name="T15" fmla="*/ 0 h 27"/>
                      <a:gd name="T16" fmla="*/ 0 w 20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27"/>
                      <a:gd name="T29" fmla="*/ 20 w 20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27">
                        <a:moveTo>
                          <a:pt x="0" y="13"/>
                        </a:moveTo>
                        <a:lnTo>
                          <a:pt x="0" y="4"/>
                        </a:lnTo>
                        <a:lnTo>
                          <a:pt x="13" y="0"/>
                        </a:lnTo>
                        <a:lnTo>
                          <a:pt x="20" y="4"/>
                        </a:lnTo>
                        <a:lnTo>
                          <a:pt x="20" y="13"/>
                        </a:lnTo>
                        <a:lnTo>
                          <a:pt x="20" y="27"/>
                        </a:lnTo>
                        <a:lnTo>
                          <a:pt x="13" y="27"/>
                        </a:lnTo>
                        <a:lnTo>
                          <a:pt x="0" y="27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6" name="Freeform 527"/>
                  <p:cNvSpPr>
                    <a:spLocks/>
                  </p:cNvSpPr>
                  <p:nvPr/>
                </p:nvSpPr>
                <p:spPr bwMode="auto">
                  <a:xfrm>
                    <a:off x="1964" y="1068"/>
                    <a:ext cx="4" cy="8"/>
                  </a:xfrm>
                  <a:custGeom>
                    <a:avLst/>
                    <a:gdLst>
                      <a:gd name="T0" fmla="*/ 0 w 16"/>
                      <a:gd name="T1" fmla="*/ 0 h 31"/>
                      <a:gd name="T2" fmla="*/ 0 w 16"/>
                      <a:gd name="T3" fmla="*/ 0 h 31"/>
                      <a:gd name="T4" fmla="*/ 0 w 16"/>
                      <a:gd name="T5" fmla="*/ 0 h 31"/>
                      <a:gd name="T6" fmla="*/ 0 w 16"/>
                      <a:gd name="T7" fmla="*/ 0 h 31"/>
                      <a:gd name="T8" fmla="*/ 0 w 16"/>
                      <a:gd name="T9" fmla="*/ 0 h 31"/>
                      <a:gd name="T10" fmla="*/ 0 w 16"/>
                      <a:gd name="T11" fmla="*/ 0 h 31"/>
                      <a:gd name="T12" fmla="*/ 0 w 16"/>
                      <a:gd name="T13" fmla="*/ 0 h 31"/>
                      <a:gd name="T14" fmla="*/ 0 w 16"/>
                      <a:gd name="T15" fmla="*/ 0 h 31"/>
                      <a:gd name="T16" fmla="*/ 0 w 16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6"/>
                      <a:gd name="T28" fmla="*/ 0 h 31"/>
                      <a:gd name="T29" fmla="*/ 16 w 16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6" h="31">
                        <a:moveTo>
                          <a:pt x="0" y="15"/>
                        </a:moveTo>
                        <a:lnTo>
                          <a:pt x="0" y="11"/>
                        </a:lnTo>
                        <a:lnTo>
                          <a:pt x="10" y="0"/>
                        </a:lnTo>
                        <a:lnTo>
                          <a:pt x="16" y="11"/>
                        </a:lnTo>
                        <a:lnTo>
                          <a:pt x="16" y="15"/>
                        </a:lnTo>
                        <a:lnTo>
                          <a:pt x="16" y="31"/>
                        </a:lnTo>
                        <a:lnTo>
                          <a:pt x="10" y="31"/>
                        </a:lnTo>
                        <a:lnTo>
                          <a:pt x="0" y="31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7" name="Freeform 528"/>
                  <p:cNvSpPr>
                    <a:spLocks/>
                  </p:cNvSpPr>
                  <p:nvPr/>
                </p:nvSpPr>
                <p:spPr bwMode="auto">
                  <a:xfrm>
                    <a:off x="1934" y="1071"/>
                    <a:ext cx="7" cy="7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0 h 27"/>
                      <a:gd name="T4" fmla="*/ 0 w 27"/>
                      <a:gd name="T5" fmla="*/ 0 h 27"/>
                      <a:gd name="T6" fmla="*/ 0 w 27"/>
                      <a:gd name="T7" fmla="*/ 0 h 27"/>
                      <a:gd name="T8" fmla="*/ 0 w 27"/>
                      <a:gd name="T9" fmla="*/ 0 h 27"/>
                      <a:gd name="T10" fmla="*/ 0 w 27"/>
                      <a:gd name="T11" fmla="*/ 0 h 27"/>
                      <a:gd name="T12" fmla="*/ 0 w 27"/>
                      <a:gd name="T13" fmla="*/ 0 h 27"/>
                      <a:gd name="T14" fmla="*/ 0 w 27"/>
                      <a:gd name="T15" fmla="*/ 0 h 27"/>
                      <a:gd name="T16" fmla="*/ 0 w 27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7"/>
                      <a:gd name="T29" fmla="*/ 27 w 27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7">
                        <a:moveTo>
                          <a:pt x="0" y="13"/>
                        </a:moveTo>
                        <a:lnTo>
                          <a:pt x="0" y="4"/>
                        </a:lnTo>
                        <a:lnTo>
                          <a:pt x="16" y="0"/>
                        </a:lnTo>
                        <a:lnTo>
                          <a:pt x="20" y="4"/>
                        </a:lnTo>
                        <a:lnTo>
                          <a:pt x="27" y="13"/>
                        </a:lnTo>
                        <a:lnTo>
                          <a:pt x="20" y="27"/>
                        </a:lnTo>
                        <a:lnTo>
                          <a:pt x="16" y="27"/>
                        </a:lnTo>
                        <a:lnTo>
                          <a:pt x="0" y="27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8" name="Freeform 529"/>
                  <p:cNvSpPr>
                    <a:spLocks/>
                  </p:cNvSpPr>
                  <p:nvPr/>
                </p:nvSpPr>
                <p:spPr bwMode="auto">
                  <a:xfrm>
                    <a:off x="1837" y="975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4"/>
                        </a:moveTo>
                        <a:lnTo>
                          <a:pt x="4" y="10"/>
                        </a:lnTo>
                        <a:lnTo>
                          <a:pt x="11" y="0"/>
                        </a:lnTo>
                        <a:lnTo>
                          <a:pt x="27" y="10"/>
                        </a:lnTo>
                        <a:lnTo>
                          <a:pt x="27" y="14"/>
                        </a:lnTo>
                        <a:lnTo>
                          <a:pt x="27" y="30"/>
                        </a:lnTo>
                        <a:lnTo>
                          <a:pt x="11" y="30"/>
                        </a:lnTo>
                        <a:lnTo>
                          <a:pt x="4" y="3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9" name="Freeform 530"/>
                  <p:cNvSpPr>
                    <a:spLocks/>
                  </p:cNvSpPr>
                  <p:nvPr/>
                </p:nvSpPr>
                <p:spPr bwMode="auto">
                  <a:xfrm>
                    <a:off x="1954" y="994"/>
                    <a:ext cx="7" cy="7"/>
                  </a:xfrm>
                  <a:custGeom>
                    <a:avLst/>
                    <a:gdLst>
                      <a:gd name="T0" fmla="*/ 0 w 26"/>
                      <a:gd name="T1" fmla="*/ 0 h 29"/>
                      <a:gd name="T2" fmla="*/ 0 w 26"/>
                      <a:gd name="T3" fmla="*/ 0 h 29"/>
                      <a:gd name="T4" fmla="*/ 0 w 26"/>
                      <a:gd name="T5" fmla="*/ 0 h 29"/>
                      <a:gd name="T6" fmla="*/ 0 w 26"/>
                      <a:gd name="T7" fmla="*/ 0 h 29"/>
                      <a:gd name="T8" fmla="*/ 0 w 26"/>
                      <a:gd name="T9" fmla="*/ 0 h 29"/>
                      <a:gd name="T10" fmla="*/ 0 w 26"/>
                      <a:gd name="T11" fmla="*/ 0 h 29"/>
                      <a:gd name="T12" fmla="*/ 0 w 26"/>
                      <a:gd name="T13" fmla="*/ 0 h 29"/>
                      <a:gd name="T14" fmla="*/ 0 w 26"/>
                      <a:gd name="T15" fmla="*/ 0 h 29"/>
                      <a:gd name="T16" fmla="*/ 0 w 26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"/>
                      <a:gd name="T28" fmla="*/ 0 h 29"/>
                      <a:gd name="T29" fmla="*/ 26 w 26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" h="29">
                        <a:moveTo>
                          <a:pt x="0" y="13"/>
                        </a:moveTo>
                        <a:lnTo>
                          <a:pt x="6" y="0"/>
                        </a:lnTo>
                        <a:lnTo>
                          <a:pt x="16" y="0"/>
                        </a:lnTo>
                        <a:lnTo>
                          <a:pt x="23" y="0"/>
                        </a:lnTo>
                        <a:lnTo>
                          <a:pt x="26" y="13"/>
                        </a:lnTo>
                        <a:lnTo>
                          <a:pt x="23" y="20"/>
                        </a:lnTo>
                        <a:lnTo>
                          <a:pt x="16" y="29"/>
                        </a:lnTo>
                        <a:lnTo>
                          <a:pt x="6" y="20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0" name="Freeform 531"/>
                  <p:cNvSpPr>
                    <a:spLocks/>
                  </p:cNvSpPr>
                  <p:nvPr/>
                </p:nvSpPr>
                <p:spPr bwMode="auto">
                  <a:xfrm>
                    <a:off x="2239" y="1244"/>
                    <a:ext cx="6" cy="7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7" y="0"/>
                        </a:lnTo>
                        <a:lnTo>
                          <a:pt x="24" y="0"/>
                        </a:lnTo>
                        <a:lnTo>
                          <a:pt x="27" y="14"/>
                        </a:lnTo>
                        <a:lnTo>
                          <a:pt x="24" y="20"/>
                        </a:lnTo>
                        <a:lnTo>
                          <a:pt x="17" y="31"/>
                        </a:lnTo>
                        <a:lnTo>
                          <a:pt x="0" y="2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1" name="Freeform 532"/>
                  <p:cNvSpPr>
                    <a:spLocks/>
                  </p:cNvSpPr>
                  <p:nvPr/>
                </p:nvSpPr>
                <p:spPr bwMode="auto">
                  <a:xfrm>
                    <a:off x="2253" y="1257"/>
                    <a:ext cx="6" cy="8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7"/>
                        </a:moveTo>
                        <a:lnTo>
                          <a:pt x="7" y="0"/>
                        </a:lnTo>
                        <a:lnTo>
                          <a:pt x="11" y="0"/>
                        </a:lnTo>
                        <a:lnTo>
                          <a:pt x="20" y="0"/>
                        </a:lnTo>
                        <a:lnTo>
                          <a:pt x="27" y="17"/>
                        </a:lnTo>
                        <a:lnTo>
                          <a:pt x="20" y="20"/>
                        </a:lnTo>
                        <a:lnTo>
                          <a:pt x="11" y="31"/>
                        </a:lnTo>
                        <a:lnTo>
                          <a:pt x="7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2" name="Freeform 533"/>
                  <p:cNvSpPr>
                    <a:spLocks/>
                  </p:cNvSpPr>
                  <p:nvPr/>
                </p:nvSpPr>
                <p:spPr bwMode="auto">
                  <a:xfrm>
                    <a:off x="2260" y="1229"/>
                    <a:ext cx="7" cy="7"/>
                  </a:xfrm>
                  <a:custGeom>
                    <a:avLst/>
                    <a:gdLst>
                      <a:gd name="T0" fmla="*/ 0 w 27"/>
                      <a:gd name="T1" fmla="*/ 0 h 29"/>
                      <a:gd name="T2" fmla="*/ 0 w 27"/>
                      <a:gd name="T3" fmla="*/ 0 h 29"/>
                      <a:gd name="T4" fmla="*/ 0 w 27"/>
                      <a:gd name="T5" fmla="*/ 0 h 29"/>
                      <a:gd name="T6" fmla="*/ 0 w 27"/>
                      <a:gd name="T7" fmla="*/ 0 h 29"/>
                      <a:gd name="T8" fmla="*/ 0 w 27"/>
                      <a:gd name="T9" fmla="*/ 0 h 29"/>
                      <a:gd name="T10" fmla="*/ 0 w 27"/>
                      <a:gd name="T11" fmla="*/ 0 h 29"/>
                      <a:gd name="T12" fmla="*/ 0 w 27"/>
                      <a:gd name="T13" fmla="*/ 0 h 29"/>
                      <a:gd name="T14" fmla="*/ 0 w 27"/>
                      <a:gd name="T15" fmla="*/ 0 h 29"/>
                      <a:gd name="T16" fmla="*/ 0 w 27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9"/>
                      <a:gd name="T29" fmla="*/ 27 w 27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9">
                        <a:moveTo>
                          <a:pt x="0" y="17"/>
                        </a:moveTo>
                        <a:lnTo>
                          <a:pt x="7" y="0"/>
                        </a:lnTo>
                        <a:lnTo>
                          <a:pt x="16" y="0"/>
                        </a:lnTo>
                        <a:lnTo>
                          <a:pt x="27" y="0"/>
                        </a:lnTo>
                        <a:lnTo>
                          <a:pt x="27" y="17"/>
                        </a:lnTo>
                        <a:lnTo>
                          <a:pt x="27" y="20"/>
                        </a:lnTo>
                        <a:lnTo>
                          <a:pt x="16" y="29"/>
                        </a:lnTo>
                        <a:lnTo>
                          <a:pt x="7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" name="Freeform 534"/>
                  <p:cNvSpPr>
                    <a:spLocks/>
                  </p:cNvSpPr>
                  <p:nvPr/>
                </p:nvSpPr>
                <p:spPr bwMode="auto">
                  <a:xfrm>
                    <a:off x="2276" y="1244"/>
                    <a:ext cx="6" cy="8"/>
                  </a:xfrm>
                  <a:custGeom>
                    <a:avLst/>
                    <a:gdLst>
                      <a:gd name="T0" fmla="*/ 0 w 23"/>
                      <a:gd name="T1" fmla="*/ 0 h 30"/>
                      <a:gd name="T2" fmla="*/ 0 w 23"/>
                      <a:gd name="T3" fmla="*/ 0 h 30"/>
                      <a:gd name="T4" fmla="*/ 0 w 23"/>
                      <a:gd name="T5" fmla="*/ 0 h 30"/>
                      <a:gd name="T6" fmla="*/ 0 w 23"/>
                      <a:gd name="T7" fmla="*/ 0 h 30"/>
                      <a:gd name="T8" fmla="*/ 0 w 23"/>
                      <a:gd name="T9" fmla="*/ 0 h 30"/>
                      <a:gd name="T10" fmla="*/ 0 w 23"/>
                      <a:gd name="T11" fmla="*/ 0 h 30"/>
                      <a:gd name="T12" fmla="*/ 0 w 23"/>
                      <a:gd name="T13" fmla="*/ 0 h 30"/>
                      <a:gd name="T14" fmla="*/ 0 w 23"/>
                      <a:gd name="T15" fmla="*/ 0 h 30"/>
                      <a:gd name="T16" fmla="*/ 0 w 23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0"/>
                      <a:gd name="T29" fmla="*/ 23 w 23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0">
                        <a:moveTo>
                          <a:pt x="0" y="16"/>
                        </a:moveTo>
                        <a:lnTo>
                          <a:pt x="0" y="10"/>
                        </a:lnTo>
                        <a:lnTo>
                          <a:pt x="13" y="0"/>
                        </a:lnTo>
                        <a:lnTo>
                          <a:pt x="16" y="10"/>
                        </a:lnTo>
                        <a:lnTo>
                          <a:pt x="23" y="16"/>
                        </a:lnTo>
                        <a:lnTo>
                          <a:pt x="16" y="30"/>
                        </a:lnTo>
                        <a:lnTo>
                          <a:pt x="13" y="30"/>
                        </a:lnTo>
                        <a:lnTo>
                          <a:pt x="0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" name="Freeform 535"/>
                  <p:cNvSpPr>
                    <a:spLocks/>
                  </p:cNvSpPr>
                  <p:nvPr/>
                </p:nvSpPr>
                <p:spPr bwMode="auto">
                  <a:xfrm>
                    <a:off x="2160" y="1068"/>
                    <a:ext cx="7" cy="8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5"/>
                        </a:moveTo>
                        <a:lnTo>
                          <a:pt x="7" y="11"/>
                        </a:lnTo>
                        <a:lnTo>
                          <a:pt x="18" y="0"/>
                        </a:lnTo>
                        <a:lnTo>
                          <a:pt x="27" y="11"/>
                        </a:lnTo>
                        <a:lnTo>
                          <a:pt x="27" y="15"/>
                        </a:lnTo>
                        <a:lnTo>
                          <a:pt x="27" y="31"/>
                        </a:lnTo>
                        <a:lnTo>
                          <a:pt x="18" y="31"/>
                        </a:lnTo>
                        <a:lnTo>
                          <a:pt x="7" y="31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5" name="Freeform 536"/>
                  <p:cNvSpPr>
                    <a:spLocks/>
                  </p:cNvSpPr>
                  <p:nvPr/>
                </p:nvSpPr>
                <p:spPr bwMode="auto">
                  <a:xfrm>
                    <a:off x="2191" y="1078"/>
                    <a:ext cx="7" cy="7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6"/>
                        </a:moveTo>
                        <a:lnTo>
                          <a:pt x="7" y="9"/>
                        </a:lnTo>
                        <a:lnTo>
                          <a:pt x="18" y="0"/>
                        </a:lnTo>
                        <a:lnTo>
                          <a:pt x="27" y="9"/>
                        </a:lnTo>
                        <a:lnTo>
                          <a:pt x="27" y="16"/>
                        </a:lnTo>
                        <a:lnTo>
                          <a:pt x="27" y="31"/>
                        </a:lnTo>
                        <a:lnTo>
                          <a:pt x="18" y="31"/>
                        </a:lnTo>
                        <a:lnTo>
                          <a:pt x="7" y="31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6" name="Freeform 537"/>
                  <p:cNvSpPr>
                    <a:spLocks/>
                  </p:cNvSpPr>
                  <p:nvPr/>
                </p:nvSpPr>
                <p:spPr bwMode="auto">
                  <a:xfrm>
                    <a:off x="2198" y="1059"/>
                    <a:ext cx="7" cy="8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6"/>
                        </a:moveTo>
                        <a:lnTo>
                          <a:pt x="7" y="0"/>
                        </a:lnTo>
                        <a:lnTo>
                          <a:pt x="16" y="0"/>
                        </a:lnTo>
                        <a:lnTo>
                          <a:pt x="27" y="0"/>
                        </a:lnTo>
                        <a:lnTo>
                          <a:pt x="27" y="16"/>
                        </a:lnTo>
                        <a:lnTo>
                          <a:pt x="27" y="27"/>
                        </a:lnTo>
                        <a:lnTo>
                          <a:pt x="16" y="31"/>
                        </a:lnTo>
                        <a:lnTo>
                          <a:pt x="7" y="27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7" name="Freeform 538"/>
                  <p:cNvSpPr>
                    <a:spLocks/>
                  </p:cNvSpPr>
                  <p:nvPr/>
                </p:nvSpPr>
                <p:spPr bwMode="auto">
                  <a:xfrm>
                    <a:off x="2229" y="1084"/>
                    <a:ext cx="7" cy="6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0 h 27"/>
                      <a:gd name="T4" fmla="*/ 0 w 27"/>
                      <a:gd name="T5" fmla="*/ 0 h 27"/>
                      <a:gd name="T6" fmla="*/ 0 w 27"/>
                      <a:gd name="T7" fmla="*/ 0 h 27"/>
                      <a:gd name="T8" fmla="*/ 0 w 27"/>
                      <a:gd name="T9" fmla="*/ 0 h 27"/>
                      <a:gd name="T10" fmla="*/ 0 w 27"/>
                      <a:gd name="T11" fmla="*/ 0 h 27"/>
                      <a:gd name="T12" fmla="*/ 0 w 27"/>
                      <a:gd name="T13" fmla="*/ 0 h 27"/>
                      <a:gd name="T14" fmla="*/ 0 w 27"/>
                      <a:gd name="T15" fmla="*/ 0 h 27"/>
                      <a:gd name="T16" fmla="*/ 0 w 27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7"/>
                      <a:gd name="T29" fmla="*/ 27 w 27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7">
                        <a:moveTo>
                          <a:pt x="0" y="12"/>
                        </a:moveTo>
                        <a:lnTo>
                          <a:pt x="8" y="3"/>
                        </a:lnTo>
                        <a:lnTo>
                          <a:pt x="17" y="0"/>
                        </a:lnTo>
                        <a:lnTo>
                          <a:pt x="27" y="3"/>
                        </a:lnTo>
                        <a:lnTo>
                          <a:pt x="27" y="12"/>
                        </a:lnTo>
                        <a:lnTo>
                          <a:pt x="27" y="27"/>
                        </a:lnTo>
                        <a:lnTo>
                          <a:pt x="17" y="27"/>
                        </a:lnTo>
                        <a:lnTo>
                          <a:pt x="8" y="27"/>
                        </a:lnTo>
                        <a:lnTo>
                          <a:pt x="0" y="1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8" name="Freeform 539"/>
                  <p:cNvSpPr>
                    <a:spLocks/>
                  </p:cNvSpPr>
                  <p:nvPr/>
                </p:nvSpPr>
                <p:spPr bwMode="auto">
                  <a:xfrm>
                    <a:off x="2333" y="1067"/>
                    <a:ext cx="5" cy="7"/>
                  </a:xfrm>
                  <a:custGeom>
                    <a:avLst/>
                    <a:gdLst>
                      <a:gd name="T0" fmla="*/ 0 w 24"/>
                      <a:gd name="T1" fmla="*/ 0 h 29"/>
                      <a:gd name="T2" fmla="*/ 0 w 24"/>
                      <a:gd name="T3" fmla="*/ 0 h 29"/>
                      <a:gd name="T4" fmla="*/ 0 w 24"/>
                      <a:gd name="T5" fmla="*/ 0 h 29"/>
                      <a:gd name="T6" fmla="*/ 0 w 24"/>
                      <a:gd name="T7" fmla="*/ 0 h 29"/>
                      <a:gd name="T8" fmla="*/ 0 w 24"/>
                      <a:gd name="T9" fmla="*/ 0 h 29"/>
                      <a:gd name="T10" fmla="*/ 0 w 24"/>
                      <a:gd name="T11" fmla="*/ 0 h 29"/>
                      <a:gd name="T12" fmla="*/ 0 w 24"/>
                      <a:gd name="T13" fmla="*/ 0 h 29"/>
                      <a:gd name="T14" fmla="*/ 0 w 24"/>
                      <a:gd name="T15" fmla="*/ 0 h 29"/>
                      <a:gd name="T16" fmla="*/ 0 w 24"/>
                      <a:gd name="T17" fmla="*/ 0 h 29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29"/>
                      <a:gd name="T29" fmla="*/ 24 w 24"/>
                      <a:gd name="T30" fmla="*/ 29 h 29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29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1" y="0"/>
                        </a:lnTo>
                        <a:lnTo>
                          <a:pt x="21" y="0"/>
                        </a:lnTo>
                        <a:lnTo>
                          <a:pt x="24" y="16"/>
                        </a:lnTo>
                        <a:lnTo>
                          <a:pt x="21" y="20"/>
                        </a:lnTo>
                        <a:lnTo>
                          <a:pt x="11" y="29"/>
                        </a:lnTo>
                        <a:lnTo>
                          <a:pt x="0" y="2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9" name="Freeform 540"/>
                  <p:cNvSpPr>
                    <a:spLocks/>
                  </p:cNvSpPr>
                  <p:nvPr/>
                </p:nvSpPr>
                <p:spPr bwMode="auto">
                  <a:xfrm>
                    <a:off x="2358" y="1085"/>
                    <a:ext cx="6" cy="7"/>
                  </a:xfrm>
                  <a:custGeom>
                    <a:avLst/>
                    <a:gdLst>
                      <a:gd name="T0" fmla="*/ 0 w 24"/>
                      <a:gd name="T1" fmla="*/ 0 h 27"/>
                      <a:gd name="T2" fmla="*/ 0 w 24"/>
                      <a:gd name="T3" fmla="*/ 0 h 27"/>
                      <a:gd name="T4" fmla="*/ 0 w 24"/>
                      <a:gd name="T5" fmla="*/ 0 h 27"/>
                      <a:gd name="T6" fmla="*/ 0 w 24"/>
                      <a:gd name="T7" fmla="*/ 0 h 27"/>
                      <a:gd name="T8" fmla="*/ 0 w 24"/>
                      <a:gd name="T9" fmla="*/ 0 h 27"/>
                      <a:gd name="T10" fmla="*/ 0 w 24"/>
                      <a:gd name="T11" fmla="*/ 0 h 27"/>
                      <a:gd name="T12" fmla="*/ 0 w 24"/>
                      <a:gd name="T13" fmla="*/ 0 h 27"/>
                      <a:gd name="T14" fmla="*/ 0 w 24"/>
                      <a:gd name="T15" fmla="*/ 0 h 27"/>
                      <a:gd name="T16" fmla="*/ 0 w 24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27"/>
                      <a:gd name="T29" fmla="*/ 24 w 24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27">
                        <a:moveTo>
                          <a:pt x="0" y="16"/>
                        </a:moveTo>
                        <a:lnTo>
                          <a:pt x="0" y="5"/>
                        </a:lnTo>
                        <a:lnTo>
                          <a:pt x="11" y="0"/>
                        </a:lnTo>
                        <a:lnTo>
                          <a:pt x="18" y="5"/>
                        </a:lnTo>
                        <a:lnTo>
                          <a:pt x="24" y="16"/>
                        </a:lnTo>
                        <a:lnTo>
                          <a:pt x="18" y="27"/>
                        </a:lnTo>
                        <a:lnTo>
                          <a:pt x="11" y="27"/>
                        </a:lnTo>
                        <a:lnTo>
                          <a:pt x="0" y="27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0" name="Freeform 541"/>
                  <p:cNvSpPr>
                    <a:spLocks/>
                  </p:cNvSpPr>
                  <p:nvPr/>
                </p:nvSpPr>
                <p:spPr bwMode="auto">
                  <a:xfrm>
                    <a:off x="2087" y="1170"/>
                    <a:ext cx="7" cy="6"/>
                  </a:xfrm>
                  <a:custGeom>
                    <a:avLst/>
                    <a:gdLst>
                      <a:gd name="T0" fmla="*/ 0 w 27"/>
                      <a:gd name="T1" fmla="*/ 0 h 24"/>
                      <a:gd name="T2" fmla="*/ 0 w 27"/>
                      <a:gd name="T3" fmla="*/ 0 h 24"/>
                      <a:gd name="T4" fmla="*/ 0 w 27"/>
                      <a:gd name="T5" fmla="*/ 0 h 24"/>
                      <a:gd name="T6" fmla="*/ 0 w 27"/>
                      <a:gd name="T7" fmla="*/ 0 h 24"/>
                      <a:gd name="T8" fmla="*/ 0 w 27"/>
                      <a:gd name="T9" fmla="*/ 0 h 24"/>
                      <a:gd name="T10" fmla="*/ 0 w 27"/>
                      <a:gd name="T11" fmla="*/ 0 h 24"/>
                      <a:gd name="T12" fmla="*/ 0 w 27"/>
                      <a:gd name="T13" fmla="*/ 0 h 24"/>
                      <a:gd name="T14" fmla="*/ 0 w 27"/>
                      <a:gd name="T15" fmla="*/ 0 h 24"/>
                      <a:gd name="T16" fmla="*/ 0 w 27"/>
                      <a:gd name="T17" fmla="*/ 0 h 2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4"/>
                      <a:gd name="T29" fmla="*/ 27 w 27"/>
                      <a:gd name="T30" fmla="*/ 24 h 2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4">
                        <a:moveTo>
                          <a:pt x="0" y="11"/>
                        </a:moveTo>
                        <a:lnTo>
                          <a:pt x="7" y="0"/>
                        </a:lnTo>
                        <a:lnTo>
                          <a:pt x="16" y="0"/>
                        </a:lnTo>
                        <a:lnTo>
                          <a:pt x="20" y="0"/>
                        </a:lnTo>
                        <a:lnTo>
                          <a:pt x="27" y="11"/>
                        </a:lnTo>
                        <a:lnTo>
                          <a:pt x="20" y="20"/>
                        </a:lnTo>
                        <a:lnTo>
                          <a:pt x="16" y="24"/>
                        </a:lnTo>
                        <a:lnTo>
                          <a:pt x="7" y="20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1" name="Freeform 542"/>
                  <p:cNvSpPr>
                    <a:spLocks/>
                  </p:cNvSpPr>
                  <p:nvPr/>
                </p:nvSpPr>
                <p:spPr bwMode="auto">
                  <a:xfrm>
                    <a:off x="1373" y="1497"/>
                    <a:ext cx="6" cy="7"/>
                  </a:xfrm>
                  <a:custGeom>
                    <a:avLst/>
                    <a:gdLst>
                      <a:gd name="T0" fmla="*/ 0 w 26"/>
                      <a:gd name="T1" fmla="*/ 0 h 27"/>
                      <a:gd name="T2" fmla="*/ 0 w 26"/>
                      <a:gd name="T3" fmla="*/ 0 h 27"/>
                      <a:gd name="T4" fmla="*/ 0 w 26"/>
                      <a:gd name="T5" fmla="*/ 0 h 27"/>
                      <a:gd name="T6" fmla="*/ 0 w 26"/>
                      <a:gd name="T7" fmla="*/ 0 h 27"/>
                      <a:gd name="T8" fmla="*/ 0 w 26"/>
                      <a:gd name="T9" fmla="*/ 0 h 27"/>
                      <a:gd name="T10" fmla="*/ 0 w 26"/>
                      <a:gd name="T11" fmla="*/ 0 h 27"/>
                      <a:gd name="T12" fmla="*/ 0 w 26"/>
                      <a:gd name="T13" fmla="*/ 0 h 27"/>
                      <a:gd name="T14" fmla="*/ 0 w 26"/>
                      <a:gd name="T15" fmla="*/ 0 h 27"/>
                      <a:gd name="T16" fmla="*/ 0 w 26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"/>
                      <a:gd name="T28" fmla="*/ 0 h 27"/>
                      <a:gd name="T29" fmla="*/ 26 w 26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" h="27">
                        <a:moveTo>
                          <a:pt x="0" y="11"/>
                        </a:move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20" y="4"/>
                        </a:lnTo>
                        <a:lnTo>
                          <a:pt x="26" y="11"/>
                        </a:lnTo>
                        <a:lnTo>
                          <a:pt x="20" y="27"/>
                        </a:lnTo>
                        <a:lnTo>
                          <a:pt x="9" y="27"/>
                        </a:lnTo>
                        <a:lnTo>
                          <a:pt x="0" y="27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2" name="Freeform 543"/>
                  <p:cNvSpPr>
                    <a:spLocks/>
                  </p:cNvSpPr>
                  <p:nvPr/>
                </p:nvSpPr>
                <p:spPr bwMode="auto">
                  <a:xfrm>
                    <a:off x="1391" y="1482"/>
                    <a:ext cx="7" cy="9"/>
                  </a:xfrm>
                  <a:custGeom>
                    <a:avLst/>
                    <a:gdLst>
                      <a:gd name="T0" fmla="*/ 0 w 26"/>
                      <a:gd name="T1" fmla="*/ 0 h 37"/>
                      <a:gd name="T2" fmla="*/ 0 w 26"/>
                      <a:gd name="T3" fmla="*/ 0 h 37"/>
                      <a:gd name="T4" fmla="*/ 0 w 26"/>
                      <a:gd name="T5" fmla="*/ 0 h 37"/>
                      <a:gd name="T6" fmla="*/ 0 w 26"/>
                      <a:gd name="T7" fmla="*/ 0 h 37"/>
                      <a:gd name="T8" fmla="*/ 0 w 26"/>
                      <a:gd name="T9" fmla="*/ 0 h 37"/>
                      <a:gd name="T10" fmla="*/ 0 w 26"/>
                      <a:gd name="T11" fmla="*/ 0 h 37"/>
                      <a:gd name="T12" fmla="*/ 0 w 26"/>
                      <a:gd name="T13" fmla="*/ 0 h 37"/>
                      <a:gd name="T14" fmla="*/ 0 w 26"/>
                      <a:gd name="T15" fmla="*/ 0 h 37"/>
                      <a:gd name="T16" fmla="*/ 0 w 26"/>
                      <a:gd name="T17" fmla="*/ 0 h 3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"/>
                      <a:gd name="T28" fmla="*/ 0 h 37"/>
                      <a:gd name="T29" fmla="*/ 26 w 26"/>
                      <a:gd name="T30" fmla="*/ 37 h 3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" h="37">
                        <a:moveTo>
                          <a:pt x="0" y="20"/>
                        </a:moveTo>
                        <a:lnTo>
                          <a:pt x="0" y="6"/>
                        </a:lnTo>
                        <a:lnTo>
                          <a:pt x="16" y="0"/>
                        </a:lnTo>
                        <a:lnTo>
                          <a:pt x="20" y="6"/>
                        </a:lnTo>
                        <a:lnTo>
                          <a:pt x="26" y="20"/>
                        </a:lnTo>
                        <a:lnTo>
                          <a:pt x="20" y="30"/>
                        </a:lnTo>
                        <a:lnTo>
                          <a:pt x="16" y="37"/>
                        </a:lnTo>
                        <a:lnTo>
                          <a:pt x="0" y="30"/>
                        </a:lnTo>
                        <a:lnTo>
                          <a:pt x="0" y="2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3" name="Freeform 544"/>
                  <p:cNvSpPr>
                    <a:spLocks/>
                  </p:cNvSpPr>
                  <p:nvPr/>
                </p:nvSpPr>
                <p:spPr bwMode="auto">
                  <a:xfrm>
                    <a:off x="1427" y="1492"/>
                    <a:ext cx="6" cy="8"/>
                  </a:xfrm>
                  <a:custGeom>
                    <a:avLst/>
                    <a:gdLst>
                      <a:gd name="T0" fmla="*/ 0 w 23"/>
                      <a:gd name="T1" fmla="*/ 0 h 31"/>
                      <a:gd name="T2" fmla="*/ 0 w 23"/>
                      <a:gd name="T3" fmla="*/ 0 h 31"/>
                      <a:gd name="T4" fmla="*/ 0 w 23"/>
                      <a:gd name="T5" fmla="*/ 0 h 31"/>
                      <a:gd name="T6" fmla="*/ 0 w 23"/>
                      <a:gd name="T7" fmla="*/ 0 h 31"/>
                      <a:gd name="T8" fmla="*/ 0 w 23"/>
                      <a:gd name="T9" fmla="*/ 0 h 31"/>
                      <a:gd name="T10" fmla="*/ 0 w 23"/>
                      <a:gd name="T11" fmla="*/ 0 h 31"/>
                      <a:gd name="T12" fmla="*/ 0 w 23"/>
                      <a:gd name="T13" fmla="*/ 0 h 31"/>
                      <a:gd name="T14" fmla="*/ 0 w 23"/>
                      <a:gd name="T15" fmla="*/ 0 h 31"/>
                      <a:gd name="T16" fmla="*/ 0 w 23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1"/>
                      <a:gd name="T29" fmla="*/ 23 w 23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1">
                        <a:moveTo>
                          <a:pt x="0" y="17"/>
                        </a:moveTo>
                        <a:lnTo>
                          <a:pt x="3" y="0"/>
                        </a:lnTo>
                        <a:lnTo>
                          <a:pt x="9" y="0"/>
                        </a:lnTo>
                        <a:lnTo>
                          <a:pt x="16" y="0"/>
                        </a:lnTo>
                        <a:lnTo>
                          <a:pt x="23" y="17"/>
                        </a:lnTo>
                        <a:lnTo>
                          <a:pt x="16" y="20"/>
                        </a:lnTo>
                        <a:lnTo>
                          <a:pt x="9" y="31"/>
                        </a:lnTo>
                        <a:lnTo>
                          <a:pt x="3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4" name="Freeform 545"/>
                  <p:cNvSpPr>
                    <a:spLocks/>
                  </p:cNvSpPr>
                  <p:nvPr/>
                </p:nvSpPr>
                <p:spPr bwMode="auto">
                  <a:xfrm>
                    <a:off x="1467" y="1487"/>
                    <a:ext cx="6" cy="8"/>
                  </a:xfrm>
                  <a:custGeom>
                    <a:avLst/>
                    <a:gdLst>
                      <a:gd name="T0" fmla="*/ 0 w 23"/>
                      <a:gd name="T1" fmla="*/ 0 h 31"/>
                      <a:gd name="T2" fmla="*/ 0 w 23"/>
                      <a:gd name="T3" fmla="*/ 0 h 31"/>
                      <a:gd name="T4" fmla="*/ 0 w 23"/>
                      <a:gd name="T5" fmla="*/ 0 h 31"/>
                      <a:gd name="T6" fmla="*/ 0 w 23"/>
                      <a:gd name="T7" fmla="*/ 0 h 31"/>
                      <a:gd name="T8" fmla="*/ 0 w 23"/>
                      <a:gd name="T9" fmla="*/ 0 h 31"/>
                      <a:gd name="T10" fmla="*/ 0 w 23"/>
                      <a:gd name="T11" fmla="*/ 0 h 31"/>
                      <a:gd name="T12" fmla="*/ 0 w 23"/>
                      <a:gd name="T13" fmla="*/ 0 h 31"/>
                      <a:gd name="T14" fmla="*/ 0 w 23"/>
                      <a:gd name="T15" fmla="*/ 0 h 31"/>
                      <a:gd name="T16" fmla="*/ 0 w 23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1"/>
                      <a:gd name="T29" fmla="*/ 23 w 23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1">
                        <a:moveTo>
                          <a:pt x="0" y="17"/>
                        </a:moveTo>
                        <a:lnTo>
                          <a:pt x="0" y="0"/>
                        </a:lnTo>
                        <a:lnTo>
                          <a:pt x="10" y="0"/>
                        </a:lnTo>
                        <a:lnTo>
                          <a:pt x="17" y="0"/>
                        </a:lnTo>
                        <a:lnTo>
                          <a:pt x="23" y="17"/>
                        </a:lnTo>
                        <a:lnTo>
                          <a:pt x="17" y="20"/>
                        </a:lnTo>
                        <a:lnTo>
                          <a:pt x="10" y="31"/>
                        </a:lnTo>
                        <a:lnTo>
                          <a:pt x="0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5" name="Freeform 546"/>
                  <p:cNvSpPr>
                    <a:spLocks/>
                  </p:cNvSpPr>
                  <p:nvPr/>
                </p:nvSpPr>
                <p:spPr bwMode="auto">
                  <a:xfrm>
                    <a:off x="1518" y="1492"/>
                    <a:ext cx="6" cy="8"/>
                  </a:xfrm>
                  <a:custGeom>
                    <a:avLst/>
                    <a:gdLst>
                      <a:gd name="T0" fmla="*/ 0 w 24"/>
                      <a:gd name="T1" fmla="*/ 0 h 31"/>
                      <a:gd name="T2" fmla="*/ 0 w 24"/>
                      <a:gd name="T3" fmla="*/ 0 h 31"/>
                      <a:gd name="T4" fmla="*/ 0 w 24"/>
                      <a:gd name="T5" fmla="*/ 0 h 31"/>
                      <a:gd name="T6" fmla="*/ 0 w 24"/>
                      <a:gd name="T7" fmla="*/ 0 h 31"/>
                      <a:gd name="T8" fmla="*/ 0 w 24"/>
                      <a:gd name="T9" fmla="*/ 0 h 31"/>
                      <a:gd name="T10" fmla="*/ 0 w 24"/>
                      <a:gd name="T11" fmla="*/ 0 h 31"/>
                      <a:gd name="T12" fmla="*/ 0 w 24"/>
                      <a:gd name="T13" fmla="*/ 0 h 31"/>
                      <a:gd name="T14" fmla="*/ 0 w 24"/>
                      <a:gd name="T15" fmla="*/ 0 h 31"/>
                      <a:gd name="T16" fmla="*/ 0 w 24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1"/>
                      <a:gd name="T29" fmla="*/ 24 w 24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1">
                        <a:moveTo>
                          <a:pt x="0" y="17"/>
                        </a:moveTo>
                        <a:lnTo>
                          <a:pt x="7" y="0"/>
                        </a:lnTo>
                        <a:lnTo>
                          <a:pt x="13" y="0"/>
                        </a:lnTo>
                        <a:lnTo>
                          <a:pt x="24" y="0"/>
                        </a:lnTo>
                        <a:lnTo>
                          <a:pt x="24" y="17"/>
                        </a:lnTo>
                        <a:lnTo>
                          <a:pt x="24" y="20"/>
                        </a:lnTo>
                        <a:lnTo>
                          <a:pt x="13" y="31"/>
                        </a:lnTo>
                        <a:lnTo>
                          <a:pt x="7" y="20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6" name="Freeform 547"/>
                  <p:cNvSpPr>
                    <a:spLocks/>
                  </p:cNvSpPr>
                  <p:nvPr/>
                </p:nvSpPr>
                <p:spPr bwMode="auto">
                  <a:xfrm>
                    <a:off x="1564" y="1497"/>
                    <a:ext cx="6" cy="7"/>
                  </a:xfrm>
                  <a:custGeom>
                    <a:avLst/>
                    <a:gdLst>
                      <a:gd name="T0" fmla="*/ 0 w 24"/>
                      <a:gd name="T1" fmla="*/ 0 h 27"/>
                      <a:gd name="T2" fmla="*/ 0 w 24"/>
                      <a:gd name="T3" fmla="*/ 0 h 27"/>
                      <a:gd name="T4" fmla="*/ 0 w 24"/>
                      <a:gd name="T5" fmla="*/ 0 h 27"/>
                      <a:gd name="T6" fmla="*/ 0 w 24"/>
                      <a:gd name="T7" fmla="*/ 0 h 27"/>
                      <a:gd name="T8" fmla="*/ 0 w 24"/>
                      <a:gd name="T9" fmla="*/ 0 h 27"/>
                      <a:gd name="T10" fmla="*/ 0 w 24"/>
                      <a:gd name="T11" fmla="*/ 0 h 27"/>
                      <a:gd name="T12" fmla="*/ 0 w 24"/>
                      <a:gd name="T13" fmla="*/ 0 h 27"/>
                      <a:gd name="T14" fmla="*/ 0 w 24"/>
                      <a:gd name="T15" fmla="*/ 0 h 27"/>
                      <a:gd name="T16" fmla="*/ 0 w 24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27"/>
                      <a:gd name="T29" fmla="*/ 24 w 24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27">
                        <a:moveTo>
                          <a:pt x="0" y="11"/>
                        </a:moveTo>
                        <a:lnTo>
                          <a:pt x="0" y="0"/>
                        </a:lnTo>
                        <a:lnTo>
                          <a:pt x="10" y="0"/>
                        </a:lnTo>
                        <a:lnTo>
                          <a:pt x="20" y="4"/>
                        </a:lnTo>
                        <a:lnTo>
                          <a:pt x="24" y="11"/>
                        </a:lnTo>
                        <a:lnTo>
                          <a:pt x="20" y="20"/>
                        </a:lnTo>
                        <a:lnTo>
                          <a:pt x="10" y="27"/>
                        </a:lnTo>
                        <a:lnTo>
                          <a:pt x="0" y="27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7" name="Freeform 548"/>
                  <p:cNvSpPr>
                    <a:spLocks/>
                  </p:cNvSpPr>
                  <p:nvPr/>
                </p:nvSpPr>
                <p:spPr bwMode="auto">
                  <a:xfrm>
                    <a:off x="1615" y="1502"/>
                    <a:ext cx="7" cy="7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5"/>
                        </a:moveTo>
                        <a:lnTo>
                          <a:pt x="0" y="0"/>
                        </a:lnTo>
                        <a:lnTo>
                          <a:pt x="10" y="0"/>
                        </a:lnTo>
                        <a:lnTo>
                          <a:pt x="21" y="11"/>
                        </a:lnTo>
                        <a:lnTo>
                          <a:pt x="27" y="15"/>
                        </a:lnTo>
                        <a:lnTo>
                          <a:pt x="21" y="22"/>
                        </a:lnTo>
                        <a:lnTo>
                          <a:pt x="10" y="31"/>
                        </a:lnTo>
                        <a:lnTo>
                          <a:pt x="0" y="31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8" name="Freeform 549"/>
                  <p:cNvSpPr>
                    <a:spLocks/>
                  </p:cNvSpPr>
                  <p:nvPr/>
                </p:nvSpPr>
                <p:spPr bwMode="auto">
                  <a:xfrm>
                    <a:off x="2165" y="2296"/>
                    <a:ext cx="6" cy="7"/>
                  </a:xfrm>
                  <a:custGeom>
                    <a:avLst/>
                    <a:gdLst>
                      <a:gd name="T0" fmla="*/ 0 w 25"/>
                      <a:gd name="T1" fmla="*/ 0 h 30"/>
                      <a:gd name="T2" fmla="*/ 0 w 25"/>
                      <a:gd name="T3" fmla="*/ 0 h 30"/>
                      <a:gd name="T4" fmla="*/ 0 w 25"/>
                      <a:gd name="T5" fmla="*/ 0 h 30"/>
                      <a:gd name="T6" fmla="*/ 0 w 25"/>
                      <a:gd name="T7" fmla="*/ 0 h 30"/>
                      <a:gd name="T8" fmla="*/ 0 w 25"/>
                      <a:gd name="T9" fmla="*/ 0 h 30"/>
                      <a:gd name="T10" fmla="*/ 0 w 25"/>
                      <a:gd name="T11" fmla="*/ 0 h 30"/>
                      <a:gd name="T12" fmla="*/ 0 w 25"/>
                      <a:gd name="T13" fmla="*/ 0 h 30"/>
                      <a:gd name="T14" fmla="*/ 0 w 25"/>
                      <a:gd name="T15" fmla="*/ 0 h 30"/>
                      <a:gd name="T16" fmla="*/ 0 w 25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5"/>
                      <a:gd name="T28" fmla="*/ 0 h 30"/>
                      <a:gd name="T29" fmla="*/ 25 w 25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5" h="30">
                        <a:moveTo>
                          <a:pt x="0" y="16"/>
                        </a:moveTo>
                        <a:lnTo>
                          <a:pt x="7" y="10"/>
                        </a:lnTo>
                        <a:lnTo>
                          <a:pt x="14" y="0"/>
                        </a:lnTo>
                        <a:lnTo>
                          <a:pt x="21" y="10"/>
                        </a:lnTo>
                        <a:lnTo>
                          <a:pt x="25" y="16"/>
                        </a:lnTo>
                        <a:lnTo>
                          <a:pt x="21" y="30"/>
                        </a:lnTo>
                        <a:lnTo>
                          <a:pt x="14" y="30"/>
                        </a:lnTo>
                        <a:lnTo>
                          <a:pt x="7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9" name="Freeform 550"/>
                  <p:cNvSpPr>
                    <a:spLocks/>
                  </p:cNvSpPr>
                  <p:nvPr/>
                </p:nvSpPr>
                <p:spPr bwMode="auto">
                  <a:xfrm>
                    <a:off x="2120" y="2302"/>
                    <a:ext cx="7" cy="7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0 h 27"/>
                      <a:gd name="T4" fmla="*/ 0 w 27"/>
                      <a:gd name="T5" fmla="*/ 0 h 27"/>
                      <a:gd name="T6" fmla="*/ 0 w 27"/>
                      <a:gd name="T7" fmla="*/ 0 h 27"/>
                      <a:gd name="T8" fmla="*/ 0 w 27"/>
                      <a:gd name="T9" fmla="*/ 0 h 27"/>
                      <a:gd name="T10" fmla="*/ 0 w 27"/>
                      <a:gd name="T11" fmla="*/ 0 h 27"/>
                      <a:gd name="T12" fmla="*/ 0 w 27"/>
                      <a:gd name="T13" fmla="*/ 0 h 27"/>
                      <a:gd name="T14" fmla="*/ 0 w 27"/>
                      <a:gd name="T15" fmla="*/ 0 h 27"/>
                      <a:gd name="T16" fmla="*/ 0 w 27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7"/>
                      <a:gd name="T29" fmla="*/ 27 w 27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7">
                        <a:moveTo>
                          <a:pt x="0" y="13"/>
                        </a:moveTo>
                        <a:lnTo>
                          <a:pt x="0" y="0"/>
                        </a:lnTo>
                        <a:lnTo>
                          <a:pt x="10" y="0"/>
                        </a:lnTo>
                        <a:lnTo>
                          <a:pt x="20" y="3"/>
                        </a:lnTo>
                        <a:lnTo>
                          <a:pt x="27" y="13"/>
                        </a:lnTo>
                        <a:lnTo>
                          <a:pt x="20" y="23"/>
                        </a:lnTo>
                        <a:lnTo>
                          <a:pt x="10" y="27"/>
                        </a:lnTo>
                        <a:lnTo>
                          <a:pt x="0" y="27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0" name="Freeform 551"/>
                  <p:cNvSpPr>
                    <a:spLocks/>
                  </p:cNvSpPr>
                  <p:nvPr/>
                </p:nvSpPr>
                <p:spPr bwMode="auto">
                  <a:xfrm>
                    <a:off x="2073" y="2290"/>
                    <a:ext cx="6" cy="6"/>
                  </a:xfrm>
                  <a:custGeom>
                    <a:avLst/>
                    <a:gdLst>
                      <a:gd name="T0" fmla="*/ 0 w 23"/>
                      <a:gd name="T1" fmla="*/ 0 h 24"/>
                      <a:gd name="T2" fmla="*/ 0 w 23"/>
                      <a:gd name="T3" fmla="*/ 0 h 24"/>
                      <a:gd name="T4" fmla="*/ 0 w 23"/>
                      <a:gd name="T5" fmla="*/ 0 h 24"/>
                      <a:gd name="T6" fmla="*/ 0 w 23"/>
                      <a:gd name="T7" fmla="*/ 0 h 24"/>
                      <a:gd name="T8" fmla="*/ 0 w 23"/>
                      <a:gd name="T9" fmla="*/ 0 h 24"/>
                      <a:gd name="T10" fmla="*/ 0 w 23"/>
                      <a:gd name="T11" fmla="*/ 0 h 24"/>
                      <a:gd name="T12" fmla="*/ 0 w 23"/>
                      <a:gd name="T13" fmla="*/ 0 h 24"/>
                      <a:gd name="T14" fmla="*/ 0 w 23"/>
                      <a:gd name="T15" fmla="*/ 0 h 24"/>
                      <a:gd name="T16" fmla="*/ 0 w 23"/>
                      <a:gd name="T17" fmla="*/ 0 h 2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24"/>
                      <a:gd name="T29" fmla="*/ 23 w 23"/>
                      <a:gd name="T30" fmla="*/ 24 h 2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24">
                        <a:moveTo>
                          <a:pt x="0" y="11"/>
                        </a:moveTo>
                        <a:lnTo>
                          <a:pt x="7" y="4"/>
                        </a:lnTo>
                        <a:lnTo>
                          <a:pt x="10" y="0"/>
                        </a:lnTo>
                        <a:lnTo>
                          <a:pt x="23" y="4"/>
                        </a:lnTo>
                        <a:lnTo>
                          <a:pt x="23" y="11"/>
                        </a:lnTo>
                        <a:lnTo>
                          <a:pt x="23" y="24"/>
                        </a:lnTo>
                        <a:lnTo>
                          <a:pt x="10" y="24"/>
                        </a:lnTo>
                        <a:lnTo>
                          <a:pt x="7" y="24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1" name="Freeform 552"/>
                  <p:cNvSpPr>
                    <a:spLocks/>
                  </p:cNvSpPr>
                  <p:nvPr/>
                </p:nvSpPr>
                <p:spPr bwMode="auto">
                  <a:xfrm>
                    <a:off x="2040" y="2296"/>
                    <a:ext cx="7" cy="7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6"/>
                        </a:moveTo>
                        <a:lnTo>
                          <a:pt x="6" y="10"/>
                        </a:lnTo>
                        <a:lnTo>
                          <a:pt x="16" y="0"/>
                        </a:lnTo>
                        <a:lnTo>
                          <a:pt x="20" y="10"/>
                        </a:lnTo>
                        <a:lnTo>
                          <a:pt x="27" y="16"/>
                        </a:lnTo>
                        <a:lnTo>
                          <a:pt x="20" y="30"/>
                        </a:lnTo>
                        <a:lnTo>
                          <a:pt x="16" y="30"/>
                        </a:lnTo>
                        <a:lnTo>
                          <a:pt x="6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2" name="Freeform 553"/>
                  <p:cNvSpPr>
                    <a:spLocks/>
                  </p:cNvSpPr>
                  <p:nvPr/>
                </p:nvSpPr>
                <p:spPr bwMode="auto">
                  <a:xfrm>
                    <a:off x="2209" y="2296"/>
                    <a:ext cx="7" cy="7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6"/>
                        </a:moveTo>
                        <a:lnTo>
                          <a:pt x="7" y="10"/>
                        </a:lnTo>
                        <a:lnTo>
                          <a:pt x="18" y="0"/>
                        </a:lnTo>
                        <a:lnTo>
                          <a:pt x="22" y="10"/>
                        </a:lnTo>
                        <a:lnTo>
                          <a:pt x="27" y="16"/>
                        </a:lnTo>
                        <a:lnTo>
                          <a:pt x="22" y="30"/>
                        </a:lnTo>
                        <a:lnTo>
                          <a:pt x="18" y="30"/>
                        </a:lnTo>
                        <a:lnTo>
                          <a:pt x="7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3" name="Freeform 554"/>
                  <p:cNvSpPr>
                    <a:spLocks/>
                  </p:cNvSpPr>
                  <p:nvPr/>
                </p:nvSpPr>
                <p:spPr bwMode="auto">
                  <a:xfrm>
                    <a:off x="1998" y="2296"/>
                    <a:ext cx="6" cy="7"/>
                  </a:xfrm>
                  <a:custGeom>
                    <a:avLst/>
                    <a:gdLst>
                      <a:gd name="T0" fmla="*/ 0 w 26"/>
                      <a:gd name="T1" fmla="*/ 0 h 30"/>
                      <a:gd name="T2" fmla="*/ 0 w 26"/>
                      <a:gd name="T3" fmla="*/ 0 h 30"/>
                      <a:gd name="T4" fmla="*/ 0 w 26"/>
                      <a:gd name="T5" fmla="*/ 0 h 30"/>
                      <a:gd name="T6" fmla="*/ 0 w 26"/>
                      <a:gd name="T7" fmla="*/ 0 h 30"/>
                      <a:gd name="T8" fmla="*/ 0 w 26"/>
                      <a:gd name="T9" fmla="*/ 0 h 30"/>
                      <a:gd name="T10" fmla="*/ 0 w 26"/>
                      <a:gd name="T11" fmla="*/ 0 h 30"/>
                      <a:gd name="T12" fmla="*/ 0 w 26"/>
                      <a:gd name="T13" fmla="*/ 0 h 30"/>
                      <a:gd name="T14" fmla="*/ 0 w 26"/>
                      <a:gd name="T15" fmla="*/ 0 h 30"/>
                      <a:gd name="T16" fmla="*/ 0 w 26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"/>
                      <a:gd name="T28" fmla="*/ 0 h 30"/>
                      <a:gd name="T29" fmla="*/ 26 w 26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" h="30">
                        <a:moveTo>
                          <a:pt x="0" y="16"/>
                        </a:moveTo>
                        <a:lnTo>
                          <a:pt x="6" y="10"/>
                        </a:lnTo>
                        <a:lnTo>
                          <a:pt x="16" y="0"/>
                        </a:lnTo>
                        <a:lnTo>
                          <a:pt x="26" y="10"/>
                        </a:lnTo>
                        <a:lnTo>
                          <a:pt x="26" y="16"/>
                        </a:lnTo>
                        <a:lnTo>
                          <a:pt x="26" y="30"/>
                        </a:lnTo>
                        <a:lnTo>
                          <a:pt x="16" y="30"/>
                        </a:lnTo>
                        <a:lnTo>
                          <a:pt x="6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4" name="Freeform 555"/>
                  <p:cNvSpPr>
                    <a:spLocks/>
                  </p:cNvSpPr>
                  <p:nvPr/>
                </p:nvSpPr>
                <p:spPr bwMode="auto">
                  <a:xfrm>
                    <a:off x="1686" y="1509"/>
                    <a:ext cx="6" cy="8"/>
                  </a:xfrm>
                  <a:custGeom>
                    <a:avLst/>
                    <a:gdLst>
                      <a:gd name="T0" fmla="*/ 0 w 23"/>
                      <a:gd name="T1" fmla="*/ 0 h 31"/>
                      <a:gd name="T2" fmla="*/ 0 w 23"/>
                      <a:gd name="T3" fmla="*/ 0 h 31"/>
                      <a:gd name="T4" fmla="*/ 0 w 23"/>
                      <a:gd name="T5" fmla="*/ 0 h 31"/>
                      <a:gd name="T6" fmla="*/ 0 w 23"/>
                      <a:gd name="T7" fmla="*/ 0 h 31"/>
                      <a:gd name="T8" fmla="*/ 0 w 23"/>
                      <a:gd name="T9" fmla="*/ 0 h 31"/>
                      <a:gd name="T10" fmla="*/ 0 w 23"/>
                      <a:gd name="T11" fmla="*/ 0 h 31"/>
                      <a:gd name="T12" fmla="*/ 0 w 23"/>
                      <a:gd name="T13" fmla="*/ 0 h 31"/>
                      <a:gd name="T14" fmla="*/ 0 w 23"/>
                      <a:gd name="T15" fmla="*/ 0 h 31"/>
                      <a:gd name="T16" fmla="*/ 0 w 23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1"/>
                      <a:gd name="T29" fmla="*/ 23 w 23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1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1" y="0"/>
                        </a:lnTo>
                        <a:lnTo>
                          <a:pt x="20" y="0"/>
                        </a:lnTo>
                        <a:lnTo>
                          <a:pt x="23" y="14"/>
                        </a:lnTo>
                        <a:lnTo>
                          <a:pt x="20" y="20"/>
                        </a:lnTo>
                        <a:lnTo>
                          <a:pt x="11" y="31"/>
                        </a:lnTo>
                        <a:lnTo>
                          <a:pt x="0" y="2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5" name="Freeform 556"/>
                  <p:cNvSpPr>
                    <a:spLocks/>
                  </p:cNvSpPr>
                  <p:nvPr/>
                </p:nvSpPr>
                <p:spPr bwMode="auto">
                  <a:xfrm>
                    <a:off x="812" y="1871"/>
                    <a:ext cx="6" cy="7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7" y="0"/>
                        </a:lnTo>
                        <a:lnTo>
                          <a:pt x="23" y="0"/>
                        </a:lnTo>
                        <a:lnTo>
                          <a:pt x="27" y="16"/>
                        </a:lnTo>
                        <a:lnTo>
                          <a:pt x="23" y="20"/>
                        </a:lnTo>
                        <a:lnTo>
                          <a:pt x="17" y="30"/>
                        </a:lnTo>
                        <a:lnTo>
                          <a:pt x="0" y="2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6" name="Freeform 557"/>
                  <p:cNvSpPr>
                    <a:spLocks/>
                  </p:cNvSpPr>
                  <p:nvPr/>
                </p:nvSpPr>
                <p:spPr bwMode="auto">
                  <a:xfrm>
                    <a:off x="831" y="1882"/>
                    <a:ext cx="6" cy="6"/>
                  </a:xfrm>
                  <a:custGeom>
                    <a:avLst/>
                    <a:gdLst>
                      <a:gd name="T0" fmla="*/ 0 w 24"/>
                      <a:gd name="T1" fmla="*/ 0 h 27"/>
                      <a:gd name="T2" fmla="*/ 0 w 24"/>
                      <a:gd name="T3" fmla="*/ 0 h 27"/>
                      <a:gd name="T4" fmla="*/ 0 w 24"/>
                      <a:gd name="T5" fmla="*/ 0 h 27"/>
                      <a:gd name="T6" fmla="*/ 0 w 24"/>
                      <a:gd name="T7" fmla="*/ 0 h 27"/>
                      <a:gd name="T8" fmla="*/ 0 w 24"/>
                      <a:gd name="T9" fmla="*/ 0 h 27"/>
                      <a:gd name="T10" fmla="*/ 0 w 24"/>
                      <a:gd name="T11" fmla="*/ 0 h 27"/>
                      <a:gd name="T12" fmla="*/ 0 w 24"/>
                      <a:gd name="T13" fmla="*/ 0 h 27"/>
                      <a:gd name="T14" fmla="*/ 0 w 24"/>
                      <a:gd name="T15" fmla="*/ 0 h 27"/>
                      <a:gd name="T16" fmla="*/ 0 w 24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27"/>
                      <a:gd name="T29" fmla="*/ 24 w 24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27">
                        <a:moveTo>
                          <a:pt x="0" y="17"/>
                        </a:moveTo>
                        <a:lnTo>
                          <a:pt x="0" y="0"/>
                        </a:lnTo>
                        <a:lnTo>
                          <a:pt x="11" y="0"/>
                        </a:lnTo>
                        <a:lnTo>
                          <a:pt x="17" y="0"/>
                        </a:lnTo>
                        <a:lnTo>
                          <a:pt x="24" y="17"/>
                        </a:lnTo>
                        <a:lnTo>
                          <a:pt x="17" y="24"/>
                        </a:lnTo>
                        <a:lnTo>
                          <a:pt x="11" y="27"/>
                        </a:lnTo>
                        <a:lnTo>
                          <a:pt x="0" y="24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7" name="Freeform 558"/>
                  <p:cNvSpPr>
                    <a:spLocks/>
                  </p:cNvSpPr>
                  <p:nvPr/>
                </p:nvSpPr>
                <p:spPr bwMode="auto">
                  <a:xfrm>
                    <a:off x="870" y="1875"/>
                    <a:ext cx="5" cy="7"/>
                  </a:xfrm>
                  <a:custGeom>
                    <a:avLst/>
                    <a:gdLst>
                      <a:gd name="T0" fmla="*/ 0 w 20"/>
                      <a:gd name="T1" fmla="*/ 0 h 27"/>
                      <a:gd name="T2" fmla="*/ 0 w 20"/>
                      <a:gd name="T3" fmla="*/ 0 h 27"/>
                      <a:gd name="T4" fmla="*/ 0 w 20"/>
                      <a:gd name="T5" fmla="*/ 0 h 27"/>
                      <a:gd name="T6" fmla="*/ 0 w 20"/>
                      <a:gd name="T7" fmla="*/ 0 h 27"/>
                      <a:gd name="T8" fmla="*/ 0 w 20"/>
                      <a:gd name="T9" fmla="*/ 0 h 27"/>
                      <a:gd name="T10" fmla="*/ 0 w 20"/>
                      <a:gd name="T11" fmla="*/ 0 h 27"/>
                      <a:gd name="T12" fmla="*/ 0 w 20"/>
                      <a:gd name="T13" fmla="*/ 0 h 27"/>
                      <a:gd name="T14" fmla="*/ 0 w 20"/>
                      <a:gd name="T15" fmla="*/ 0 h 27"/>
                      <a:gd name="T16" fmla="*/ 0 w 20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27"/>
                      <a:gd name="T29" fmla="*/ 20 w 20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27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7" y="0"/>
                        </a:lnTo>
                        <a:lnTo>
                          <a:pt x="20" y="0"/>
                        </a:lnTo>
                        <a:lnTo>
                          <a:pt x="20" y="14"/>
                        </a:lnTo>
                        <a:lnTo>
                          <a:pt x="20" y="24"/>
                        </a:lnTo>
                        <a:lnTo>
                          <a:pt x="7" y="27"/>
                        </a:lnTo>
                        <a:lnTo>
                          <a:pt x="0" y="24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8" name="Freeform 559"/>
                  <p:cNvSpPr>
                    <a:spLocks/>
                  </p:cNvSpPr>
                  <p:nvPr/>
                </p:nvSpPr>
                <p:spPr bwMode="auto">
                  <a:xfrm>
                    <a:off x="907" y="1878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3"/>
                        </a:moveTo>
                        <a:lnTo>
                          <a:pt x="7" y="0"/>
                        </a:lnTo>
                        <a:lnTo>
                          <a:pt x="17" y="0"/>
                        </a:lnTo>
                        <a:lnTo>
                          <a:pt x="27" y="10"/>
                        </a:lnTo>
                        <a:lnTo>
                          <a:pt x="27" y="13"/>
                        </a:lnTo>
                        <a:lnTo>
                          <a:pt x="27" y="30"/>
                        </a:lnTo>
                        <a:lnTo>
                          <a:pt x="17" y="30"/>
                        </a:lnTo>
                        <a:lnTo>
                          <a:pt x="7" y="30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9" name="Freeform 560"/>
                  <p:cNvSpPr>
                    <a:spLocks/>
                  </p:cNvSpPr>
                  <p:nvPr/>
                </p:nvSpPr>
                <p:spPr bwMode="auto">
                  <a:xfrm>
                    <a:off x="946" y="1869"/>
                    <a:ext cx="7" cy="7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0 h 27"/>
                      <a:gd name="T4" fmla="*/ 0 w 27"/>
                      <a:gd name="T5" fmla="*/ 0 h 27"/>
                      <a:gd name="T6" fmla="*/ 0 w 27"/>
                      <a:gd name="T7" fmla="*/ 0 h 27"/>
                      <a:gd name="T8" fmla="*/ 0 w 27"/>
                      <a:gd name="T9" fmla="*/ 0 h 27"/>
                      <a:gd name="T10" fmla="*/ 0 w 27"/>
                      <a:gd name="T11" fmla="*/ 0 h 27"/>
                      <a:gd name="T12" fmla="*/ 0 w 27"/>
                      <a:gd name="T13" fmla="*/ 0 h 27"/>
                      <a:gd name="T14" fmla="*/ 0 w 27"/>
                      <a:gd name="T15" fmla="*/ 0 h 27"/>
                      <a:gd name="T16" fmla="*/ 0 w 27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7"/>
                      <a:gd name="T29" fmla="*/ 27 w 27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7">
                        <a:moveTo>
                          <a:pt x="0" y="14"/>
                        </a:moveTo>
                        <a:lnTo>
                          <a:pt x="7" y="0"/>
                        </a:lnTo>
                        <a:lnTo>
                          <a:pt x="10" y="0"/>
                        </a:lnTo>
                        <a:lnTo>
                          <a:pt x="21" y="0"/>
                        </a:lnTo>
                        <a:lnTo>
                          <a:pt x="27" y="14"/>
                        </a:lnTo>
                        <a:lnTo>
                          <a:pt x="21" y="23"/>
                        </a:lnTo>
                        <a:lnTo>
                          <a:pt x="10" y="27"/>
                        </a:lnTo>
                        <a:lnTo>
                          <a:pt x="7" y="23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0" name="Freeform 561"/>
                  <p:cNvSpPr>
                    <a:spLocks/>
                  </p:cNvSpPr>
                  <p:nvPr/>
                </p:nvSpPr>
                <p:spPr bwMode="auto">
                  <a:xfrm>
                    <a:off x="981" y="1882"/>
                    <a:ext cx="6" cy="6"/>
                  </a:xfrm>
                  <a:custGeom>
                    <a:avLst/>
                    <a:gdLst>
                      <a:gd name="T0" fmla="*/ 0 w 24"/>
                      <a:gd name="T1" fmla="*/ 0 h 27"/>
                      <a:gd name="T2" fmla="*/ 0 w 24"/>
                      <a:gd name="T3" fmla="*/ 0 h 27"/>
                      <a:gd name="T4" fmla="*/ 0 w 24"/>
                      <a:gd name="T5" fmla="*/ 0 h 27"/>
                      <a:gd name="T6" fmla="*/ 0 w 24"/>
                      <a:gd name="T7" fmla="*/ 0 h 27"/>
                      <a:gd name="T8" fmla="*/ 0 w 24"/>
                      <a:gd name="T9" fmla="*/ 0 h 27"/>
                      <a:gd name="T10" fmla="*/ 0 w 24"/>
                      <a:gd name="T11" fmla="*/ 0 h 27"/>
                      <a:gd name="T12" fmla="*/ 0 w 24"/>
                      <a:gd name="T13" fmla="*/ 0 h 27"/>
                      <a:gd name="T14" fmla="*/ 0 w 24"/>
                      <a:gd name="T15" fmla="*/ 0 h 27"/>
                      <a:gd name="T16" fmla="*/ 0 w 24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27"/>
                      <a:gd name="T29" fmla="*/ 24 w 24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27">
                        <a:moveTo>
                          <a:pt x="0" y="17"/>
                        </a:moveTo>
                        <a:lnTo>
                          <a:pt x="7" y="0"/>
                        </a:lnTo>
                        <a:lnTo>
                          <a:pt x="13" y="0"/>
                        </a:lnTo>
                        <a:lnTo>
                          <a:pt x="24" y="0"/>
                        </a:lnTo>
                        <a:lnTo>
                          <a:pt x="24" y="17"/>
                        </a:lnTo>
                        <a:lnTo>
                          <a:pt x="24" y="24"/>
                        </a:lnTo>
                        <a:lnTo>
                          <a:pt x="13" y="27"/>
                        </a:lnTo>
                        <a:lnTo>
                          <a:pt x="7" y="24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1" name="Freeform 562"/>
                  <p:cNvSpPr>
                    <a:spLocks/>
                  </p:cNvSpPr>
                  <p:nvPr/>
                </p:nvSpPr>
                <p:spPr bwMode="auto">
                  <a:xfrm>
                    <a:off x="1008" y="1871"/>
                    <a:ext cx="7" cy="7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6"/>
                        </a:moveTo>
                        <a:lnTo>
                          <a:pt x="7" y="0"/>
                        </a:lnTo>
                        <a:lnTo>
                          <a:pt x="10" y="0"/>
                        </a:lnTo>
                        <a:lnTo>
                          <a:pt x="27" y="0"/>
                        </a:lnTo>
                        <a:lnTo>
                          <a:pt x="27" y="16"/>
                        </a:lnTo>
                        <a:lnTo>
                          <a:pt x="27" y="20"/>
                        </a:lnTo>
                        <a:lnTo>
                          <a:pt x="10" y="30"/>
                        </a:lnTo>
                        <a:lnTo>
                          <a:pt x="7" y="2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2" name="Freeform 563"/>
                  <p:cNvSpPr>
                    <a:spLocks/>
                  </p:cNvSpPr>
                  <p:nvPr/>
                </p:nvSpPr>
                <p:spPr bwMode="auto">
                  <a:xfrm>
                    <a:off x="1051" y="1880"/>
                    <a:ext cx="6" cy="7"/>
                  </a:xfrm>
                  <a:custGeom>
                    <a:avLst/>
                    <a:gdLst>
                      <a:gd name="T0" fmla="*/ 0 w 25"/>
                      <a:gd name="T1" fmla="*/ 0 h 31"/>
                      <a:gd name="T2" fmla="*/ 0 w 25"/>
                      <a:gd name="T3" fmla="*/ 0 h 31"/>
                      <a:gd name="T4" fmla="*/ 0 w 25"/>
                      <a:gd name="T5" fmla="*/ 0 h 31"/>
                      <a:gd name="T6" fmla="*/ 0 w 25"/>
                      <a:gd name="T7" fmla="*/ 0 h 31"/>
                      <a:gd name="T8" fmla="*/ 0 w 25"/>
                      <a:gd name="T9" fmla="*/ 0 h 31"/>
                      <a:gd name="T10" fmla="*/ 0 w 25"/>
                      <a:gd name="T11" fmla="*/ 0 h 31"/>
                      <a:gd name="T12" fmla="*/ 0 w 25"/>
                      <a:gd name="T13" fmla="*/ 0 h 31"/>
                      <a:gd name="T14" fmla="*/ 0 w 25"/>
                      <a:gd name="T15" fmla="*/ 0 h 31"/>
                      <a:gd name="T16" fmla="*/ 0 w 25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5"/>
                      <a:gd name="T28" fmla="*/ 0 h 31"/>
                      <a:gd name="T29" fmla="*/ 25 w 25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5" h="31">
                        <a:moveTo>
                          <a:pt x="0" y="14"/>
                        </a:moveTo>
                        <a:lnTo>
                          <a:pt x="7" y="0"/>
                        </a:lnTo>
                        <a:lnTo>
                          <a:pt x="11" y="0"/>
                        </a:lnTo>
                        <a:lnTo>
                          <a:pt x="25" y="0"/>
                        </a:lnTo>
                        <a:lnTo>
                          <a:pt x="25" y="14"/>
                        </a:lnTo>
                        <a:lnTo>
                          <a:pt x="25" y="20"/>
                        </a:lnTo>
                        <a:lnTo>
                          <a:pt x="11" y="31"/>
                        </a:lnTo>
                        <a:lnTo>
                          <a:pt x="7" y="2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3" name="Freeform 564"/>
                  <p:cNvSpPr>
                    <a:spLocks/>
                  </p:cNvSpPr>
                  <p:nvPr/>
                </p:nvSpPr>
                <p:spPr bwMode="auto">
                  <a:xfrm>
                    <a:off x="1076" y="1865"/>
                    <a:ext cx="6" cy="7"/>
                  </a:xfrm>
                  <a:custGeom>
                    <a:avLst/>
                    <a:gdLst>
                      <a:gd name="T0" fmla="*/ 0 w 26"/>
                      <a:gd name="T1" fmla="*/ 0 h 31"/>
                      <a:gd name="T2" fmla="*/ 0 w 26"/>
                      <a:gd name="T3" fmla="*/ 0 h 31"/>
                      <a:gd name="T4" fmla="*/ 0 w 26"/>
                      <a:gd name="T5" fmla="*/ 0 h 31"/>
                      <a:gd name="T6" fmla="*/ 0 w 26"/>
                      <a:gd name="T7" fmla="*/ 0 h 31"/>
                      <a:gd name="T8" fmla="*/ 0 w 26"/>
                      <a:gd name="T9" fmla="*/ 0 h 31"/>
                      <a:gd name="T10" fmla="*/ 0 w 26"/>
                      <a:gd name="T11" fmla="*/ 0 h 31"/>
                      <a:gd name="T12" fmla="*/ 0 w 26"/>
                      <a:gd name="T13" fmla="*/ 0 h 31"/>
                      <a:gd name="T14" fmla="*/ 0 w 26"/>
                      <a:gd name="T15" fmla="*/ 0 h 31"/>
                      <a:gd name="T16" fmla="*/ 0 w 26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"/>
                      <a:gd name="T28" fmla="*/ 0 h 31"/>
                      <a:gd name="T29" fmla="*/ 26 w 26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" h="31">
                        <a:moveTo>
                          <a:pt x="0" y="17"/>
                        </a:moveTo>
                        <a:lnTo>
                          <a:pt x="6" y="10"/>
                        </a:lnTo>
                        <a:lnTo>
                          <a:pt x="16" y="0"/>
                        </a:lnTo>
                        <a:lnTo>
                          <a:pt x="20" y="10"/>
                        </a:lnTo>
                        <a:lnTo>
                          <a:pt x="26" y="17"/>
                        </a:lnTo>
                        <a:lnTo>
                          <a:pt x="20" y="31"/>
                        </a:lnTo>
                        <a:lnTo>
                          <a:pt x="16" y="31"/>
                        </a:lnTo>
                        <a:lnTo>
                          <a:pt x="6" y="31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4" name="Freeform 565"/>
                  <p:cNvSpPr>
                    <a:spLocks/>
                  </p:cNvSpPr>
                  <p:nvPr/>
                </p:nvSpPr>
                <p:spPr bwMode="auto">
                  <a:xfrm>
                    <a:off x="1112" y="1876"/>
                    <a:ext cx="6" cy="7"/>
                  </a:xfrm>
                  <a:custGeom>
                    <a:avLst/>
                    <a:gdLst>
                      <a:gd name="T0" fmla="*/ 0 w 24"/>
                      <a:gd name="T1" fmla="*/ 0 h 30"/>
                      <a:gd name="T2" fmla="*/ 0 w 24"/>
                      <a:gd name="T3" fmla="*/ 0 h 30"/>
                      <a:gd name="T4" fmla="*/ 0 w 24"/>
                      <a:gd name="T5" fmla="*/ 0 h 30"/>
                      <a:gd name="T6" fmla="*/ 0 w 24"/>
                      <a:gd name="T7" fmla="*/ 0 h 30"/>
                      <a:gd name="T8" fmla="*/ 0 w 24"/>
                      <a:gd name="T9" fmla="*/ 0 h 30"/>
                      <a:gd name="T10" fmla="*/ 0 w 24"/>
                      <a:gd name="T11" fmla="*/ 0 h 30"/>
                      <a:gd name="T12" fmla="*/ 0 w 24"/>
                      <a:gd name="T13" fmla="*/ 0 h 30"/>
                      <a:gd name="T14" fmla="*/ 0 w 24"/>
                      <a:gd name="T15" fmla="*/ 0 h 30"/>
                      <a:gd name="T16" fmla="*/ 0 w 24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0"/>
                      <a:gd name="T29" fmla="*/ 24 w 24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0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3" y="0"/>
                        </a:lnTo>
                        <a:lnTo>
                          <a:pt x="20" y="0"/>
                        </a:lnTo>
                        <a:lnTo>
                          <a:pt x="24" y="16"/>
                        </a:lnTo>
                        <a:lnTo>
                          <a:pt x="20" y="20"/>
                        </a:lnTo>
                        <a:lnTo>
                          <a:pt x="13" y="30"/>
                        </a:lnTo>
                        <a:lnTo>
                          <a:pt x="0" y="2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5" name="Freeform 566"/>
                  <p:cNvSpPr>
                    <a:spLocks/>
                  </p:cNvSpPr>
                  <p:nvPr/>
                </p:nvSpPr>
                <p:spPr bwMode="auto">
                  <a:xfrm>
                    <a:off x="1148" y="1863"/>
                    <a:ext cx="6" cy="8"/>
                  </a:xfrm>
                  <a:custGeom>
                    <a:avLst/>
                    <a:gdLst>
                      <a:gd name="T0" fmla="*/ 0 w 23"/>
                      <a:gd name="T1" fmla="*/ 0 h 31"/>
                      <a:gd name="T2" fmla="*/ 0 w 23"/>
                      <a:gd name="T3" fmla="*/ 0 h 31"/>
                      <a:gd name="T4" fmla="*/ 0 w 23"/>
                      <a:gd name="T5" fmla="*/ 0 h 31"/>
                      <a:gd name="T6" fmla="*/ 0 w 23"/>
                      <a:gd name="T7" fmla="*/ 0 h 31"/>
                      <a:gd name="T8" fmla="*/ 0 w 23"/>
                      <a:gd name="T9" fmla="*/ 0 h 31"/>
                      <a:gd name="T10" fmla="*/ 0 w 23"/>
                      <a:gd name="T11" fmla="*/ 0 h 31"/>
                      <a:gd name="T12" fmla="*/ 0 w 23"/>
                      <a:gd name="T13" fmla="*/ 0 h 31"/>
                      <a:gd name="T14" fmla="*/ 0 w 23"/>
                      <a:gd name="T15" fmla="*/ 0 h 31"/>
                      <a:gd name="T16" fmla="*/ 0 w 23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1"/>
                      <a:gd name="T29" fmla="*/ 23 w 23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1">
                        <a:moveTo>
                          <a:pt x="0" y="17"/>
                        </a:move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20" y="0"/>
                        </a:lnTo>
                        <a:lnTo>
                          <a:pt x="23" y="17"/>
                        </a:lnTo>
                        <a:lnTo>
                          <a:pt x="20" y="27"/>
                        </a:lnTo>
                        <a:lnTo>
                          <a:pt x="9" y="31"/>
                        </a:lnTo>
                        <a:lnTo>
                          <a:pt x="0" y="27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6" name="Freeform 567"/>
                  <p:cNvSpPr>
                    <a:spLocks/>
                  </p:cNvSpPr>
                  <p:nvPr/>
                </p:nvSpPr>
                <p:spPr bwMode="auto">
                  <a:xfrm>
                    <a:off x="1178" y="1878"/>
                    <a:ext cx="5" cy="8"/>
                  </a:xfrm>
                  <a:custGeom>
                    <a:avLst/>
                    <a:gdLst>
                      <a:gd name="T0" fmla="*/ 0 w 20"/>
                      <a:gd name="T1" fmla="*/ 0 h 30"/>
                      <a:gd name="T2" fmla="*/ 0 w 20"/>
                      <a:gd name="T3" fmla="*/ 0 h 30"/>
                      <a:gd name="T4" fmla="*/ 0 w 20"/>
                      <a:gd name="T5" fmla="*/ 0 h 30"/>
                      <a:gd name="T6" fmla="*/ 0 w 20"/>
                      <a:gd name="T7" fmla="*/ 0 h 30"/>
                      <a:gd name="T8" fmla="*/ 0 w 20"/>
                      <a:gd name="T9" fmla="*/ 0 h 30"/>
                      <a:gd name="T10" fmla="*/ 0 w 20"/>
                      <a:gd name="T11" fmla="*/ 0 h 30"/>
                      <a:gd name="T12" fmla="*/ 0 w 20"/>
                      <a:gd name="T13" fmla="*/ 0 h 30"/>
                      <a:gd name="T14" fmla="*/ 0 w 20"/>
                      <a:gd name="T15" fmla="*/ 0 h 30"/>
                      <a:gd name="T16" fmla="*/ 0 w 20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0"/>
                      <a:gd name="T29" fmla="*/ 20 w 20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0">
                        <a:moveTo>
                          <a:pt x="0" y="13"/>
                        </a:moveTo>
                        <a:lnTo>
                          <a:pt x="0" y="0"/>
                        </a:lnTo>
                        <a:lnTo>
                          <a:pt x="15" y="0"/>
                        </a:lnTo>
                        <a:lnTo>
                          <a:pt x="20" y="10"/>
                        </a:lnTo>
                        <a:lnTo>
                          <a:pt x="20" y="13"/>
                        </a:lnTo>
                        <a:lnTo>
                          <a:pt x="20" y="30"/>
                        </a:lnTo>
                        <a:lnTo>
                          <a:pt x="15" y="30"/>
                        </a:lnTo>
                        <a:lnTo>
                          <a:pt x="0" y="30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7" name="Freeform 568"/>
                  <p:cNvSpPr>
                    <a:spLocks/>
                  </p:cNvSpPr>
                  <p:nvPr/>
                </p:nvSpPr>
                <p:spPr bwMode="auto">
                  <a:xfrm>
                    <a:off x="1209" y="1867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4"/>
                        </a:moveTo>
                        <a:lnTo>
                          <a:pt x="0" y="10"/>
                        </a:lnTo>
                        <a:lnTo>
                          <a:pt x="11" y="0"/>
                        </a:lnTo>
                        <a:lnTo>
                          <a:pt x="20" y="10"/>
                        </a:lnTo>
                        <a:lnTo>
                          <a:pt x="27" y="14"/>
                        </a:lnTo>
                        <a:lnTo>
                          <a:pt x="20" y="30"/>
                        </a:lnTo>
                        <a:lnTo>
                          <a:pt x="11" y="30"/>
                        </a:lnTo>
                        <a:lnTo>
                          <a:pt x="0" y="3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8" name="Freeform 569"/>
                  <p:cNvSpPr>
                    <a:spLocks/>
                  </p:cNvSpPr>
                  <p:nvPr/>
                </p:nvSpPr>
                <p:spPr bwMode="auto">
                  <a:xfrm>
                    <a:off x="1248" y="1871"/>
                    <a:ext cx="5" cy="7"/>
                  </a:xfrm>
                  <a:custGeom>
                    <a:avLst/>
                    <a:gdLst>
                      <a:gd name="T0" fmla="*/ 0 w 20"/>
                      <a:gd name="T1" fmla="*/ 0 h 30"/>
                      <a:gd name="T2" fmla="*/ 0 w 20"/>
                      <a:gd name="T3" fmla="*/ 0 h 30"/>
                      <a:gd name="T4" fmla="*/ 0 w 20"/>
                      <a:gd name="T5" fmla="*/ 0 h 30"/>
                      <a:gd name="T6" fmla="*/ 0 w 20"/>
                      <a:gd name="T7" fmla="*/ 0 h 30"/>
                      <a:gd name="T8" fmla="*/ 0 w 20"/>
                      <a:gd name="T9" fmla="*/ 0 h 30"/>
                      <a:gd name="T10" fmla="*/ 0 w 20"/>
                      <a:gd name="T11" fmla="*/ 0 h 30"/>
                      <a:gd name="T12" fmla="*/ 0 w 20"/>
                      <a:gd name="T13" fmla="*/ 0 h 30"/>
                      <a:gd name="T14" fmla="*/ 0 w 20"/>
                      <a:gd name="T15" fmla="*/ 0 h 30"/>
                      <a:gd name="T16" fmla="*/ 0 w 20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0"/>
                      <a:gd name="T29" fmla="*/ 20 w 20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0">
                        <a:moveTo>
                          <a:pt x="0" y="16"/>
                        </a:moveTo>
                        <a:lnTo>
                          <a:pt x="0" y="9"/>
                        </a:lnTo>
                        <a:lnTo>
                          <a:pt x="3" y="0"/>
                        </a:lnTo>
                        <a:lnTo>
                          <a:pt x="20" y="9"/>
                        </a:lnTo>
                        <a:lnTo>
                          <a:pt x="20" y="16"/>
                        </a:lnTo>
                        <a:lnTo>
                          <a:pt x="20" y="30"/>
                        </a:lnTo>
                        <a:lnTo>
                          <a:pt x="3" y="30"/>
                        </a:lnTo>
                        <a:lnTo>
                          <a:pt x="0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9" name="Freeform 570"/>
                  <p:cNvSpPr>
                    <a:spLocks/>
                  </p:cNvSpPr>
                  <p:nvPr/>
                </p:nvSpPr>
                <p:spPr bwMode="auto">
                  <a:xfrm>
                    <a:off x="1294" y="1886"/>
                    <a:ext cx="6" cy="7"/>
                  </a:xfrm>
                  <a:custGeom>
                    <a:avLst/>
                    <a:gdLst>
                      <a:gd name="T0" fmla="*/ 0 w 23"/>
                      <a:gd name="T1" fmla="*/ 0 h 30"/>
                      <a:gd name="T2" fmla="*/ 0 w 23"/>
                      <a:gd name="T3" fmla="*/ 0 h 30"/>
                      <a:gd name="T4" fmla="*/ 0 w 23"/>
                      <a:gd name="T5" fmla="*/ 0 h 30"/>
                      <a:gd name="T6" fmla="*/ 0 w 23"/>
                      <a:gd name="T7" fmla="*/ 0 h 30"/>
                      <a:gd name="T8" fmla="*/ 0 w 23"/>
                      <a:gd name="T9" fmla="*/ 0 h 30"/>
                      <a:gd name="T10" fmla="*/ 0 w 23"/>
                      <a:gd name="T11" fmla="*/ 0 h 30"/>
                      <a:gd name="T12" fmla="*/ 0 w 23"/>
                      <a:gd name="T13" fmla="*/ 0 h 30"/>
                      <a:gd name="T14" fmla="*/ 0 w 23"/>
                      <a:gd name="T15" fmla="*/ 0 h 30"/>
                      <a:gd name="T16" fmla="*/ 0 w 23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0"/>
                      <a:gd name="T29" fmla="*/ 23 w 23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0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0" y="0"/>
                        </a:lnTo>
                        <a:lnTo>
                          <a:pt x="17" y="0"/>
                        </a:lnTo>
                        <a:lnTo>
                          <a:pt x="23" y="14"/>
                        </a:lnTo>
                        <a:lnTo>
                          <a:pt x="17" y="21"/>
                        </a:lnTo>
                        <a:lnTo>
                          <a:pt x="10" y="30"/>
                        </a:lnTo>
                        <a:lnTo>
                          <a:pt x="0" y="2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0" name="Freeform 571"/>
                  <p:cNvSpPr>
                    <a:spLocks/>
                  </p:cNvSpPr>
                  <p:nvPr/>
                </p:nvSpPr>
                <p:spPr bwMode="auto">
                  <a:xfrm>
                    <a:off x="1314" y="1871"/>
                    <a:ext cx="6" cy="7"/>
                  </a:xfrm>
                  <a:custGeom>
                    <a:avLst/>
                    <a:gdLst>
                      <a:gd name="T0" fmla="*/ 0 w 23"/>
                      <a:gd name="T1" fmla="*/ 0 h 30"/>
                      <a:gd name="T2" fmla="*/ 0 w 23"/>
                      <a:gd name="T3" fmla="*/ 0 h 30"/>
                      <a:gd name="T4" fmla="*/ 0 w 23"/>
                      <a:gd name="T5" fmla="*/ 0 h 30"/>
                      <a:gd name="T6" fmla="*/ 0 w 23"/>
                      <a:gd name="T7" fmla="*/ 0 h 30"/>
                      <a:gd name="T8" fmla="*/ 0 w 23"/>
                      <a:gd name="T9" fmla="*/ 0 h 30"/>
                      <a:gd name="T10" fmla="*/ 0 w 23"/>
                      <a:gd name="T11" fmla="*/ 0 h 30"/>
                      <a:gd name="T12" fmla="*/ 0 w 23"/>
                      <a:gd name="T13" fmla="*/ 0 h 30"/>
                      <a:gd name="T14" fmla="*/ 0 w 23"/>
                      <a:gd name="T15" fmla="*/ 0 h 30"/>
                      <a:gd name="T16" fmla="*/ 0 w 23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0"/>
                      <a:gd name="T29" fmla="*/ 23 w 23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0">
                        <a:moveTo>
                          <a:pt x="0" y="16"/>
                        </a:moveTo>
                        <a:lnTo>
                          <a:pt x="7" y="9"/>
                        </a:lnTo>
                        <a:lnTo>
                          <a:pt x="14" y="0"/>
                        </a:lnTo>
                        <a:lnTo>
                          <a:pt x="23" y="9"/>
                        </a:lnTo>
                        <a:lnTo>
                          <a:pt x="23" y="16"/>
                        </a:lnTo>
                        <a:lnTo>
                          <a:pt x="23" y="30"/>
                        </a:lnTo>
                        <a:lnTo>
                          <a:pt x="14" y="30"/>
                        </a:lnTo>
                        <a:lnTo>
                          <a:pt x="7" y="3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1" name="Freeform 572"/>
                  <p:cNvSpPr>
                    <a:spLocks/>
                  </p:cNvSpPr>
                  <p:nvPr/>
                </p:nvSpPr>
                <p:spPr bwMode="auto">
                  <a:xfrm>
                    <a:off x="1365" y="1880"/>
                    <a:ext cx="6" cy="7"/>
                  </a:xfrm>
                  <a:custGeom>
                    <a:avLst/>
                    <a:gdLst>
                      <a:gd name="T0" fmla="*/ 0 w 24"/>
                      <a:gd name="T1" fmla="*/ 0 h 31"/>
                      <a:gd name="T2" fmla="*/ 0 w 24"/>
                      <a:gd name="T3" fmla="*/ 0 h 31"/>
                      <a:gd name="T4" fmla="*/ 0 w 24"/>
                      <a:gd name="T5" fmla="*/ 0 h 31"/>
                      <a:gd name="T6" fmla="*/ 0 w 24"/>
                      <a:gd name="T7" fmla="*/ 0 h 31"/>
                      <a:gd name="T8" fmla="*/ 0 w 24"/>
                      <a:gd name="T9" fmla="*/ 0 h 31"/>
                      <a:gd name="T10" fmla="*/ 0 w 24"/>
                      <a:gd name="T11" fmla="*/ 0 h 31"/>
                      <a:gd name="T12" fmla="*/ 0 w 24"/>
                      <a:gd name="T13" fmla="*/ 0 h 31"/>
                      <a:gd name="T14" fmla="*/ 0 w 24"/>
                      <a:gd name="T15" fmla="*/ 0 h 31"/>
                      <a:gd name="T16" fmla="*/ 0 w 24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1"/>
                      <a:gd name="T29" fmla="*/ 24 w 24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1">
                        <a:moveTo>
                          <a:pt x="0" y="14"/>
                        </a:moveTo>
                        <a:lnTo>
                          <a:pt x="6" y="0"/>
                        </a:lnTo>
                        <a:lnTo>
                          <a:pt x="13" y="0"/>
                        </a:lnTo>
                        <a:lnTo>
                          <a:pt x="17" y="0"/>
                        </a:lnTo>
                        <a:lnTo>
                          <a:pt x="24" y="14"/>
                        </a:lnTo>
                        <a:lnTo>
                          <a:pt x="17" y="20"/>
                        </a:lnTo>
                        <a:lnTo>
                          <a:pt x="13" y="31"/>
                        </a:lnTo>
                        <a:lnTo>
                          <a:pt x="6" y="2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2" name="Freeform 573"/>
                  <p:cNvSpPr>
                    <a:spLocks/>
                  </p:cNvSpPr>
                  <p:nvPr/>
                </p:nvSpPr>
                <p:spPr bwMode="auto">
                  <a:xfrm>
                    <a:off x="1449" y="2110"/>
                    <a:ext cx="7" cy="6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0 h 27"/>
                      <a:gd name="T4" fmla="*/ 0 w 27"/>
                      <a:gd name="T5" fmla="*/ 0 h 27"/>
                      <a:gd name="T6" fmla="*/ 0 w 27"/>
                      <a:gd name="T7" fmla="*/ 0 h 27"/>
                      <a:gd name="T8" fmla="*/ 0 w 27"/>
                      <a:gd name="T9" fmla="*/ 0 h 27"/>
                      <a:gd name="T10" fmla="*/ 0 w 27"/>
                      <a:gd name="T11" fmla="*/ 0 h 27"/>
                      <a:gd name="T12" fmla="*/ 0 w 27"/>
                      <a:gd name="T13" fmla="*/ 0 h 27"/>
                      <a:gd name="T14" fmla="*/ 0 w 27"/>
                      <a:gd name="T15" fmla="*/ 0 h 27"/>
                      <a:gd name="T16" fmla="*/ 0 w 27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7"/>
                      <a:gd name="T29" fmla="*/ 27 w 27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7">
                        <a:moveTo>
                          <a:pt x="0" y="14"/>
                        </a:moveTo>
                        <a:lnTo>
                          <a:pt x="7" y="0"/>
                        </a:lnTo>
                        <a:lnTo>
                          <a:pt x="17" y="0"/>
                        </a:lnTo>
                        <a:lnTo>
                          <a:pt x="20" y="0"/>
                        </a:lnTo>
                        <a:lnTo>
                          <a:pt x="27" y="14"/>
                        </a:lnTo>
                        <a:lnTo>
                          <a:pt x="20" y="23"/>
                        </a:lnTo>
                        <a:lnTo>
                          <a:pt x="17" y="27"/>
                        </a:lnTo>
                        <a:lnTo>
                          <a:pt x="7" y="23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3" name="Freeform 574"/>
                  <p:cNvSpPr>
                    <a:spLocks/>
                  </p:cNvSpPr>
                  <p:nvPr/>
                </p:nvSpPr>
                <p:spPr bwMode="auto">
                  <a:xfrm>
                    <a:off x="1411" y="2100"/>
                    <a:ext cx="6" cy="7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6"/>
                        </a:moveTo>
                        <a:lnTo>
                          <a:pt x="4" y="0"/>
                        </a:lnTo>
                        <a:lnTo>
                          <a:pt x="11" y="0"/>
                        </a:lnTo>
                        <a:lnTo>
                          <a:pt x="27" y="0"/>
                        </a:lnTo>
                        <a:lnTo>
                          <a:pt x="27" y="16"/>
                        </a:lnTo>
                        <a:lnTo>
                          <a:pt x="27" y="20"/>
                        </a:lnTo>
                        <a:lnTo>
                          <a:pt x="11" y="30"/>
                        </a:lnTo>
                        <a:lnTo>
                          <a:pt x="4" y="2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4" name="Freeform 575"/>
                  <p:cNvSpPr>
                    <a:spLocks/>
                  </p:cNvSpPr>
                  <p:nvPr/>
                </p:nvSpPr>
                <p:spPr bwMode="auto">
                  <a:xfrm>
                    <a:off x="1380" y="2107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3"/>
                        </a:moveTo>
                        <a:lnTo>
                          <a:pt x="7" y="0"/>
                        </a:lnTo>
                        <a:lnTo>
                          <a:pt x="18" y="0"/>
                        </a:lnTo>
                        <a:lnTo>
                          <a:pt x="24" y="10"/>
                        </a:lnTo>
                        <a:lnTo>
                          <a:pt x="27" y="13"/>
                        </a:lnTo>
                        <a:lnTo>
                          <a:pt x="24" y="30"/>
                        </a:lnTo>
                        <a:lnTo>
                          <a:pt x="18" y="30"/>
                        </a:lnTo>
                        <a:lnTo>
                          <a:pt x="7" y="30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5" name="Freeform 576"/>
                  <p:cNvSpPr>
                    <a:spLocks/>
                  </p:cNvSpPr>
                  <p:nvPr/>
                </p:nvSpPr>
                <p:spPr bwMode="auto">
                  <a:xfrm>
                    <a:off x="1351" y="2092"/>
                    <a:ext cx="7" cy="8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6"/>
                        </a:moveTo>
                        <a:lnTo>
                          <a:pt x="7" y="0"/>
                        </a:lnTo>
                        <a:lnTo>
                          <a:pt x="10" y="0"/>
                        </a:lnTo>
                        <a:lnTo>
                          <a:pt x="20" y="0"/>
                        </a:lnTo>
                        <a:lnTo>
                          <a:pt x="27" y="16"/>
                        </a:lnTo>
                        <a:lnTo>
                          <a:pt x="20" y="20"/>
                        </a:lnTo>
                        <a:lnTo>
                          <a:pt x="10" y="31"/>
                        </a:lnTo>
                        <a:lnTo>
                          <a:pt x="7" y="2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6" name="Freeform 577"/>
                  <p:cNvSpPr>
                    <a:spLocks/>
                  </p:cNvSpPr>
                  <p:nvPr/>
                </p:nvSpPr>
                <p:spPr bwMode="auto">
                  <a:xfrm>
                    <a:off x="1317" y="2107"/>
                    <a:ext cx="5" cy="8"/>
                  </a:xfrm>
                  <a:custGeom>
                    <a:avLst/>
                    <a:gdLst>
                      <a:gd name="T0" fmla="*/ 0 w 20"/>
                      <a:gd name="T1" fmla="*/ 0 h 30"/>
                      <a:gd name="T2" fmla="*/ 0 w 20"/>
                      <a:gd name="T3" fmla="*/ 0 h 30"/>
                      <a:gd name="T4" fmla="*/ 0 w 20"/>
                      <a:gd name="T5" fmla="*/ 0 h 30"/>
                      <a:gd name="T6" fmla="*/ 0 w 20"/>
                      <a:gd name="T7" fmla="*/ 0 h 30"/>
                      <a:gd name="T8" fmla="*/ 0 w 20"/>
                      <a:gd name="T9" fmla="*/ 0 h 30"/>
                      <a:gd name="T10" fmla="*/ 0 w 20"/>
                      <a:gd name="T11" fmla="*/ 0 h 30"/>
                      <a:gd name="T12" fmla="*/ 0 w 20"/>
                      <a:gd name="T13" fmla="*/ 0 h 30"/>
                      <a:gd name="T14" fmla="*/ 0 w 20"/>
                      <a:gd name="T15" fmla="*/ 0 h 30"/>
                      <a:gd name="T16" fmla="*/ 0 w 20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0"/>
                      <a:gd name="T28" fmla="*/ 0 h 30"/>
                      <a:gd name="T29" fmla="*/ 20 w 20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0" h="30">
                        <a:moveTo>
                          <a:pt x="0" y="13"/>
                        </a:moveTo>
                        <a:lnTo>
                          <a:pt x="2" y="0"/>
                        </a:lnTo>
                        <a:lnTo>
                          <a:pt x="9" y="0"/>
                        </a:lnTo>
                        <a:lnTo>
                          <a:pt x="20" y="10"/>
                        </a:lnTo>
                        <a:lnTo>
                          <a:pt x="20" y="13"/>
                        </a:lnTo>
                        <a:lnTo>
                          <a:pt x="20" y="30"/>
                        </a:lnTo>
                        <a:lnTo>
                          <a:pt x="9" y="30"/>
                        </a:lnTo>
                        <a:lnTo>
                          <a:pt x="2" y="30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7" name="Freeform 578"/>
                  <p:cNvSpPr>
                    <a:spLocks/>
                  </p:cNvSpPr>
                  <p:nvPr/>
                </p:nvSpPr>
                <p:spPr bwMode="auto">
                  <a:xfrm>
                    <a:off x="1287" y="2091"/>
                    <a:ext cx="7" cy="7"/>
                  </a:xfrm>
                  <a:custGeom>
                    <a:avLst/>
                    <a:gdLst>
                      <a:gd name="T0" fmla="*/ 0 w 27"/>
                      <a:gd name="T1" fmla="*/ 0 h 27"/>
                      <a:gd name="T2" fmla="*/ 0 w 27"/>
                      <a:gd name="T3" fmla="*/ 0 h 27"/>
                      <a:gd name="T4" fmla="*/ 0 w 27"/>
                      <a:gd name="T5" fmla="*/ 0 h 27"/>
                      <a:gd name="T6" fmla="*/ 0 w 27"/>
                      <a:gd name="T7" fmla="*/ 0 h 27"/>
                      <a:gd name="T8" fmla="*/ 0 w 27"/>
                      <a:gd name="T9" fmla="*/ 0 h 27"/>
                      <a:gd name="T10" fmla="*/ 0 w 27"/>
                      <a:gd name="T11" fmla="*/ 0 h 27"/>
                      <a:gd name="T12" fmla="*/ 0 w 27"/>
                      <a:gd name="T13" fmla="*/ 0 h 27"/>
                      <a:gd name="T14" fmla="*/ 0 w 27"/>
                      <a:gd name="T15" fmla="*/ 0 h 27"/>
                      <a:gd name="T16" fmla="*/ 0 w 27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27"/>
                      <a:gd name="T29" fmla="*/ 27 w 27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27">
                        <a:moveTo>
                          <a:pt x="0" y="14"/>
                        </a:moveTo>
                        <a:lnTo>
                          <a:pt x="7" y="0"/>
                        </a:lnTo>
                        <a:lnTo>
                          <a:pt x="17" y="0"/>
                        </a:lnTo>
                        <a:lnTo>
                          <a:pt x="21" y="3"/>
                        </a:lnTo>
                        <a:lnTo>
                          <a:pt x="27" y="14"/>
                        </a:lnTo>
                        <a:lnTo>
                          <a:pt x="21" y="27"/>
                        </a:lnTo>
                        <a:lnTo>
                          <a:pt x="17" y="27"/>
                        </a:lnTo>
                        <a:lnTo>
                          <a:pt x="7" y="27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8" name="Freeform 579"/>
                  <p:cNvSpPr>
                    <a:spLocks/>
                  </p:cNvSpPr>
                  <p:nvPr/>
                </p:nvSpPr>
                <p:spPr bwMode="auto">
                  <a:xfrm>
                    <a:off x="1259" y="2111"/>
                    <a:ext cx="6" cy="7"/>
                  </a:xfrm>
                  <a:custGeom>
                    <a:avLst/>
                    <a:gdLst>
                      <a:gd name="T0" fmla="*/ 0 w 24"/>
                      <a:gd name="T1" fmla="*/ 0 h 31"/>
                      <a:gd name="T2" fmla="*/ 0 w 24"/>
                      <a:gd name="T3" fmla="*/ 0 h 31"/>
                      <a:gd name="T4" fmla="*/ 0 w 24"/>
                      <a:gd name="T5" fmla="*/ 0 h 31"/>
                      <a:gd name="T6" fmla="*/ 0 w 24"/>
                      <a:gd name="T7" fmla="*/ 0 h 31"/>
                      <a:gd name="T8" fmla="*/ 0 w 24"/>
                      <a:gd name="T9" fmla="*/ 0 h 31"/>
                      <a:gd name="T10" fmla="*/ 0 w 24"/>
                      <a:gd name="T11" fmla="*/ 0 h 31"/>
                      <a:gd name="T12" fmla="*/ 0 w 24"/>
                      <a:gd name="T13" fmla="*/ 0 h 31"/>
                      <a:gd name="T14" fmla="*/ 0 w 24"/>
                      <a:gd name="T15" fmla="*/ 0 h 31"/>
                      <a:gd name="T16" fmla="*/ 0 w 24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4"/>
                      <a:gd name="T28" fmla="*/ 0 h 31"/>
                      <a:gd name="T29" fmla="*/ 24 w 24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4" h="31">
                        <a:moveTo>
                          <a:pt x="0" y="17"/>
                        </a:moveTo>
                        <a:lnTo>
                          <a:pt x="4" y="11"/>
                        </a:lnTo>
                        <a:lnTo>
                          <a:pt x="9" y="0"/>
                        </a:lnTo>
                        <a:lnTo>
                          <a:pt x="20" y="11"/>
                        </a:lnTo>
                        <a:lnTo>
                          <a:pt x="24" y="17"/>
                        </a:lnTo>
                        <a:lnTo>
                          <a:pt x="20" y="31"/>
                        </a:lnTo>
                        <a:lnTo>
                          <a:pt x="9" y="31"/>
                        </a:lnTo>
                        <a:lnTo>
                          <a:pt x="4" y="31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9" name="Freeform 580"/>
                  <p:cNvSpPr>
                    <a:spLocks/>
                  </p:cNvSpPr>
                  <p:nvPr/>
                </p:nvSpPr>
                <p:spPr bwMode="auto">
                  <a:xfrm>
                    <a:off x="1227" y="2097"/>
                    <a:ext cx="7" cy="8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6" y="0"/>
                        </a:lnTo>
                        <a:lnTo>
                          <a:pt x="24" y="4"/>
                        </a:lnTo>
                        <a:lnTo>
                          <a:pt x="27" y="14"/>
                        </a:lnTo>
                        <a:lnTo>
                          <a:pt x="24" y="31"/>
                        </a:lnTo>
                        <a:lnTo>
                          <a:pt x="16" y="31"/>
                        </a:lnTo>
                        <a:lnTo>
                          <a:pt x="0" y="31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0" name="Freeform 581"/>
                  <p:cNvSpPr>
                    <a:spLocks/>
                  </p:cNvSpPr>
                  <p:nvPr/>
                </p:nvSpPr>
                <p:spPr bwMode="auto">
                  <a:xfrm>
                    <a:off x="1187" y="2111"/>
                    <a:ext cx="6" cy="7"/>
                  </a:xfrm>
                  <a:custGeom>
                    <a:avLst/>
                    <a:gdLst>
                      <a:gd name="T0" fmla="*/ 0 w 26"/>
                      <a:gd name="T1" fmla="*/ 0 h 31"/>
                      <a:gd name="T2" fmla="*/ 0 w 26"/>
                      <a:gd name="T3" fmla="*/ 0 h 31"/>
                      <a:gd name="T4" fmla="*/ 0 w 26"/>
                      <a:gd name="T5" fmla="*/ 0 h 31"/>
                      <a:gd name="T6" fmla="*/ 0 w 26"/>
                      <a:gd name="T7" fmla="*/ 0 h 31"/>
                      <a:gd name="T8" fmla="*/ 0 w 26"/>
                      <a:gd name="T9" fmla="*/ 0 h 31"/>
                      <a:gd name="T10" fmla="*/ 0 w 26"/>
                      <a:gd name="T11" fmla="*/ 0 h 31"/>
                      <a:gd name="T12" fmla="*/ 0 w 26"/>
                      <a:gd name="T13" fmla="*/ 0 h 31"/>
                      <a:gd name="T14" fmla="*/ 0 w 26"/>
                      <a:gd name="T15" fmla="*/ 0 h 31"/>
                      <a:gd name="T16" fmla="*/ 0 w 26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"/>
                      <a:gd name="T28" fmla="*/ 0 h 31"/>
                      <a:gd name="T29" fmla="*/ 26 w 26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" h="31">
                        <a:moveTo>
                          <a:pt x="0" y="17"/>
                        </a:moveTo>
                        <a:lnTo>
                          <a:pt x="6" y="11"/>
                        </a:lnTo>
                        <a:lnTo>
                          <a:pt x="16" y="0"/>
                        </a:lnTo>
                        <a:lnTo>
                          <a:pt x="26" y="11"/>
                        </a:lnTo>
                        <a:lnTo>
                          <a:pt x="26" y="17"/>
                        </a:lnTo>
                        <a:lnTo>
                          <a:pt x="26" y="31"/>
                        </a:lnTo>
                        <a:lnTo>
                          <a:pt x="16" y="31"/>
                        </a:lnTo>
                        <a:lnTo>
                          <a:pt x="6" y="31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1" name="Freeform 582"/>
                  <p:cNvSpPr>
                    <a:spLocks/>
                  </p:cNvSpPr>
                  <p:nvPr/>
                </p:nvSpPr>
                <p:spPr bwMode="auto">
                  <a:xfrm>
                    <a:off x="1164" y="2091"/>
                    <a:ext cx="5" cy="7"/>
                  </a:xfrm>
                  <a:custGeom>
                    <a:avLst/>
                    <a:gdLst>
                      <a:gd name="T0" fmla="*/ 0 w 18"/>
                      <a:gd name="T1" fmla="*/ 0 h 27"/>
                      <a:gd name="T2" fmla="*/ 0 w 18"/>
                      <a:gd name="T3" fmla="*/ 0 h 27"/>
                      <a:gd name="T4" fmla="*/ 0 w 18"/>
                      <a:gd name="T5" fmla="*/ 0 h 27"/>
                      <a:gd name="T6" fmla="*/ 0 w 18"/>
                      <a:gd name="T7" fmla="*/ 0 h 27"/>
                      <a:gd name="T8" fmla="*/ 0 w 18"/>
                      <a:gd name="T9" fmla="*/ 0 h 27"/>
                      <a:gd name="T10" fmla="*/ 0 w 18"/>
                      <a:gd name="T11" fmla="*/ 0 h 27"/>
                      <a:gd name="T12" fmla="*/ 0 w 18"/>
                      <a:gd name="T13" fmla="*/ 0 h 27"/>
                      <a:gd name="T14" fmla="*/ 0 w 18"/>
                      <a:gd name="T15" fmla="*/ 0 h 27"/>
                      <a:gd name="T16" fmla="*/ 0 w 18"/>
                      <a:gd name="T17" fmla="*/ 0 h 27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8"/>
                      <a:gd name="T28" fmla="*/ 0 h 27"/>
                      <a:gd name="T29" fmla="*/ 18 w 18"/>
                      <a:gd name="T30" fmla="*/ 27 h 27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8" h="27">
                        <a:moveTo>
                          <a:pt x="0" y="14"/>
                        </a:moveTo>
                        <a:lnTo>
                          <a:pt x="0" y="0"/>
                        </a:lnTo>
                        <a:lnTo>
                          <a:pt x="11" y="0"/>
                        </a:lnTo>
                        <a:lnTo>
                          <a:pt x="18" y="3"/>
                        </a:lnTo>
                        <a:lnTo>
                          <a:pt x="18" y="14"/>
                        </a:lnTo>
                        <a:lnTo>
                          <a:pt x="18" y="27"/>
                        </a:lnTo>
                        <a:lnTo>
                          <a:pt x="11" y="27"/>
                        </a:lnTo>
                        <a:lnTo>
                          <a:pt x="0" y="27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2" name="Freeform 583"/>
                  <p:cNvSpPr>
                    <a:spLocks/>
                  </p:cNvSpPr>
                  <p:nvPr/>
                </p:nvSpPr>
                <p:spPr bwMode="auto">
                  <a:xfrm>
                    <a:off x="1136" y="2107"/>
                    <a:ext cx="6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3"/>
                        </a:moveTo>
                        <a:lnTo>
                          <a:pt x="7" y="0"/>
                        </a:lnTo>
                        <a:lnTo>
                          <a:pt x="10" y="0"/>
                        </a:lnTo>
                        <a:lnTo>
                          <a:pt x="27" y="10"/>
                        </a:lnTo>
                        <a:lnTo>
                          <a:pt x="27" y="13"/>
                        </a:lnTo>
                        <a:lnTo>
                          <a:pt x="27" y="30"/>
                        </a:lnTo>
                        <a:lnTo>
                          <a:pt x="10" y="30"/>
                        </a:lnTo>
                        <a:lnTo>
                          <a:pt x="7" y="30"/>
                        </a:lnTo>
                        <a:lnTo>
                          <a:pt x="0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3" name="Freeform 584"/>
                  <p:cNvSpPr>
                    <a:spLocks/>
                  </p:cNvSpPr>
                  <p:nvPr/>
                </p:nvSpPr>
                <p:spPr bwMode="auto">
                  <a:xfrm>
                    <a:off x="1096" y="2098"/>
                    <a:ext cx="7" cy="8"/>
                  </a:xfrm>
                  <a:custGeom>
                    <a:avLst/>
                    <a:gdLst>
                      <a:gd name="T0" fmla="*/ 0 w 27"/>
                      <a:gd name="T1" fmla="*/ 0 h 30"/>
                      <a:gd name="T2" fmla="*/ 0 w 27"/>
                      <a:gd name="T3" fmla="*/ 0 h 30"/>
                      <a:gd name="T4" fmla="*/ 0 w 27"/>
                      <a:gd name="T5" fmla="*/ 0 h 30"/>
                      <a:gd name="T6" fmla="*/ 0 w 27"/>
                      <a:gd name="T7" fmla="*/ 0 h 30"/>
                      <a:gd name="T8" fmla="*/ 0 w 27"/>
                      <a:gd name="T9" fmla="*/ 0 h 30"/>
                      <a:gd name="T10" fmla="*/ 0 w 27"/>
                      <a:gd name="T11" fmla="*/ 0 h 30"/>
                      <a:gd name="T12" fmla="*/ 0 w 27"/>
                      <a:gd name="T13" fmla="*/ 0 h 30"/>
                      <a:gd name="T14" fmla="*/ 0 w 27"/>
                      <a:gd name="T15" fmla="*/ 0 h 30"/>
                      <a:gd name="T16" fmla="*/ 0 w 27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0"/>
                      <a:gd name="T29" fmla="*/ 27 w 27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0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7" y="0"/>
                        </a:lnTo>
                        <a:lnTo>
                          <a:pt x="23" y="0"/>
                        </a:lnTo>
                        <a:lnTo>
                          <a:pt x="27" y="16"/>
                        </a:lnTo>
                        <a:lnTo>
                          <a:pt x="23" y="27"/>
                        </a:lnTo>
                        <a:lnTo>
                          <a:pt x="17" y="30"/>
                        </a:lnTo>
                        <a:lnTo>
                          <a:pt x="0" y="27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4" name="Freeform 585"/>
                  <p:cNvSpPr>
                    <a:spLocks/>
                  </p:cNvSpPr>
                  <p:nvPr/>
                </p:nvSpPr>
                <p:spPr bwMode="auto">
                  <a:xfrm>
                    <a:off x="1060" y="2111"/>
                    <a:ext cx="7" cy="7"/>
                  </a:xfrm>
                  <a:custGeom>
                    <a:avLst/>
                    <a:gdLst>
                      <a:gd name="T0" fmla="*/ 0 w 27"/>
                      <a:gd name="T1" fmla="*/ 0 h 31"/>
                      <a:gd name="T2" fmla="*/ 0 w 27"/>
                      <a:gd name="T3" fmla="*/ 0 h 31"/>
                      <a:gd name="T4" fmla="*/ 0 w 27"/>
                      <a:gd name="T5" fmla="*/ 0 h 31"/>
                      <a:gd name="T6" fmla="*/ 0 w 27"/>
                      <a:gd name="T7" fmla="*/ 0 h 31"/>
                      <a:gd name="T8" fmla="*/ 0 w 27"/>
                      <a:gd name="T9" fmla="*/ 0 h 31"/>
                      <a:gd name="T10" fmla="*/ 0 w 27"/>
                      <a:gd name="T11" fmla="*/ 0 h 31"/>
                      <a:gd name="T12" fmla="*/ 0 w 27"/>
                      <a:gd name="T13" fmla="*/ 0 h 31"/>
                      <a:gd name="T14" fmla="*/ 0 w 27"/>
                      <a:gd name="T15" fmla="*/ 0 h 31"/>
                      <a:gd name="T16" fmla="*/ 0 w 27"/>
                      <a:gd name="T17" fmla="*/ 0 h 3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"/>
                      <a:gd name="T28" fmla="*/ 0 h 31"/>
                      <a:gd name="T29" fmla="*/ 27 w 27"/>
                      <a:gd name="T30" fmla="*/ 31 h 3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" h="31">
                        <a:moveTo>
                          <a:pt x="0" y="17"/>
                        </a:moveTo>
                        <a:lnTo>
                          <a:pt x="0" y="11"/>
                        </a:lnTo>
                        <a:lnTo>
                          <a:pt x="17" y="0"/>
                        </a:lnTo>
                        <a:lnTo>
                          <a:pt x="20" y="11"/>
                        </a:lnTo>
                        <a:lnTo>
                          <a:pt x="27" y="17"/>
                        </a:lnTo>
                        <a:lnTo>
                          <a:pt x="20" y="31"/>
                        </a:lnTo>
                        <a:lnTo>
                          <a:pt x="17" y="31"/>
                        </a:lnTo>
                        <a:lnTo>
                          <a:pt x="0" y="31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5" name="Freeform 586"/>
                  <p:cNvSpPr>
                    <a:spLocks/>
                  </p:cNvSpPr>
                  <p:nvPr/>
                </p:nvSpPr>
                <p:spPr bwMode="auto">
                  <a:xfrm>
                    <a:off x="770" y="1876"/>
                    <a:ext cx="6" cy="7"/>
                  </a:xfrm>
                  <a:custGeom>
                    <a:avLst/>
                    <a:gdLst>
                      <a:gd name="T0" fmla="*/ 0 w 23"/>
                      <a:gd name="T1" fmla="*/ 0 h 30"/>
                      <a:gd name="T2" fmla="*/ 0 w 23"/>
                      <a:gd name="T3" fmla="*/ 0 h 30"/>
                      <a:gd name="T4" fmla="*/ 0 w 23"/>
                      <a:gd name="T5" fmla="*/ 0 h 30"/>
                      <a:gd name="T6" fmla="*/ 0 w 23"/>
                      <a:gd name="T7" fmla="*/ 0 h 30"/>
                      <a:gd name="T8" fmla="*/ 0 w 23"/>
                      <a:gd name="T9" fmla="*/ 0 h 30"/>
                      <a:gd name="T10" fmla="*/ 0 w 23"/>
                      <a:gd name="T11" fmla="*/ 0 h 30"/>
                      <a:gd name="T12" fmla="*/ 0 w 23"/>
                      <a:gd name="T13" fmla="*/ 0 h 30"/>
                      <a:gd name="T14" fmla="*/ 0 w 23"/>
                      <a:gd name="T15" fmla="*/ 0 h 30"/>
                      <a:gd name="T16" fmla="*/ 0 w 23"/>
                      <a:gd name="T17" fmla="*/ 0 h 3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3"/>
                      <a:gd name="T28" fmla="*/ 0 h 30"/>
                      <a:gd name="T29" fmla="*/ 23 w 23"/>
                      <a:gd name="T30" fmla="*/ 30 h 3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3" h="30">
                        <a:moveTo>
                          <a:pt x="0" y="16"/>
                        </a:moveTo>
                        <a:lnTo>
                          <a:pt x="0" y="0"/>
                        </a:lnTo>
                        <a:lnTo>
                          <a:pt x="12" y="0"/>
                        </a:lnTo>
                        <a:lnTo>
                          <a:pt x="20" y="0"/>
                        </a:lnTo>
                        <a:lnTo>
                          <a:pt x="23" y="16"/>
                        </a:lnTo>
                        <a:lnTo>
                          <a:pt x="20" y="20"/>
                        </a:lnTo>
                        <a:lnTo>
                          <a:pt x="12" y="30"/>
                        </a:lnTo>
                        <a:lnTo>
                          <a:pt x="0" y="20"/>
                        </a:lnTo>
                        <a:lnTo>
                          <a:pt x="0" y="1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6" name="Freeform 587"/>
                  <p:cNvSpPr>
                    <a:spLocks/>
                  </p:cNvSpPr>
                  <p:nvPr/>
                </p:nvSpPr>
                <p:spPr bwMode="auto">
                  <a:xfrm>
                    <a:off x="2260" y="2014"/>
                    <a:ext cx="35" cy="7"/>
                  </a:xfrm>
                  <a:custGeom>
                    <a:avLst/>
                    <a:gdLst>
                      <a:gd name="T0" fmla="*/ 0 w 141"/>
                      <a:gd name="T1" fmla="*/ 0 h 30"/>
                      <a:gd name="T2" fmla="*/ 0 w 141"/>
                      <a:gd name="T3" fmla="*/ 0 h 30"/>
                      <a:gd name="T4" fmla="*/ 0 w 141"/>
                      <a:gd name="T5" fmla="*/ 0 h 30"/>
                      <a:gd name="T6" fmla="*/ 0 w 141"/>
                      <a:gd name="T7" fmla="*/ 0 h 30"/>
                      <a:gd name="T8" fmla="*/ 0 w 141"/>
                      <a:gd name="T9" fmla="*/ 0 h 30"/>
                      <a:gd name="T10" fmla="*/ 0 w 141"/>
                      <a:gd name="T11" fmla="*/ 0 h 30"/>
                      <a:gd name="T12" fmla="*/ 0 w 141"/>
                      <a:gd name="T13" fmla="*/ 0 h 30"/>
                      <a:gd name="T14" fmla="*/ 0 w 141"/>
                      <a:gd name="T15" fmla="*/ 0 h 30"/>
                      <a:gd name="T16" fmla="*/ 0 w 141"/>
                      <a:gd name="T17" fmla="*/ 0 h 30"/>
                      <a:gd name="T18" fmla="*/ 0 w 141"/>
                      <a:gd name="T19" fmla="*/ 0 h 30"/>
                      <a:gd name="T20" fmla="*/ 0 w 141"/>
                      <a:gd name="T21" fmla="*/ 0 h 30"/>
                      <a:gd name="T22" fmla="*/ 0 w 141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41"/>
                      <a:gd name="T37" fmla="*/ 0 h 30"/>
                      <a:gd name="T38" fmla="*/ 141 w 141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41" h="30">
                        <a:moveTo>
                          <a:pt x="0" y="10"/>
                        </a:moveTo>
                        <a:lnTo>
                          <a:pt x="14" y="20"/>
                        </a:lnTo>
                        <a:lnTo>
                          <a:pt x="34" y="30"/>
                        </a:lnTo>
                        <a:lnTo>
                          <a:pt x="51" y="20"/>
                        </a:lnTo>
                        <a:lnTo>
                          <a:pt x="65" y="20"/>
                        </a:lnTo>
                        <a:lnTo>
                          <a:pt x="65" y="17"/>
                        </a:lnTo>
                        <a:lnTo>
                          <a:pt x="70" y="10"/>
                        </a:lnTo>
                        <a:lnTo>
                          <a:pt x="78" y="10"/>
                        </a:lnTo>
                        <a:lnTo>
                          <a:pt x="105" y="0"/>
                        </a:lnTo>
                        <a:lnTo>
                          <a:pt x="121" y="10"/>
                        </a:lnTo>
                        <a:lnTo>
                          <a:pt x="135" y="17"/>
                        </a:lnTo>
                        <a:lnTo>
                          <a:pt x="141" y="2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7" name="Freeform 588"/>
                  <p:cNvSpPr>
                    <a:spLocks/>
                  </p:cNvSpPr>
                  <p:nvPr/>
                </p:nvSpPr>
                <p:spPr bwMode="auto">
                  <a:xfrm>
                    <a:off x="2329" y="2051"/>
                    <a:ext cx="35" cy="7"/>
                  </a:xfrm>
                  <a:custGeom>
                    <a:avLst/>
                    <a:gdLst>
                      <a:gd name="T0" fmla="*/ 0 w 138"/>
                      <a:gd name="T1" fmla="*/ 0 h 27"/>
                      <a:gd name="T2" fmla="*/ 0 w 138"/>
                      <a:gd name="T3" fmla="*/ 0 h 27"/>
                      <a:gd name="T4" fmla="*/ 0 w 138"/>
                      <a:gd name="T5" fmla="*/ 0 h 27"/>
                      <a:gd name="T6" fmla="*/ 0 w 138"/>
                      <a:gd name="T7" fmla="*/ 0 h 27"/>
                      <a:gd name="T8" fmla="*/ 0 w 138"/>
                      <a:gd name="T9" fmla="*/ 0 h 27"/>
                      <a:gd name="T10" fmla="*/ 0 w 138"/>
                      <a:gd name="T11" fmla="*/ 0 h 27"/>
                      <a:gd name="T12" fmla="*/ 0 w 138"/>
                      <a:gd name="T13" fmla="*/ 0 h 27"/>
                      <a:gd name="T14" fmla="*/ 0 w 138"/>
                      <a:gd name="T15" fmla="*/ 0 h 27"/>
                      <a:gd name="T16" fmla="*/ 0 w 138"/>
                      <a:gd name="T17" fmla="*/ 0 h 27"/>
                      <a:gd name="T18" fmla="*/ 0 w 138"/>
                      <a:gd name="T19" fmla="*/ 0 h 27"/>
                      <a:gd name="T20" fmla="*/ 0 w 138"/>
                      <a:gd name="T21" fmla="*/ 0 h 27"/>
                      <a:gd name="T22" fmla="*/ 0 w 138"/>
                      <a:gd name="T23" fmla="*/ 0 h 27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38"/>
                      <a:gd name="T37" fmla="*/ 0 h 27"/>
                      <a:gd name="T38" fmla="*/ 138 w 138"/>
                      <a:gd name="T39" fmla="*/ 27 h 27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38" h="27">
                        <a:moveTo>
                          <a:pt x="0" y="6"/>
                        </a:moveTo>
                        <a:lnTo>
                          <a:pt x="13" y="20"/>
                        </a:lnTo>
                        <a:lnTo>
                          <a:pt x="34" y="27"/>
                        </a:lnTo>
                        <a:lnTo>
                          <a:pt x="51" y="20"/>
                        </a:lnTo>
                        <a:lnTo>
                          <a:pt x="60" y="20"/>
                        </a:lnTo>
                        <a:lnTo>
                          <a:pt x="60" y="17"/>
                        </a:lnTo>
                        <a:lnTo>
                          <a:pt x="67" y="6"/>
                        </a:lnTo>
                        <a:lnTo>
                          <a:pt x="78" y="6"/>
                        </a:lnTo>
                        <a:lnTo>
                          <a:pt x="101" y="0"/>
                        </a:lnTo>
                        <a:lnTo>
                          <a:pt x="121" y="6"/>
                        </a:lnTo>
                        <a:lnTo>
                          <a:pt x="132" y="17"/>
                        </a:lnTo>
                        <a:lnTo>
                          <a:pt x="138" y="2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8" name="Freeform 589"/>
                  <p:cNvSpPr>
                    <a:spLocks/>
                  </p:cNvSpPr>
                  <p:nvPr/>
                </p:nvSpPr>
                <p:spPr bwMode="auto">
                  <a:xfrm>
                    <a:off x="2303" y="2201"/>
                    <a:ext cx="35" cy="8"/>
                  </a:xfrm>
                  <a:custGeom>
                    <a:avLst/>
                    <a:gdLst>
                      <a:gd name="T0" fmla="*/ 0 w 138"/>
                      <a:gd name="T1" fmla="*/ 0 h 31"/>
                      <a:gd name="T2" fmla="*/ 0 w 138"/>
                      <a:gd name="T3" fmla="*/ 0 h 31"/>
                      <a:gd name="T4" fmla="*/ 0 w 138"/>
                      <a:gd name="T5" fmla="*/ 0 h 31"/>
                      <a:gd name="T6" fmla="*/ 0 w 138"/>
                      <a:gd name="T7" fmla="*/ 0 h 31"/>
                      <a:gd name="T8" fmla="*/ 0 w 138"/>
                      <a:gd name="T9" fmla="*/ 0 h 31"/>
                      <a:gd name="T10" fmla="*/ 0 w 138"/>
                      <a:gd name="T11" fmla="*/ 0 h 31"/>
                      <a:gd name="T12" fmla="*/ 0 w 138"/>
                      <a:gd name="T13" fmla="*/ 0 h 31"/>
                      <a:gd name="T14" fmla="*/ 0 w 138"/>
                      <a:gd name="T15" fmla="*/ 0 h 31"/>
                      <a:gd name="T16" fmla="*/ 0 w 138"/>
                      <a:gd name="T17" fmla="*/ 0 h 31"/>
                      <a:gd name="T18" fmla="*/ 0 w 138"/>
                      <a:gd name="T19" fmla="*/ 0 h 31"/>
                      <a:gd name="T20" fmla="*/ 0 w 138"/>
                      <a:gd name="T21" fmla="*/ 0 h 31"/>
                      <a:gd name="T22" fmla="*/ 0 w 138"/>
                      <a:gd name="T23" fmla="*/ 0 h 3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38"/>
                      <a:gd name="T37" fmla="*/ 0 h 31"/>
                      <a:gd name="T38" fmla="*/ 138 w 138"/>
                      <a:gd name="T39" fmla="*/ 31 h 3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38" h="31">
                        <a:moveTo>
                          <a:pt x="0" y="11"/>
                        </a:moveTo>
                        <a:lnTo>
                          <a:pt x="10" y="22"/>
                        </a:lnTo>
                        <a:lnTo>
                          <a:pt x="34" y="31"/>
                        </a:lnTo>
                        <a:lnTo>
                          <a:pt x="54" y="22"/>
                        </a:lnTo>
                        <a:lnTo>
                          <a:pt x="64" y="22"/>
                        </a:lnTo>
                        <a:lnTo>
                          <a:pt x="64" y="14"/>
                        </a:lnTo>
                        <a:lnTo>
                          <a:pt x="70" y="11"/>
                        </a:lnTo>
                        <a:lnTo>
                          <a:pt x="74" y="11"/>
                        </a:lnTo>
                        <a:lnTo>
                          <a:pt x="101" y="0"/>
                        </a:lnTo>
                        <a:lnTo>
                          <a:pt x="117" y="11"/>
                        </a:lnTo>
                        <a:lnTo>
                          <a:pt x="135" y="14"/>
                        </a:lnTo>
                        <a:lnTo>
                          <a:pt x="138" y="22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9" name="Freeform 590"/>
                  <p:cNvSpPr>
                    <a:spLocks/>
                  </p:cNvSpPr>
                  <p:nvPr/>
                </p:nvSpPr>
                <p:spPr bwMode="auto">
                  <a:xfrm>
                    <a:off x="2419" y="2285"/>
                    <a:ext cx="36" cy="7"/>
                  </a:xfrm>
                  <a:custGeom>
                    <a:avLst/>
                    <a:gdLst>
                      <a:gd name="T0" fmla="*/ 0 w 142"/>
                      <a:gd name="T1" fmla="*/ 0 h 31"/>
                      <a:gd name="T2" fmla="*/ 0 w 142"/>
                      <a:gd name="T3" fmla="*/ 0 h 31"/>
                      <a:gd name="T4" fmla="*/ 0 w 142"/>
                      <a:gd name="T5" fmla="*/ 0 h 31"/>
                      <a:gd name="T6" fmla="*/ 0 w 142"/>
                      <a:gd name="T7" fmla="*/ 0 h 31"/>
                      <a:gd name="T8" fmla="*/ 0 w 142"/>
                      <a:gd name="T9" fmla="*/ 0 h 31"/>
                      <a:gd name="T10" fmla="*/ 0 w 142"/>
                      <a:gd name="T11" fmla="*/ 0 h 31"/>
                      <a:gd name="T12" fmla="*/ 0 w 142"/>
                      <a:gd name="T13" fmla="*/ 0 h 31"/>
                      <a:gd name="T14" fmla="*/ 0 w 142"/>
                      <a:gd name="T15" fmla="*/ 0 h 31"/>
                      <a:gd name="T16" fmla="*/ 0 w 142"/>
                      <a:gd name="T17" fmla="*/ 0 h 31"/>
                      <a:gd name="T18" fmla="*/ 0 w 142"/>
                      <a:gd name="T19" fmla="*/ 0 h 31"/>
                      <a:gd name="T20" fmla="*/ 0 w 142"/>
                      <a:gd name="T21" fmla="*/ 0 h 31"/>
                      <a:gd name="T22" fmla="*/ 0 w 142"/>
                      <a:gd name="T23" fmla="*/ 0 h 3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42"/>
                      <a:gd name="T37" fmla="*/ 0 h 31"/>
                      <a:gd name="T38" fmla="*/ 142 w 142"/>
                      <a:gd name="T39" fmla="*/ 31 h 3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42" h="31">
                        <a:moveTo>
                          <a:pt x="0" y="10"/>
                        </a:moveTo>
                        <a:lnTo>
                          <a:pt x="10" y="20"/>
                        </a:lnTo>
                        <a:lnTo>
                          <a:pt x="34" y="31"/>
                        </a:lnTo>
                        <a:lnTo>
                          <a:pt x="50" y="20"/>
                        </a:lnTo>
                        <a:lnTo>
                          <a:pt x="64" y="20"/>
                        </a:lnTo>
                        <a:lnTo>
                          <a:pt x="64" y="17"/>
                        </a:lnTo>
                        <a:lnTo>
                          <a:pt x="71" y="10"/>
                        </a:lnTo>
                        <a:lnTo>
                          <a:pt x="74" y="10"/>
                        </a:lnTo>
                        <a:lnTo>
                          <a:pt x="101" y="0"/>
                        </a:lnTo>
                        <a:lnTo>
                          <a:pt x="118" y="10"/>
                        </a:lnTo>
                        <a:lnTo>
                          <a:pt x="135" y="17"/>
                        </a:lnTo>
                        <a:lnTo>
                          <a:pt x="142" y="2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0" name="Freeform 591"/>
                  <p:cNvSpPr>
                    <a:spLocks/>
                  </p:cNvSpPr>
                  <p:nvPr/>
                </p:nvSpPr>
                <p:spPr bwMode="auto">
                  <a:xfrm>
                    <a:off x="2202" y="2726"/>
                    <a:ext cx="33" cy="7"/>
                  </a:xfrm>
                  <a:custGeom>
                    <a:avLst/>
                    <a:gdLst>
                      <a:gd name="T0" fmla="*/ 0 w 132"/>
                      <a:gd name="T1" fmla="*/ 0 h 29"/>
                      <a:gd name="T2" fmla="*/ 0 w 132"/>
                      <a:gd name="T3" fmla="*/ 0 h 29"/>
                      <a:gd name="T4" fmla="*/ 0 w 132"/>
                      <a:gd name="T5" fmla="*/ 0 h 29"/>
                      <a:gd name="T6" fmla="*/ 0 w 132"/>
                      <a:gd name="T7" fmla="*/ 0 h 29"/>
                      <a:gd name="T8" fmla="*/ 0 w 132"/>
                      <a:gd name="T9" fmla="*/ 0 h 29"/>
                      <a:gd name="T10" fmla="*/ 0 w 132"/>
                      <a:gd name="T11" fmla="*/ 0 h 29"/>
                      <a:gd name="T12" fmla="*/ 0 w 132"/>
                      <a:gd name="T13" fmla="*/ 0 h 29"/>
                      <a:gd name="T14" fmla="*/ 0 w 132"/>
                      <a:gd name="T15" fmla="*/ 0 h 29"/>
                      <a:gd name="T16" fmla="*/ 0 w 132"/>
                      <a:gd name="T17" fmla="*/ 0 h 29"/>
                      <a:gd name="T18" fmla="*/ 0 w 132"/>
                      <a:gd name="T19" fmla="*/ 0 h 29"/>
                      <a:gd name="T20" fmla="*/ 0 w 132"/>
                      <a:gd name="T21" fmla="*/ 0 h 29"/>
                      <a:gd name="T22" fmla="*/ 0 w 132"/>
                      <a:gd name="T23" fmla="*/ 0 h 2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32"/>
                      <a:gd name="T37" fmla="*/ 0 h 29"/>
                      <a:gd name="T38" fmla="*/ 132 w 132"/>
                      <a:gd name="T39" fmla="*/ 29 h 29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32" h="29">
                        <a:moveTo>
                          <a:pt x="0" y="9"/>
                        </a:moveTo>
                        <a:lnTo>
                          <a:pt x="11" y="20"/>
                        </a:lnTo>
                        <a:lnTo>
                          <a:pt x="27" y="29"/>
                        </a:lnTo>
                        <a:lnTo>
                          <a:pt x="49" y="20"/>
                        </a:lnTo>
                        <a:lnTo>
                          <a:pt x="61" y="20"/>
                        </a:lnTo>
                        <a:lnTo>
                          <a:pt x="61" y="13"/>
                        </a:lnTo>
                        <a:lnTo>
                          <a:pt x="65" y="9"/>
                        </a:lnTo>
                        <a:lnTo>
                          <a:pt x="72" y="9"/>
                        </a:lnTo>
                        <a:lnTo>
                          <a:pt x="96" y="0"/>
                        </a:lnTo>
                        <a:lnTo>
                          <a:pt x="116" y="9"/>
                        </a:lnTo>
                        <a:lnTo>
                          <a:pt x="125" y="13"/>
                        </a:lnTo>
                        <a:lnTo>
                          <a:pt x="132" y="2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1" name="Freeform 592"/>
                  <p:cNvSpPr>
                    <a:spLocks/>
                  </p:cNvSpPr>
                  <p:nvPr/>
                </p:nvSpPr>
                <p:spPr bwMode="auto">
                  <a:xfrm>
                    <a:off x="1878" y="2932"/>
                    <a:ext cx="33" cy="7"/>
                  </a:xfrm>
                  <a:custGeom>
                    <a:avLst/>
                    <a:gdLst>
                      <a:gd name="T0" fmla="*/ 0 w 135"/>
                      <a:gd name="T1" fmla="*/ 0 h 27"/>
                      <a:gd name="T2" fmla="*/ 0 w 135"/>
                      <a:gd name="T3" fmla="*/ 0 h 27"/>
                      <a:gd name="T4" fmla="*/ 0 w 135"/>
                      <a:gd name="T5" fmla="*/ 0 h 27"/>
                      <a:gd name="T6" fmla="*/ 0 w 135"/>
                      <a:gd name="T7" fmla="*/ 0 h 27"/>
                      <a:gd name="T8" fmla="*/ 0 w 135"/>
                      <a:gd name="T9" fmla="*/ 0 h 27"/>
                      <a:gd name="T10" fmla="*/ 0 w 135"/>
                      <a:gd name="T11" fmla="*/ 0 h 27"/>
                      <a:gd name="T12" fmla="*/ 0 w 135"/>
                      <a:gd name="T13" fmla="*/ 0 h 27"/>
                      <a:gd name="T14" fmla="*/ 0 w 135"/>
                      <a:gd name="T15" fmla="*/ 0 h 27"/>
                      <a:gd name="T16" fmla="*/ 0 w 135"/>
                      <a:gd name="T17" fmla="*/ 0 h 27"/>
                      <a:gd name="T18" fmla="*/ 0 w 135"/>
                      <a:gd name="T19" fmla="*/ 0 h 27"/>
                      <a:gd name="T20" fmla="*/ 0 w 135"/>
                      <a:gd name="T21" fmla="*/ 0 h 27"/>
                      <a:gd name="T22" fmla="*/ 0 w 135"/>
                      <a:gd name="T23" fmla="*/ 0 h 27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35"/>
                      <a:gd name="T37" fmla="*/ 0 h 27"/>
                      <a:gd name="T38" fmla="*/ 135 w 135"/>
                      <a:gd name="T39" fmla="*/ 27 h 27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35" h="27">
                        <a:moveTo>
                          <a:pt x="0" y="3"/>
                        </a:moveTo>
                        <a:lnTo>
                          <a:pt x="17" y="20"/>
                        </a:lnTo>
                        <a:lnTo>
                          <a:pt x="34" y="27"/>
                        </a:lnTo>
                        <a:lnTo>
                          <a:pt x="54" y="20"/>
                        </a:lnTo>
                        <a:lnTo>
                          <a:pt x="61" y="20"/>
                        </a:lnTo>
                        <a:lnTo>
                          <a:pt x="71" y="10"/>
                        </a:lnTo>
                        <a:lnTo>
                          <a:pt x="74" y="3"/>
                        </a:lnTo>
                        <a:lnTo>
                          <a:pt x="81" y="3"/>
                        </a:lnTo>
                        <a:lnTo>
                          <a:pt x="98" y="0"/>
                        </a:lnTo>
                        <a:lnTo>
                          <a:pt x="125" y="3"/>
                        </a:lnTo>
                        <a:lnTo>
                          <a:pt x="135" y="10"/>
                        </a:lnTo>
                        <a:lnTo>
                          <a:pt x="135" y="2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2" name="Freeform 593"/>
                  <p:cNvSpPr>
                    <a:spLocks/>
                  </p:cNvSpPr>
                  <p:nvPr/>
                </p:nvSpPr>
                <p:spPr bwMode="auto">
                  <a:xfrm>
                    <a:off x="1927" y="2961"/>
                    <a:ext cx="35" cy="7"/>
                  </a:xfrm>
                  <a:custGeom>
                    <a:avLst/>
                    <a:gdLst>
                      <a:gd name="T0" fmla="*/ 0 w 137"/>
                      <a:gd name="T1" fmla="*/ 0 h 30"/>
                      <a:gd name="T2" fmla="*/ 0 w 137"/>
                      <a:gd name="T3" fmla="*/ 0 h 30"/>
                      <a:gd name="T4" fmla="*/ 0 w 137"/>
                      <a:gd name="T5" fmla="*/ 0 h 30"/>
                      <a:gd name="T6" fmla="*/ 0 w 137"/>
                      <a:gd name="T7" fmla="*/ 0 h 30"/>
                      <a:gd name="T8" fmla="*/ 0 w 137"/>
                      <a:gd name="T9" fmla="*/ 0 h 30"/>
                      <a:gd name="T10" fmla="*/ 0 w 137"/>
                      <a:gd name="T11" fmla="*/ 0 h 30"/>
                      <a:gd name="T12" fmla="*/ 0 w 137"/>
                      <a:gd name="T13" fmla="*/ 0 h 30"/>
                      <a:gd name="T14" fmla="*/ 0 w 137"/>
                      <a:gd name="T15" fmla="*/ 0 h 30"/>
                      <a:gd name="T16" fmla="*/ 0 w 137"/>
                      <a:gd name="T17" fmla="*/ 0 h 30"/>
                      <a:gd name="T18" fmla="*/ 0 w 137"/>
                      <a:gd name="T19" fmla="*/ 0 h 30"/>
                      <a:gd name="T20" fmla="*/ 0 w 137"/>
                      <a:gd name="T21" fmla="*/ 0 h 30"/>
                      <a:gd name="T22" fmla="*/ 0 w 137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37"/>
                      <a:gd name="T37" fmla="*/ 0 h 30"/>
                      <a:gd name="T38" fmla="*/ 137 w 137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37" h="30">
                        <a:moveTo>
                          <a:pt x="0" y="10"/>
                        </a:moveTo>
                        <a:lnTo>
                          <a:pt x="20" y="20"/>
                        </a:lnTo>
                        <a:lnTo>
                          <a:pt x="30" y="30"/>
                        </a:lnTo>
                        <a:lnTo>
                          <a:pt x="57" y="20"/>
                        </a:lnTo>
                        <a:lnTo>
                          <a:pt x="63" y="20"/>
                        </a:lnTo>
                        <a:lnTo>
                          <a:pt x="67" y="13"/>
                        </a:lnTo>
                        <a:lnTo>
                          <a:pt x="74" y="10"/>
                        </a:lnTo>
                        <a:lnTo>
                          <a:pt x="81" y="10"/>
                        </a:lnTo>
                        <a:lnTo>
                          <a:pt x="101" y="0"/>
                        </a:lnTo>
                        <a:lnTo>
                          <a:pt x="128" y="10"/>
                        </a:lnTo>
                        <a:lnTo>
                          <a:pt x="137" y="13"/>
                        </a:lnTo>
                        <a:lnTo>
                          <a:pt x="137" y="2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3" name="Freeform 594"/>
                  <p:cNvSpPr>
                    <a:spLocks/>
                  </p:cNvSpPr>
                  <p:nvPr/>
                </p:nvSpPr>
                <p:spPr bwMode="auto">
                  <a:xfrm>
                    <a:off x="1905" y="3137"/>
                    <a:ext cx="35" cy="7"/>
                  </a:xfrm>
                  <a:custGeom>
                    <a:avLst/>
                    <a:gdLst>
                      <a:gd name="T0" fmla="*/ 0 w 138"/>
                      <a:gd name="T1" fmla="*/ 0 h 27"/>
                      <a:gd name="T2" fmla="*/ 0 w 138"/>
                      <a:gd name="T3" fmla="*/ 0 h 27"/>
                      <a:gd name="T4" fmla="*/ 0 w 138"/>
                      <a:gd name="T5" fmla="*/ 0 h 27"/>
                      <a:gd name="T6" fmla="*/ 0 w 138"/>
                      <a:gd name="T7" fmla="*/ 0 h 27"/>
                      <a:gd name="T8" fmla="*/ 0 w 138"/>
                      <a:gd name="T9" fmla="*/ 0 h 27"/>
                      <a:gd name="T10" fmla="*/ 0 w 138"/>
                      <a:gd name="T11" fmla="*/ 0 h 27"/>
                      <a:gd name="T12" fmla="*/ 0 w 138"/>
                      <a:gd name="T13" fmla="*/ 0 h 27"/>
                      <a:gd name="T14" fmla="*/ 0 w 138"/>
                      <a:gd name="T15" fmla="*/ 0 h 27"/>
                      <a:gd name="T16" fmla="*/ 0 w 138"/>
                      <a:gd name="T17" fmla="*/ 0 h 27"/>
                      <a:gd name="T18" fmla="*/ 0 w 138"/>
                      <a:gd name="T19" fmla="*/ 0 h 27"/>
                      <a:gd name="T20" fmla="*/ 0 w 138"/>
                      <a:gd name="T21" fmla="*/ 0 h 27"/>
                      <a:gd name="T22" fmla="*/ 0 w 138"/>
                      <a:gd name="T23" fmla="*/ 0 h 27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38"/>
                      <a:gd name="T37" fmla="*/ 0 h 27"/>
                      <a:gd name="T38" fmla="*/ 138 w 138"/>
                      <a:gd name="T39" fmla="*/ 27 h 27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38" h="27">
                        <a:moveTo>
                          <a:pt x="0" y="3"/>
                        </a:moveTo>
                        <a:lnTo>
                          <a:pt x="21" y="23"/>
                        </a:lnTo>
                        <a:lnTo>
                          <a:pt x="30" y="27"/>
                        </a:lnTo>
                        <a:lnTo>
                          <a:pt x="57" y="23"/>
                        </a:lnTo>
                        <a:lnTo>
                          <a:pt x="64" y="23"/>
                        </a:lnTo>
                        <a:lnTo>
                          <a:pt x="68" y="14"/>
                        </a:lnTo>
                        <a:lnTo>
                          <a:pt x="74" y="3"/>
                        </a:lnTo>
                        <a:lnTo>
                          <a:pt x="81" y="3"/>
                        </a:lnTo>
                        <a:lnTo>
                          <a:pt x="101" y="0"/>
                        </a:lnTo>
                        <a:lnTo>
                          <a:pt x="128" y="3"/>
                        </a:lnTo>
                        <a:lnTo>
                          <a:pt x="138" y="14"/>
                        </a:lnTo>
                        <a:lnTo>
                          <a:pt x="138" y="23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181" name="Freeform 595"/>
                <p:cNvSpPr>
                  <a:spLocks/>
                </p:cNvSpPr>
                <p:nvPr/>
              </p:nvSpPr>
              <p:spPr bwMode="auto">
                <a:xfrm>
                  <a:off x="2981" y="2844"/>
                  <a:ext cx="33" cy="8"/>
                </a:xfrm>
                <a:custGeom>
                  <a:avLst/>
                  <a:gdLst>
                    <a:gd name="T0" fmla="*/ 0 w 134"/>
                    <a:gd name="T1" fmla="*/ 0 h 30"/>
                    <a:gd name="T2" fmla="*/ 0 w 134"/>
                    <a:gd name="T3" fmla="*/ 0 h 30"/>
                    <a:gd name="T4" fmla="*/ 0 w 134"/>
                    <a:gd name="T5" fmla="*/ 0 h 30"/>
                    <a:gd name="T6" fmla="*/ 0 w 134"/>
                    <a:gd name="T7" fmla="*/ 0 h 30"/>
                    <a:gd name="T8" fmla="*/ 0 w 134"/>
                    <a:gd name="T9" fmla="*/ 0 h 30"/>
                    <a:gd name="T10" fmla="*/ 0 w 134"/>
                    <a:gd name="T11" fmla="*/ 0 h 30"/>
                    <a:gd name="T12" fmla="*/ 0 w 134"/>
                    <a:gd name="T13" fmla="*/ 0 h 30"/>
                    <a:gd name="T14" fmla="*/ 0 w 134"/>
                    <a:gd name="T15" fmla="*/ 0 h 30"/>
                    <a:gd name="T16" fmla="*/ 0 w 134"/>
                    <a:gd name="T17" fmla="*/ 0 h 30"/>
                    <a:gd name="T18" fmla="*/ 0 w 134"/>
                    <a:gd name="T19" fmla="*/ 0 h 30"/>
                    <a:gd name="T20" fmla="*/ 0 w 134"/>
                    <a:gd name="T21" fmla="*/ 0 h 30"/>
                    <a:gd name="T22" fmla="*/ 0 w 134"/>
                    <a:gd name="T23" fmla="*/ 0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34"/>
                    <a:gd name="T37" fmla="*/ 0 h 30"/>
                    <a:gd name="T38" fmla="*/ 134 w 134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34" h="30">
                      <a:moveTo>
                        <a:pt x="0" y="10"/>
                      </a:moveTo>
                      <a:lnTo>
                        <a:pt x="13" y="21"/>
                      </a:lnTo>
                      <a:lnTo>
                        <a:pt x="29" y="30"/>
                      </a:lnTo>
                      <a:lnTo>
                        <a:pt x="57" y="21"/>
                      </a:lnTo>
                      <a:lnTo>
                        <a:pt x="60" y="21"/>
                      </a:lnTo>
                      <a:lnTo>
                        <a:pt x="67" y="14"/>
                      </a:lnTo>
                      <a:lnTo>
                        <a:pt x="74" y="10"/>
                      </a:lnTo>
                      <a:lnTo>
                        <a:pt x="78" y="10"/>
                      </a:lnTo>
                      <a:lnTo>
                        <a:pt x="94" y="0"/>
                      </a:lnTo>
                      <a:lnTo>
                        <a:pt x="121" y="10"/>
                      </a:lnTo>
                      <a:lnTo>
                        <a:pt x="134" y="14"/>
                      </a:lnTo>
                      <a:lnTo>
                        <a:pt x="134" y="21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2" name="Freeform 596"/>
                <p:cNvSpPr>
                  <a:spLocks/>
                </p:cNvSpPr>
                <p:nvPr/>
              </p:nvSpPr>
              <p:spPr bwMode="auto">
                <a:xfrm>
                  <a:off x="2924" y="2915"/>
                  <a:ext cx="34" cy="8"/>
                </a:xfrm>
                <a:custGeom>
                  <a:avLst/>
                  <a:gdLst>
                    <a:gd name="T0" fmla="*/ 0 w 133"/>
                    <a:gd name="T1" fmla="*/ 0 h 31"/>
                    <a:gd name="T2" fmla="*/ 0 w 133"/>
                    <a:gd name="T3" fmla="*/ 0 h 31"/>
                    <a:gd name="T4" fmla="*/ 0 w 133"/>
                    <a:gd name="T5" fmla="*/ 0 h 31"/>
                    <a:gd name="T6" fmla="*/ 0 w 133"/>
                    <a:gd name="T7" fmla="*/ 0 h 31"/>
                    <a:gd name="T8" fmla="*/ 0 w 133"/>
                    <a:gd name="T9" fmla="*/ 0 h 31"/>
                    <a:gd name="T10" fmla="*/ 0 w 133"/>
                    <a:gd name="T11" fmla="*/ 0 h 31"/>
                    <a:gd name="T12" fmla="*/ 0 w 133"/>
                    <a:gd name="T13" fmla="*/ 0 h 31"/>
                    <a:gd name="T14" fmla="*/ 0 w 133"/>
                    <a:gd name="T15" fmla="*/ 0 h 31"/>
                    <a:gd name="T16" fmla="*/ 0 w 133"/>
                    <a:gd name="T17" fmla="*/ 0 h 31"/>
                    <a:gd name="T18" fmla="*/ 0 w 133"/>
                    <a:gd name="T19" fmla="*/ 0 h 31"/>
                    <a:gd name="T20" fmla="*/ 0 w 133"/>
                    <a:gd name="T21" fmla="*/ 0 h 31"/>
                    <a:gd name="T22" fmla="*/ 0 w 133"/>
                    <a:gd name="T23" fmla="*/ 0 h 3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33"/>
                    <a:gd name="T37" fmla="*/ 0 h 31"/>
                    <a:gd name="T38" fmla="*/ 133 w 133"/>
                    <a:gd name="T39" fmla="*/ 31 h 3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33" h="31">
                      <a:moveTo>
                        <a:pt x="0" y="10"/>
                      </a:moveTo>
                      <a:lnTo>
                        <a:pt x="9" y="20"/>
                      </a:lnTo>
                      <a:lnTo>
                        <a:pt x="30" y="31"/>
                      </a:lnTo>
                      <a:lnTo>
                        <a:pt x="54" y="20"/>
                      </a:lnTo>
                      <a:lnTo>
                        <a:pt x="59" y="20"/>
                      </a:lnTo>
                      <a:lnTo>
                        <a:pt x="70" y="17"/>
                      </a:lnTo>
                      <a:lnTo>
                        <a:pt x="74" y="10"/>
                      </a:lnTo>
                      <a:lnTo>
                        <a:pt x="79" y="10"/>
                      </a:lnTo>
                      <a:lnTo>
                        <a:pt x="97" y="0"/>
                      </a:lnTo>
                      <a:lnTo>
                        <a:pt x="124" y="10"/>
                      </a:lnTo>
                      <a:lnTo>
                        <a:pt x="133" y="17"/>
                      </a:lnTo>
                      <a:lnTo>
                        <a:pt x="133" y="2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3" name="Freeform 597"/>
                <p:cNvSpPr>
                  <a:spLocks/>
                </p:cNvSpPr>
                <p:nvPr/>
              </p:nvSpPr>
              <p:spPr bwMode="auto">
                <a:xfrm>
                  <a:off x="2793" y="2859"/>
                  <a:ext cx="34" cy="8"/>
                </a:xfrm>
                <a:custGeom>
                  <a:avLst/>
                  <a:gdLst>
                    <a:gd name="T0" fmla="*/ 0 w 135"/>
                    <a:gd name="T1" fmla="*/ 0 h 31"/>
                    <a:gd name="T2" fmla="*/ 0 w 135"/>
                    <a:gd name="T3" fmla="*/ 0 h 31"/>
                    <a:gd name="T4" fmla="*/ 0 w 135"/>
                    <a:gd name="T5" fmla="*/ 0 h 31"/>
                    <a:gd name="T6" fmla="*/ 0 w 135"/>
                    <a:gd name="T7" fmla="*/ 0 h 31"/>
                    <a:gd name="T8" fmla="*/ 0 w 135"/>
                    <a:gd name="T9" fmla="*/ 0 h 31"/>
                    <a:gd name="T10" fmla="*/ 0 w 135"/>
                    <a:gd name="T11" fmla="*/ 0 h 31"/>
                    <a:gd name="T12" fmla="*/ 0 w 135"/>
                    <a:gd name="T13" fmla="*/ 0 h 31"/>
                    <a:gd name="T14" fmla="*/ 0 w 135"/>
                    <a:gd name="T15" fmla="*/ 0 h 31"/>
                    <a:gd name="T16" fmla="*/ 0 w 135"/>
                    <a:gd name="T17" fmla="*/ 0 h 31"/>
                    <a:gd name="T18" fmla="*/ 0 w 135"/>
                    <a:gd name="T19" fmla="*/ 0 h 31"/>
                    <a:gd name="T20" fmla="*/ 0 w 135"/>
                    <a:gd name="T21" fmla="*/ 0 h 31"/>
                    <a:gd name="T22" fmla="*/ 0 w 135"/>
                    <a:gd name="T23" fmla="*/ 0 h 3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35"/>
                    <a:gd name="T37" fmla="*/ 0 h 31"/>
                    <a:gd name="T38" fmla="*/ 135 w 135"/>
                    <a:gd name="T39" fmla="*/ 31 h 3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35" h="31">
                      <a:moveTo>
                        <a:pt x="0" y="11"/>
                      </a:moveTo>
                      <a:lnTo>
                        <a:pt x="11" y="27"/>
                      </a:lnTo>
                      <a:lnTo>
                        <a:pt x="31" y="31"/>
                      </a:lnTo>
                      <a:lnTo>
                        <a:pt x="54" y="27"/>
                      </a:lnTo>
                      <a:lnTo>
                        <a:pt x="61" y="27"/>
                      </a:lnTo>
                      <a:lnTo>
                        <a:pt x="71" y="18"/>
                      </a:lnTo>
                      <a:lnTo>
                        <a:pt x="71" y="11"/>
                      </a:lnTo>
                      <a:lnTo>
                        <a:pt x="81" y="11"/>
                      </a:lnTo>
                      <a:lnTo>
                        <a:pt x="98" y="0"/>
                      </a:lnTo>
                      <a:lnTo>
                        <a:pt x="125" y="11"/>
                      </a:lnTo>
                      <a:lnTo>
                        <a:pt x="132" y="18"/>
                      </a:lnTo>
                      <a:lnTo>
                        <a:pt x="135" y="27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4" name="Freeform 598"/>
                <p:cNvSpPr>
                  <a:spLocks/>
                </p:cNvSpPr>
                <p:nvPr/>
              </p:nvSpPr>
              <p:spPr bwMode="auto">
                <a:xfrm>
                  <a:off x="2656" y="2777"/>
                  <a:ext cx="35" cy="8"/>
                </a:xfrm>
                <a:custGeom>
                  <a:avLst/>
                  <a:gdLst>
                    <a:gd name="T0" fmla="*/ 0 w 138"/>
                    <a:gd name="T1" fmla="*/ 0 h 30"/>
                    <a:gd name="T2" fmla="*/ 0 w 138"/>
                    <a:gd name="T3" fmla="*/ 0 h 30"/>
                    <a:gd name="T4" fmla="*/ 0 w 138"/>
                    <a:gd name="T5" fmla="*/ 0 h 30"/>
                    <a:gd name="T6" fmla="*/ 0 w 138"/>
                    <a:gd name="T7" fmla="*/ 0 h 30"/>
                    <a:gd name="T8" fmla="*/ 0 w 138"/>
                    <a:gd name="T9" fmla="*/ 0 h 30"/>
                    <a:gd name="T10" fmla="*/ 0 w 138"/>
                    <a:gd name="T11" fmla="*/ 0 h 30"/>
                    <a:gd name="T12" fmla="*/ 0 w 138"/>
                    <a:gd name="T13" fmla="*/ 0 h 30"/>
                    <a:gd name="T14" fmla="*/ 0 w 138"/>
                    <a:gd name="T15" fmla="*/ 0 h 30"/>
                    <a:gd name="T16" fmla="*/ 0 w 138"/>
                    <a:gd name="T17" fmla="*/ 0 h 30"/>
                    <a:gd name="T18" fmla="*/ 0 w 138"/>
                    <a:gd name="T19" fmla="*/ 0 h 30"/>
                    <a:gd name="T20" fmla="*/ 0 w 138"/>
                    <a:gd name="T21" fmla="*/ 0 h 30"/>
                    <a:gd name="T22" fmla="*/ 0 w 138"/>
                    <a:gd name="T23" fmla="*/ 0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38"/>
                    <a:gd name="T37" fmla="*/ 0 h 30"/>
                    <a:gd name="T38" fmla="*/ 138 w 138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38" h="30">
                      <a:moveTo>
                        <a:pt x="0" y="10"/>
                      </a:moveTo>
                      <a:lnTo>
                        <a:pt x="10" y="21"/>
                      </a:lnTo>
                      <a:lnTo>
                        <a:pt x="30" y="30"/>
                      </a:lnTo>
                      <a:lnTo>
                        <a:pt x="54" y="21"/>
                      </a:lnTo>
                      <a:lnTo>
                        <a:pt x="64" y="21"/>
                      </a:lnTo>
                      <a:lnTo>
                        <a:pt x="70" y="14"/>
                      </a:lnTo>
                      <a:lnTo>
                        <a:pt x="70" y="10"/>
                      </a:lnTo>
                      <a:lnTo>
                        <a:pt x="81" y="10"/>
                      </a:lnTo>
                      <a:lnTo>
                        <a:pt x="101" y="0"/>
                      </a:lnTo>
                      <a:lnTo>
                        <a:pt x="128" y="10"/>
                      </a:lnTo>
                      <a:lnTo>
                        <a:pt x="135" y="14"/>
                      </a:lnTo>
                      <a:lnTo>
                        <a:pt x="138" y="21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5" name="Freeform 599"/>
                <p:cNvSpPr>
                  <a:spLocks/>
                </p:cNvSpPr>
                <p:nvPr/>
              </p:nvSpPr>
              <p:spPr bwMode="auto">
                <a:xfrm>
                  <a:off x="3464" y="656"/>
                  <a:ext cx="45" cy="21"/>
                </a:xfrm>
                <a:custGeom>
                  <a:avLst/>
                  <a:gdLst>
                    <a:gd name="T0" fmla="*/ 0 w 179"/>
                    <a:gd name="T1" fmla="*/ 0 h 81"/>
                    <a:gd name="T2" fmla="*/ 0 w 179"/>
                    <a:gd name="T3" fmla="*/ 0 h 81"/>
                    <a:gd name="T4" fmla="*/ 0 w 179"/>
                    <a:gd name="T5" fmla="*/ 0 h 81"/>
                    <a:gd name="T6" fmla="*/ 0 w 179"/>
                    <a:gd name="T7" fmla="*/ 0 h 8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9"/>
                    <a:gd name="T13" fmla="*/ 0 h 81"/>
                    <a:gd name="T14" fmla="*/ 179 w 179"/>
                    <a:gd name="T15" fmla="*/ 81 h 8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9" h="81">
                      <a:moveTo>
                        <a:pt x="0" y="0"/>
                      </a:moveTo>
                      <a:lnTo>
                        <a:pt x="179" y="0"/>
                      </a:lnTo>
                      <a:lnTo>
                        <a:pt x="85" y="0"/>
                      </a:lnTo>
                      <a:lnTo>
                        <a:pt x="85" y="8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6" name="Freeform 600"/>
                <p:cNvSpPr>
                  <a:spLocks/>
                </p:cNvSpPr>
                <p:nvPr/>
              </p:nvSpPr>
              <p:spPr bwMode="auto">
                <a:xfrm>
                  <a:off x="3411" y="814"/>
                  <a:ext cx="46" cy="21"/>
                </a:xfrm>
                <a:custGeom>
                  <a:avLst/>
                  <a:gdLst>
                    <a:gd name="T0" fmla="*/ 0 w 183"/>
                    <a:gd name="T1" fmla="*/ 0 h 77"/>
                    <a:gd name="T2" fmla="*/ 0 w 183"/>
                    <a:gd name="T3" fmla="*/ 0 h 77"/>
                    <a:gd name="T4" fmla="*/ 0 w 183"/>
                    <a:gd name="T5" fmla="*/ 0 h 77"/>
                    <a:gd name="T6" fmla="*/ 0 w 183"/>
                    <a:gd name="T7" fmla="*/ 0 h 7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83"/>
                    <a:gd name="T13" fmla="*/ 0 h 77"/>
                    <a:gd name="T14" fmla="*/ 183 w 183"/>
                    <a:gd name="T15" fmla="*/ 77 h 7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83" h="77">
                      <a:moveTo>
                        <a:pt x="0" y="0"/>
                      </a:moveTo>
                      <a:lnTo>
                        <a:pt x="183" y="0"/>
                      </a:lnTo>
                      <a:lnTo>
                        <a:pt x="87" y="0"/>
                      </a:lnTo>
                      <a:lnTo>
                        <a:pt x="87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7" name="Line 601"/>
                <p:cNvSpPr>
                  <a:spLocks noChangeShapeType="1"/>
                </p:cNvSpPr>
                <p:nvPr/>
              </p:nvSpPr>
              <p:spPr bwMode="auto">
                <a:xfrm>
                  <a:off x="3464" y="644"/>
                  <a:ext cx="4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8" name="Line 602"/>
                <p:cNvSpPr>
                  <a:spLocks noChangeShapeType="1"/>
                </p:cNvSpPr>
                <p:nvPr/>
              </p:nvSpPr>
              <p:spPr bwMode="auto">
                <a:xfrm>
                  <a:off x="3411" y="801"/>
                  <a:ext cx="46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9" name="Freeform 603"/>
                <p:cNvSpPr>
                  <a:spLocks/>
                </p:cNvSpPr>
                <p:nvPr/>
              </p:nvSpPr>
              <p:spPr bwMode="auto">
                <a:xfrm>
                  <a:off x="3252" y="614"/>
                  <a:ext cx="44" cy="21"/>
                </a:xfrm>
                <a:custGeom>
                  <a:avLst/>
                  <a:gdLst>
                    <a:gd name="T0" fmla="*/ 0 w 179"/>
                    <a:gd name="T1" fmla="*/ 0 h 78"/>
                    <a:gd name="T2" fmla="*/ 0 w 179"/>
                    <a:gd name="T3" fmla="*/ 0 h 78"/>
                    <a:gd name="T4" fmla="*/ 0 w 179"/>
                    <a:gd name="T5" fmla="*/ 0 h 78"/>
                    <a:gd name="T6" fmla="*/ 0 w 179"/>
                    <a:gd name="T7" fmla="*/ 0 h 7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9"/>
                    <a:gd name="T13" fmla="*/ 0 h 78"/>
                    <a:gd name="T14" fmla="*/ 179 w 179"/>
                    <a:gd name="T15" fmla="*/ 78 h 7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9" h="78">
                      <a:moveTo>
                        <a:pt x="0" y="0"/>
                      </a:moveTo>
                      <a:lnTo>
                        <a:pt x="179" y="0"/>
                      </a:lnTo>
                      <a:lnTo>
                        <a:pt x="87" y="0"/>
                      </a:lnTo>
                      <a:lnTo>
                        <a:pt x="87" y="7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0" name="Freeform 604"/>
                <p:cNvSpPr>
                  <a:spLocks/>
                </p:cNvSpPr>
                <p:nvPr/>
              </p:nvSpPr>
              <p:spPr bwMode="auto">
                <a:xfrm>
                  <a:off x="3493" y="938"/>
                  <a:ext cx="45" cy="23"/>
                </a:xfrm>
                <a:custGeom>
                  <a:avLst/>
                  <a:gdLst>
                    <a:gd name="T0" fmla="*/ 0 w 181"/>
                    <a:gd name="T1" fmla="*/ 0 h 84"/>
                    <a:gd name="T2" fmla="*/ 0 w 181"/>
                    <a:gd name="T3" fmla="*/ 0 h 84"/>
                    <a:gd name="T4" fmla="*/ 0 w 181"/>
                    <a:gd name="T5" fmla="*/ 0 h 84"/>
                    <a:gd name="T6" fmla="*/ 0 w 181"/>
                    <a:gd name="T7" fmla="*/ 0 h 8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81"/>
                    <a:gd name="T13" fmla="*/ 0 h 84"/>
                    <a:gd name="T14" fmla="*/ 181 w 181"/>
                    <a:gd name="T15" fmla="*/ 84 h 8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81" h="84">
                      <a:moveTo>
                        <a:pt x="0" y="0"/>
                      </a:moveTo>
                      <a:lnTo>
                        <a:pt x="181" y="0"/>
                      </a:lnTo>
                      <a:lnTo>
                        <a:pt x="87" y="0"/>
                      </a:lnTo>
                      <a:lnTo>
                        <a:pt x="87" y="8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1" name="Line 605"/>
                <p:cNvSpPr>
                  <a:spLocks noChangeShapeType="1"/>
                </p:cNvSpPr>
                <p:nvPr/>
              </p:nvSpPr>
              <p:spPr bwMode="auto">
                <a:xfrm>
                  <a:off x="3252" y="602"/>
                  <a:ext cx="4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2" name="Line 606"/>
                <p:cNvSpPr>
                  <a:spLocks noChangeShapeType="1"/>
                </p:cNvSpPr>
                <p:nvPr/>
              </p:nvSpPr>
              <p:spPr bwMode="auto">
                <a:xfrm>
                  <a:off x="3493" y="927"/>
                  <a:ext cx="45" cy="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3" name="Freeform 607"/>
                <p:cNvSpPr>
                  <a:spLocks/>
                </p:cNvSpPr>
                <p:nvPr/>
              </p:nvSpPr>
              <p:spPr bwMode="auto">
                <a:xfrm>
                  <a:off x="3238" y="892"/>
                  <a:ext cx="46" cy="22"/>
                </a:xfrm>
                <a:custGeom>
                  <a:avLst/>
                  <a:gdLst>
                    <a:gd name="T0" fmla="*/ 0 w 186"/>
                    <a:gd name="T1" fmla="*/ 0 h 80"/>
                    <a:gd name="T2" fmla="*/ 0 w 186"/>
                    <a:gd name="T3" fmla="*/ 0 h 80"/>
                    <a:gd name="T4" fmla="*/ 0 w 186"/>
                    <a:gd name="T5" fmla="*/ 0 h 80"/>
                    <a:gd name="T6" fmla="*/ 0 w 186"/>
                    <a:gd name="T7" fmla="*/ 0 h 8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86"/>
                    <a:gd name="T13" fmla="*/ 0 h 80"/>
                    <a:gd name="T14" fmla="*/ 186 w 186"/>
                    <a:gd name="T15" fmla="*/ 80 h 8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86" h="80">
                      <a:moveTo>
                        <a:pt x="0" y="0"/>
                      </a:moveTo>
                      <a:lnTo>
                        <a:pt x="186" y="0"/>
                      </a:lnTo>
                      <a:lnTo>
                        <a:pt x="87" y="0"/>
                      </a:lnTo>
                      <a:lnTo>
                        <a:pt x="87" y="8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4" name="Freeform 608"/>
                <p:cNvSpPr>
                  <a:spLocks/>
                </p:cNvSpPr>
                <p:nvPr/>
              </p:nvSpPr>
              <p:spPr bwMode="auto">
                <a:xfrm>
                  <a:off x="3346" y="975"/>
                  <a:ext cx="48" cy="24"/>
                </a:xfrm>
                <a:custGeom>
                  <a:avLst/>
                  <a:gdLst>
                    <a:gd name="T0" fmla="*/ 0 w 189"/>
                    <a:gd name="T1" fmla="*/ 0 h 87"/>
                    <a:gd name="T2" fmla="*/ 0 w 189"/>
                    <a:gd name="T3" fmla="*/ 0 h 87"/>
                    <a:gd name="T4" fmla="*/ 0 w 189"/>
                    <a:gd name="T5" fmla="*/ 0 h 87"/>
                    <a:gd name="T6" fmla="*/ 0 w 189"/>
                    <a:gd name="T7" fmla="*/ 0 h 8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89"/>
                    <a:gd name="T13" fmla="*/ 0 h 87"/>
                    <a:gd name="T14" fmla="*/ 189 w 189"/>
                    <a:gd name="T15" fmla="*/ 87 h 8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89" h="87">
                      <a:moveTo>
                        <a:pt x="0" y="0"/>
                      </a:moveTo>
                      <a:lnTo>
                        <a:pt x="189" y="0"/>
                      </a:lnTo>
                      <a:lnTo>
                        <a:pt x="88" y="0"/>
                      </a:lnTo>
                      <a:lnTo>
                        <a:pt x="88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5" name="Line 609"/>
                <p:cNvSpPr>
                  <a:spLocks noChangeShapeType="1"/>
                </p:cNvSpPr>
                <p:nvPr/>
              </p:nvSpPr>
              <p:spPr bwMode="auto">
                <a:xfrm>
                  <a:off x="3238" y="880"/>
                  <a:ext cx="46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" name="Line 610"/>
                <p:cNvSpPr>
                  <a:spLocks noChangeShapeType="1"/>
                </p:cNvSpPr>
                <p:nvPr/>
              </p:nvSpPr>
              <p:spPr bwMode="auto">
                <a:xfrm>
                  <a:off x="3346" y="962"/>
                  <a:ext cx="48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7" name="Freeform 611"/>
                <p:cNvSpPr>
                  <a:spLocks/>
                </p:cNvSpPr>
                <p:nvPr/>
              </p:nvSpPr>
              <p:spPr bwMode="auto">
                <a:xfrm>
                  <a:off x="3703" y="2159"/>
                  <a:ext cx="48" cy="25"/>
                </a:xfrm>
                <a:custGeom>
                  <a:avLst/>
                  <a:gdLst>
                    <a:gd name="T0" fmla="*/ 0 w 192"/>
                    <a:gd name="T1" fmla="*/ 0 h 90"/>
                    <a:gd name="T2" fmla="*/ 0 w 192"/>
                    <a:gd name="T3" fmla="*/ 0 h 90"/>
                    <a:gd name="T4" fmla="*/ 0 w 192"/>
                    <a:gd name="T5" fmla="*/ 0 h 90"/>
                    <a:gd name="T6" fmla="*/ 0 w 192"/>
                    <a:gd name="T7" fmla="*/ 0 h 9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92"/>
                    <a:gd name="T13" fmla="*/ 0 h 90"/>
                    <a:gd name="T14" fmla="*/ 192 w 192"/>
                    <a:gd name="T15" fmla="*/ 90 h 9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92" h="90">
                      <a:moveTo>
                        <a:pt x="0" y="0"/>
                      </a:moveTo>
                      <a:lnTo>
                        <a:pt x="192" y="0"/>
                      </a:lnTo>
                      <a:lnTo>
                        <a:pt x="94" y="0"/>
                      </a:lnTo>
                      <a:lnTo>
                        <a:pt x="94" y="9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8" name="Freeform 612"/>
                <p:cNvSpPr>
                  <a:spLocks/>
                </p:cNvSpPr>
                <p:nvPr/>
              </p:nvSpPr>
              <p:spPr bwMode="auto">
                <a:xfrm>
                  <a:off x="3742" y="2236"/>
                  <a:ext cx="48" cy="23"/>
                </a:xfrm>
                <a:custGeom>
                  <a:avLst/>
                  <a:gdLst>
                    <a:gd name="T0" fmla="*/ 0 w 192"/>
                    <a:gd name="T1" fmla="*/ 0 h 87"/>
                    <a:gd name="T2" fmla="*/ 0 w 192"/>
                    <a:gd name="T3" fmla="*/ 0 h 87"/>
                    <a:gd name="T4" fmla="*/ 0 w 192"/>
                    <a:gd name="T5" fmla="*/ 0 h 87"/>
                    <a:gd name="T6" fmla="*/ 0 w 192"/>
                    <a:gd name="T7" fmla="*/ 0 h 8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92"/>
                    <a:gd name="T13" fmla="*/ 0 h 87"/>
                    <a:gd name="T14" fmla="*/ 192 w 192"/>
                    <a:gd name="T15" fmla="*/ 87 h 8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92" h="87">
                      <a:moveTo>
                        <a:pt x="0" y="0"/>
                      </a:moveTo>
                      <a:lnTo>
                        <a:pt x="192" y="0"/>
                      </a:lnTo>
                      <a:lnTo>
                        <a:pt x="94" y="0"/>
                      </a:lnTo>
                      <a:lnTo>
                        <a:pt x="94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9" name="Line 613"/>
                <p:cNvSpPr>
                  <a:spLocks noChangeShapeType="1"/>
                </p:cNvSpPr>
                <p:nvPr/>
              </p:nvSpPr>
              <p:spPr bwMode="auto">
                <a:xfrm>
                  <a:off x="3689" y="2147"/>
                  <a:ext cx="48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0" name="Line 614"/>
                <p:cNvSpPr>
                  <a:spLocks noChangeShapeType="1"/>
                </p:cNvSpPr>
                <p:nvPr/>
              </p:nvSpPr>
              <p:spPr bwMode="auto">
                <a:xfrm>
                  <a:off x="3742" y="2224"/>
                  <a:ext cx="48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1" name="Freeform 615"/>
                <p:cNvSpPr>
                  <a:spLocks/>
                </p:cNvSpPr>
                <p:nvPr/>
              </p:nvSpPr>
              <p:spPr bwMode="auto">
                <a:xfrm>
                  <a:off x="3053" y="838"/>
                  <a:ext cx="46" cy="22"/>
                </a:xfrm>
                <a:custGeom>
                  <a:avLst/>
                  <a:gdLst>
                    <a:gd name="T0" fmla="*/ 0 w 185"/>
                    <a:gd name="T1" fmla="*/ 0 h 80"/>
                    <a:gd name="T2" fmla="*/ 0 w 185"/>
                    <a:gd name="T3" fmla="*/ 0 h 80"/>
                    <a:gd name="T4" fmla="*/ 0 w 185"/>
                    <a:gd name="T5" fmla="*/ 0 h 80"/>
                    <a:gd name="T6" fmla="*/ 0 w 185"/>
                    <a:gd name="T7" fmla="*/ 0 h 8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85"/>
                    <a:gd name="T13" fmla="*/ 0 h 80"/>
                    <a:gd name="T14" fmla="*/ 185 w 185"/>
                    <a:gd name="T15" fmla="*/ 80 h 8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85" h="80">
                      <a:moveTo>
                        <a:pt x="0" y="0"/>
                      </a:moveTo>
                      <a:lnTo>
                        <a:pt x="185" y="0"/>
                      </a:lnTo>
                      <a:lnTo>
                        <a:pt x="85" y="0"/>
                      </a:lnTo>
                      <a:lnTo>
                        <a:pt x="85" y="8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2" name="Freeform 616"/>
                <p:cNvSpPr>
                  <a:spLocks/>
                </p:cNvSpPr>
                <p:nvPr/>
              </p:nvSpPr>
              <p:spPr bwMode="auto">
                <a:xfrm>
                  <a:off x="3032" y="705"/>
                  <a:ext cx="45" cy="24"/>
                </a:xfrm>
                <a:custGeom>
                  <a:avLst/>
                  <a:gdLst>
                    <a:gd name="T0" fmla="*/ 0 w 182"/>
                    <a:gd name="T1" fmla="*/ 0 h 89"/>
                    <a:gd name="T2" fmla="*/ 0 w 182"/>
                    <a:gd name="T3" fmla="*/ 0 h 89"/>
                    <a:gd name="T4" fmla="*/ 0 w 182"/>
                    <a:gd name="T5" fmla="*/ 0 h 89"/>
                    <a:gd name="T6" fmla="*/ 0 w 182"/>
                    <a:gd name="T7" fmla="*/ 0 h 8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82"/>
                    <a:gd name="T13" fmla="*/ 0 h 89"/>
                    <a:gd name="T14" fmla="*/ 182 w 182"/>
                    <a:gd name="T15" fmla="*/ 89 h 8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82" h="89">
                      <a:moveTo>
                        <a:pt x="0" y="0"/>
                      </a:moveTo>
                      <a:lnTo>
                        <a:pt x="182" y="0"/>
                      </a:lnTo>
                      <a:lnTo>
                        <a:pt x="88" y="0"/>
                      </a:lnTo>
                      <a:lnTo>
                        <a:pt x="88" y="8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3" name="Line 617"/>
                <p:cNvSpPr>
                  <a:spLocks noChangeShapeType="1"/>
                </p:cNvSpPr>
                <p:nvPr/>
              </p:nvSpPr>
              <p:spPr bwMode="auto">
                <a:xfrm>
                  <a:off x="3053" y="826"/>
                  <a:ext cx="46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4" name="Line 618"/>
                <p:cNvSpPr>
                  <a:spLocks noChangeShapeType="1"/>
                </p:cNvSpPr>
                <p:nvPr/>
              </p:nvSpPr>
              <p:spPr bwMode="auto">
                <a:xfrm>
                  <a:off x="3032" y="693"/>
                  <a:ext cx="4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" name="Freeform 619"/>
                <p:cNvSpPr>
                  <a:spLocks/>
                </p:cNvSpPr>
                <p:nvPr/>
              </p:nvSpPr>
              <p:spPr bwMode="auto">
                <a:xfrm>
                  <a:off x="2822" y="623"/>
                  <a:ext cx="45" cy="23"/>
                </a:xfrm>
                <a:custGeom>
                  <a:avLst/>
                  <a:gdLst>
                    <a:gd name="T0" fmla="*/ 0 w 182"/>
                    <a:gd name="T1" fmla="*/ 0 h 84"/>
                    <a:gd name="T2" fmla="*/ 0 w 182"/>
                    <a:gd name="T3" fmla="*/ 0 h 84"/>
                    <a:gd name="T4" fmla="*/ 0 w 182"/>
                    <a:gd name="T5" fmla="*/ 0 h 84"/>
                    <a:gd name="T6" fmla="*/ 0 w 182"/>
                    <a:gd name="T7" fmla="*/ 0 h 8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82"/>
                    <a:gd name="T13" fmla="*/ 0 h 84"/>
                    <a:gd name="T14" fmla="*/ 182 w 182"/>
                    <a:gd name="T15" fmla="*/ 84 h 8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82" h="84">
                      <a:moveTo>
                        <a:pt x="0" y="0"/>
                      </a:moveTo>
                      <a:lnTo>
                        <a:pt x="182" y="0"/>
                      </a:lnTo>
                      <a:lnTo>
                        <a:pt x="85" y="0"/>
                      </a:lnTo>
                      <a:lnTo>
                        <a:pt x="85" y="8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6" name="Freeform 620"/>
                <p:cNvSpPr>
                  <a:spLocks/>
                </p:cNvSpPr>
                <p:nvPr/>
              </p:nvSpPr>
              <p:spPr bwMode="auto">
                <a:xfrm>
                  <a:off x="1668" y="771"/>
                  <a:ext cx="1169" cy="11"/>
                </a:xfrm>
                <a:custGeom>
                  <a:avLst/>
                  <a:gdLst>
                    <a:gd name="T0" fmla="*/ 0 w 4673"/>
                    <a:gd name="T1" fmla="*/ 0 h 40"/>
                    <a:gd name="T2" fmla="*/ 0 w 4673"/>
                    <a:gd name="T3" fmla="*/ 0 h 40"/>
                    <a:gd name="T4" fmla="*/ 0 w 4673"/>
                    <a:gd name="T5" fmla="*/ 0 h 40"/>
                    <a:gd name="T6" fmla="*/ 0 w 4673"/>
                    <a:gd name="T7" fmla="*/ 0 h 40"/>
                    <a:gd name="T8" fmla="*/ 0 w 4673"/>
                    <a:gd name="T9" fmla="*/ 0 h 40"/>
                    <a:gd name="T10" fmla="*/ 0 w 4673"/>
                    <a:gd name="T11" fmla="*/ 0 h 40"/>
                    <a:gd name="T12" fmla="*/ 0 w 4673"/>
                    <a:gd name="T13" fmla="*/ 0 h 40"/>
                    <a:gd name="T14" fmla="*/ 0 w 4673"/>
                    <a:gd name="T15" fmla="*/ 0 h 40"/>
                    <a:gd name="T16" fmla="*/ 0 w 4673"/>
                    <a:gd name="T17" fmla="*/ 0 h 40"/>
                    <a:gd name="T18" fmla="*/ 0 w 4673"/>
                    <a:gd name="T19" fmla="*/ 0 h 40"/>
                    <a:gd name="T20" fmla="*/ 0 w 4673"/>
                    <a:gd name="T21" fmla="*/ 0 h 40"/>
                    <a:gd name="T22" fmla="*/ 0 w 4673"/>
                    <a:gd name="T23" fmla="*/ 0 h 40"/>
                    <a:gd name="T24" fmla="*/ 0 w 4673"/>
                    <a:gd name="T25" fmla="*/ 0 h 40"/>
                    <a:gd name="T26" fmla="*/ 0 w 4673"/>
                    <a:gd name="T27" fmla="*/ 0 h 40"/>
                    <a:gd name="T28" fmla="*/ 0 w 4673"/>
                    <a:gd name="T29" fmla="*/ 0 h 40"/>
                    <a:gd name="T30" fmla="*/ 0 w 4673"/>
                    <a:gd name="T31" fmla="*/ 0 h 40"/>
                    <a:gd name="T32" fmla="*/ 0 w 4673"/>
                    <a:gd name="T33" fmla="*/ 0 h 40"/>
                    <a:gd name="T34" fmla="*/ 0 w 4673"/>
                    <a:gd name="T35" fmla="*/ 0 h 40"/>
                    <a:gd name="T36" fmla="*/ 0 w 4673"/>
                    <a:gd name="T37" fmla="*/ 0 h 40"/>
                    <a:gd name="T38" fmla="*/ 0 w 4673"/>
                    <a:gd name="T39" fmla="*/ 0 h 40"/>
                    <a:gd name="T40" fmla="*/ 0 w 4673"/>
                    <a:gd name="T41" fmla="*/ 0 h 40"/>
                    <a:gd name="T42" fmla="*/ 0 w 4673"/>
                    <a:gd name="T43" fmla="*/ 0 h 40"/>
                    <a:gd name="T44" fmla="*/ 0 w 4673"/>
                    <a:gd name="T45" fmla="*/ 0 h 40"/>
                    <a:gd name="T46" fmla="*/ 0 w 4673"/>
                    <a:gd name="T47" fmla="*/ 0 h 40"/>
                    <a:gd name="T48" fmla="*/ 0 w 4673"/>
                    <a:gd name="T49" fmla="*/ 0 h 40"/>
                    <a:gd name="T50" fmla="*/ 0 w 4673"/>
                    <a:gd name="T51" fmla="*/ 0 h 40"/>
                    <a:gd name="T52" fmla="*/ 0 w 4673"/>
                    <a:gd name="T53" fmla="*/ 0 h 40"/>
                    <a:gd name="T54" fmla="*/ 0 w 4673"/>
                    <a:gd name="T55" fmla="*/ 0 h 40"/>
                    <a:gd name="T56" fmla="*/ 0 w 4673"/>
                    <a:gd name="T57" fmla="*/ 0 h 40"/>
                    <a:gd name="T58" fmla="*/ 0 w 4673"/>
                    <a:gd name="T59" fmla="*/ 0 h 40"/>
                    <a:gd name="T60" fmla="*/ 0 w 4673"/>
                    <a:gd name="T61" fmla="*/ 0 h 40"/>
                    <a:gd name="T62" fmla="*/ 0 w 4673"/>
                    <a:gd name="T63" fmla="*/ 0 h 40"/>
                    <a:gd name="T64" fmla="*/ 0 w 4673"/>
                    <a:gd name="T65" fmla="*/ 0 h 40"/>
                    <a:gd name="T66" fmla="*/ 0 w 4673"/>
                    <a:gd name="T67" fmla="*/ 0 h 40"/>
                    <a:gd name="T68" fmla="*/ 0 w 4673"/>
                    <a:gd name="T69" fmla="*/ 0 h 40"/>
                    <a:gd name="T70" fmla="*/ 0 w 4673"/>
                    <a:gd name="T71" fmla="*/ 0 h 40"/>
                    <a:gd name="T72" fmla="*/ 0 w 4673"/>
                    <a:gd name="T73" fmla="*/ 0 h 40"/>
                    <a:gd name="T74" fmla="*/ 0 w 4673"/>
                    <a:gd name="T75" fmla="*/ 0 h 40"/>
                    <a:gd name="T76" fmla="*/ 0 w 4673"/>
                    <a:gd name="T77" fmla="*/ 0 h 40"/>
                    <a:gd name="T78" fmla="*/ 0 w 4673"/>
                    <a:gd name="T79" fmla="*/ 0 h 40"/>
                    <a:gd name="T80" fmla="*/ 0 w 4673"/>
                    <a:gd name="T81" fmla="*/ 0 h 40"/>
                    <a:gd name="T82" fmla="*/ 0 w 4673"/>
                    <a:gd name="T83" fmla="*/ 0 h 40"/>
                    <a:gd name="T84" fmla="*/ 0 w 4673"/>
                    <a:gd name="T85" fmla="*/ 0 h 40"/>
                    <a:gd name="T86" fmla="*/ 0 w 4673"/>
                    <a:gd name="T87" fmla="*/ 0 h 40"/>
                    <a:gd name="T88" fmla="*/ 0 w 4673"/>
                    <a:gd name="T89" fmla="*/ 0 h 40"/>
                    <a:gd name="T90" fmla="*/ 0 w 4673"/>
                    <a:gd name="T91" fmla="*/ 0 h 40"/>
                    <a:gd name="T92" fmla="*/ 0 w 4673"/>
                    <a:gd name="T93" fmla="*/ 0 h 40"/>
                    <a:gd name="T94" fmla="*/ 0 w 4673"/>
                    <a:gd name="T95" fmla="*/ 0 h 40"/>
                    <a:gd name="T96" fmla="*/ 0 w 4673"/>
                    <a:gd name="T97" fmla="*/ 0 h 40"/>
                    <a:gd name="T98" fmla="*/ 0 w 4673"/>
                    <a:gd name="T99" fmla="*/ 0 h 40"/>
                    <a:gd name="T100" fmla="*/ 0 w 4673"/>
                    <a:gd name="T101" fmla="*/ 0 h 40"/>
                    <a:gd name="T102" fmla="*/ 0 w 4673"/>
                    <a:gd name="T103" fmla="*/ 0 h 40"/>
                    <a:gd name="T104" fmla="*/ 0 w 4673"/>
                    <a:gd name="T105" fmla="*/ 0 h 40"/>
                    <a:gd name="T106" fmla="*/ 0 w 4673"/>
                    <a:gd name="T107" fmla="*/ 0 h 40"/>
                    <a:gd name="T108" fmla="*/ 0 w 4673"/>
                    <a:gd name="T109" fmla="*/ 0 h 40"/>
                    <a:gd name="T110" fmla="*/ 0 w 4673"/>
                    <a:gd name="T111" fmla="*/ 0 h 40"/>
                    <a:gd name="T112" fmla="*/ 0 w 4673"/>
                    <a:gd name="T113" fmla="*/ 0 h 40"/>
                    <a:gd name="T114" fmla="*/ 0 w 4673"/>
                    <a:gd name="T115" fmla="*/ 0 h 40"/>
                    <a:gd name="T116" fmla="*/ 0 w 4673"/>
                    <a:gd name="T117" fmla="*/ 0 h 40"/>
                    <a:gd name="T118" fmla="*/ 0 w 4673"/>
                    <a:gd name="T119" fmla="*/ 0 h 4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4673"/>
                    <a:gd name="T181" fmla="*/ 0 h 40"/>
                    <a:gd name="T182" fmla="*/ 4673 w 4673"/>
                    <a:gd name="T183" fmla="*/ 40 h 40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4673" h="40">
                      <a:moveTo>
                        <a:pt x="4673" y="20"/>
                      </a:moveTo>
                      <a:lnTo>
                        <a:pt x="4659" y="0"/>
                      </a:lnTo>
                      <a:lnTo>
                        <a:pt x="4633" y="0"/>
                      </a:lnTo>
                      <a:lnTo>
                        <a:pt x="4616" y="0"/>
                      </a:lnTo>
                      <a:lnTo>
                        <a:pt x="4596" y="20"/>
                      </a:lnTo>
                      <a:lnTo>
                        <a:pt x="4579" y="36"/>
                      </a:lnTo>
                      <a:lnTo>
                        <a:pt x="4559" y="40"/>
                      </a:lnTo>
                      <a:lnTo>
                        <a:pt x="4535" y="36"/>
                      </a:lnTo>
                      <a:lnTo>
                        <a:pt x="4515" y="20"/>
                      </a:lnTo>
                      <a:lnTo>
                        <a:pt x="4505" y="0"/>
                      </a:lnTo>
                      <a:lnTo>
                        <a:pt x="4478" y="0"/>
                      </a:lnTo>
                      <a:lnTo>
                        <a:pt x="4461" y="0"/>
                      </a:lnTo>
                      <a:lnTo>
                        <a:pt x="4441" y="20"/>
                      </a:lnTo>
                      <a:lnTo>
                        <a:pt x="4421" y="36"/>
                      </a:lnTo>
                      <a:lnTo>
                        <a:pt x="4401" y="40"/>
                      </a:lnTo>
                      <a:lnTo>
                        <a:pt x="4377" y="36"/>
                      </a:lnTo>
                      <a:lnTo>
                        <a:pt x="4363" y="20"/>
                      </a:lnTo>
                      <a:lnTo>
                        <a:pt x="4347" y="0"/>
                      </a:lnTo>
                      <a:lnTo>
                        <a:pt x="4320" y="0"/>
                      </a:lnTo>
                      <a:lnTo>
                        <a:pt x="4303" y="0"/>
                      </a:lnTo>
                      <a:lnTo>
                        <a:pt x="4283" y="20"/>
                      </a:lnTo>
                      <a:lnTo>
                        <a:pt x="4273" y="36"/>
                      </a:lnTo>
                      <a:lnTo>
                        <a:pt x="4249" y="40"/>
                      </a:lnTo>
                      <a:lnTo>
                        <a:pt x="4229" y="36"/>
                      </a:lnTo>
                      <a:lnTo>
                        <a:pt x="4209" y="20"/>
                      </a:lnTo>
                      <a:lnTo>
                        <a:pt x="4188" y="0"/>
                      </a:lnTo>
                      <a:lnTo>
                        <a:pt x="4172" y="0"/>
                      </a:lnTo>
                      <a:lnTo>
                        <a:pt x="4145" y="0"/>
                      </a:lnTo>
                      <a:lnTo>
                        <a:pt x="4135" y="20"/>
                      </a:lnTo>
                      <a:lnTo>
                        <a:pt x="4114" y="36"/>
                      </a:lnTo>
                      <a:lnTo>
                        <a:pt x="4091" y="40"/>
                      </a:lnTo>
                      <a:lnTo>
                        <a:pt x="4071" y="36"/>
                      </a:lnTo>
                      <a:lnTo>
                        <a:pt x="4054" y="20"/>
                      </a:lnTo>
                      <a:lnTo>
                        <a:pt x="4034" y="0"/>
                      </a:lnTo>
                      <a:lnTo>
                        <a:pt x="4017" y="0"/>
                      </a:lnTo>
                      <a:lnTo>
                        <a:pt x="3990" y="0"/>
                      </a:lnTo>
                      <a:lnTo>
                        <a:pt x="3977" y="20"/>
                      </a:lnTo>
                      <a:lnTo>
                        <a:pt x="3957" y="36"/>
                      </a:lnTo>
                      <a:lnTo>
                        <a:pt x="3940" y="40"/>
                      </a:lnTo>
                      <a:lnTo>
                        <a:pt x="3913" y="36"/>
                      </a:lnTo>
                      <a:lnTo>
                        <a:pt x="3896" y="20"/>
                      </a:lnTo>
                      <a:lnTo>
                        <a:pt x="3886" y="0"/>
                      </a:lnTo>
                      <a:lnTo>
                        <a:pt x="3859" y="0"/>
                      </a:lnTo>
                      <a:lnTo>
                        <a:pt x="3842" y="0"/>
                      </a:lnTo>
                      <a:lnTo>
                        <a:pt x="3822" y="20"/>
                      </a:lnTo>
                      <a:lnTo>
                        <a:pt x="3805" y="36"/>
                      </a:lnTo>
                      <a:lnTo>
                        <a:pt x="3785" y="40"/>
                      </a:lnTo>
                      <a:lnTo>
                        <a:pt x="3762" y="36"/>
                      </a:lnTo>
                      <a:lnTo>
                        <a:pt x="3744" y="20"/>
                      </a:lnTo>
                      <a:lnTo>
                        <a:pt x="3728" y="0"/>
                      </a:lnTo>
                      <a:lnTo>
                        <a:pt x="3704" y="0"/>
                      </a:lnTo>
                      <a:lnTo>
                        <a:pt x="3684" y="0"/>
                      </a:lnTo>
                      <a:lnTo>
                        <a:pt x="3664" y="20"/>
                      </a:lnTo>
                      <a:lnTo>
                        <a:pt x="3647" y="36"/>
                      </a:lnTo>
                      <a:lnTo>
                        <a:pt x="3627" y="40"/>
                      </a:lnTo>
                      <a:lnTo>
                        <a:pt x="3603" y="36"/>
                      </a:lnTo>
                      <a:lnTo>
                        <a:pt x="3590" y="20"/>
                      </a:lnTo>
                      <a:lnTo>
                        <a:pt x="3573" y="0"/>
                      </a:lnTo>
                      <a:lnTo>
                        <a:pt x="3553" y="0"/>
                      </a:lnTo>
                      <a:lnTo>
                        <a:pt x="3529" y="0"/>
                      </a:lnTo>
                      <a:lnTo>
                        <a:pt x="3509" y="20"/>
                      </a:lnTo>
                      <a:lnTo>
                        <a:pt x="3495" y="36"/>
                      </a:lnTo>
                      <a:lnTo>
                        <a:pt x="3472" y="40"/>
                      </a:lnTo>
                      <a:lnTo>
                        <a:pt x="3452" y="36"/>
                      </a:lnTo>
                      <a:lnTo>
                        <a:pt x="3432" y="20"/>
                      </a:lnTo>
                      <a:lnTo>
                        <a:pt x="3415" y="0"/>
                      </a:lnTo>
                      <a:lnTo>
                        <a:pt x="3398" y="0"/>
                      </a:lnTo>
                      <a:lnTo>
                        <a:pt x="3372" y="0"/>
                      </a:lnTo>
                      <a:lnTo>
                        <a:pt x="3361" y="20"/>
                      </a:lnTo>
                      <a:lnTo>
                        <a:pt x="3341" y="36"/>
                      </a:lnTo>
                      <a:lnTo>
                        <a:pt x="3318" y="40"/>
                      </a:lnTo>
                      <a:lnTo>
                        <a:pt x="3296" y="36"/>
                      </a:lnTo>
                      <a:lnTo>
                        <a:pt x="3280" y="20"/>
                      </a:lnTo>
                      <a:lnTo>
                        <a:pt x="3264" y="0"/>
                      </a:lnTo>
                      <a:lnTo>
                        <a:pt x="3240" y="0"/>
                      </a:lnTo>
                      <a:lnTo>
                        <a:pt x="3220" y="0"/>
                      </a:lnTo>
                      <a:lnTo>
                        <a:pt x="3203" y="20"/>
                      </a:lnTo>
                      <a:lnTo>
                        <a:pt x="3183" y="36"/>
                      </a:lnTo>
                      <a:lnTo>
                        <a:pt x="3166" y="40"/>
                      </a:lnTo>
                      <a:lnTo>
                        <a:pt x="3139" y="36"/>
                      </a:lnTo>
                      <a:lnTo>
                        <a:pt x="3123" y="20"/>
                      </a:lnTo>
                      <a:lnTo>
                        <a:pt x="3112" y="0"/>
                      </a:lnTo>
                      <a:lnTo>
                        <a:pt x="3085" y="0"/>
                      </a:lnTo>
                      <a:lnTo>
                        <a:pt x="3065" y="0"/>
                      </a:lnTo>
                      <a:lnTo>
                        <a:pt x="3049" y="20"/>
                      </a:lnTo>
                      <a:lnTo>
                        <a:pt x="3031" y="36"/>
                      </a:lnTo>
                      <a:lnTo>
                        <a:pt x="3007" y="40"/>
                      </a:lnTo>
                      <a:lnTo>
                        <a:pt x="2984" y="36"/>
                      </a:lnTo>
                      <a:lnTo>
                        <a:pt x="2971" y="20"/>
                      </a:lnTo>
                      <a:lnTo>
                        <a:pt x="2953" y="0"/>
                      </a:lnTo>
                      <a:lnTo>
                        <a:pt x="2926" y="0"/>
                      </a:lnTo>
                      <a:lnTo>
                        <a:pt x="2910" y="0"/>
                      </a:lnTo>
                      <a:lnTo>
                        <a:pt x="2890" y="20"/>
                      </a:lnTo>
                      <a:lnTo>
                        <a:pt x="2879" y="36"/>
                      </a:lnTo>
                      <a:lnTo>
                        <a:pt x="2852" y="40"/>
                      </a:lnTo>
                      <a:lnTo>
                        <a:pt x="2836" y="36"/>
                      </a:lnTo>
                      <a:lnTo>
                        <a:pt x="2816" y="20"/>
                      </a:lnTo>
                      <a:lnTo>
                        <a:pt x="2800" y="0"/>
                      </a:lnTo>
                      <a:lnTo>
                        <a:pt x="2776" y="0"/>
                      </a:lnTo>
                      <a:lnTo>
                        <a:pt x="2755" y="0"/>
                      </a:lnTo>
                      <a:lnTo>
                        <a:pt x="2735" y="20"/>
                      </a:lnTo>
                      <a:lnTo>
                        <a:pt x="2722" y="36"/>
                      </a:lnTo>
                      <a:lnTo>
                        <a:pt x="2695" y="40"/>
                      </a:lnTo>
                      <a:lnTo>
                        <a:pt x="2679" y="36"/>
                      </a:lnTo>
                      <a:lnTo>
                        <a:pt x="2657" y="20"/>
                      </a:lnTo>
                      <a:lnTo>
                        <a:pt x="2641" y="0"/>
                      </a:lnTo>
                      <a:lnTo>
                        <a:pt x="2624" y="0"/>
                      </a:lnTo>
                      <a:lnTo>
                        <a:pt x="2597" y="0"/>
                      </a:lnTo>
                      <a:lnTo>
                        <a:pt x="2587" y="20"/>
                      </a:lnTo>
                      <a:lnTo>
                        <a:pt x="2567" y="36"/>
                      </a:lnTo>
                      <a:lnTo>
                        <a:pt x="2547" y="40"/>
                      </a:lnTo>
                      <a:lnTo>
                        <a:pt x="2523" y="36"/>
                      </a:lnTo>
                      <a:lnTo>
                        <a:pt x="2506" y="20"/>
                      </a:lnTo>
                      <a:lnTo>
                        <a:pt x="2489" y="0"/>
                      </a:lnTo>
                      <a:lnTo>
                        <a:pt x="2466" y="0"/>
                      </a:lnTo>
                      <a:lnTo>
                        <a:pt x="2446" y="0"/>
                      </a:lnTo>
                      <a:lnTo>
                        <a:pt x="2429" y="20"/>
                      </a:lnTo>
                      <a:lnTo>
                        <a:pt x="2408" y="36"/>
                      </a:lnTo>
                      <a:lnTo>
                        <a:pt x="2392" y="40"/>
                      </a:lnTo>
                      <a:lnTo>
                        <a:pt x="2365" y="36"/>
                      </a:lnTo>
                      <a:lnTo>
                        <a:pt x="2355" y="20"/>
                      </a:lnTo>
                      <a:lnTo>
                        <a:pt x="2334" y="0"/>
                      </a:lnTo>
                      <a:lnTo>
                        <a:pt x="2311" y="0"/>
                      </a:lnTo>
                      <a:lnTo>
                        <a:pt x="2291" y="0"/>
                      </a:lnTo>
                      <a:lnTo>
                        <a:pt x="2271" y="20"/>
                      </a:lnTo>
                      <a:lnTo>
                        <a:pt x="2251" y="36"/>
                      </a:lnTo>
                      <a:lnTo>
                        <a:pt x="2233" y="40"/>
                      </a:lnTo>
                      <a:lnTo>
                        <a:pt x="2207" y="36"/>
                      </a:lnTo>
                      <a:lnTo>
                        <a:pt x="2197" y="20"/>
                      </a:lnTo>
                      <a:lnTo>
                        <a:pt x="2180" y="0"/>
                      </a:lnTo>
                      <a:lnTo>
                        <a:pt x="2159" y="0"/>
                      </a:lnTo>
                      <a:lnTo>
                        <a:pt x="2136" y="0"/>
                      </a:lnTo>
                      <a:lnTo>
                        <a:pt x="2116" y="20"/>
                      </a:lnTo>
                      <a:lnTo>
                        <a:pt x="2106" y="36"/>
                      </a:lnTo>
                      <a:lnTo>
                        <a:pt x="2079" y="40"/>
                      </a:lnTo>
                      <a:lnTo>
                        <a:pt x="2062" y="36"/>
                      </a:lnTo>
                      <a:lnTo>
                        <a:pt x="2038" y="20"/>
                      </a:lnTo>
                      <a:lnTo>
                        <a:pt x="2022" y="0"/>
                      </a:lnTo>
                      <a:lnTo>
                        <a:pt x="2002" y="0"/>
                      </a:lnTo>
                      <a:lnTo>
                        <a:pt x="1978" y="0"/>
                      </a:lnTo>
                      <a:lnTo>
                        <a:pt x="1964" y="20"/>
                      </a:lnTo>
                      <a:lnTo>
                        <a:pt x="1948" y="36"/>
                      </a:lnTo>
                      <a:lnTo>
                        <a:pt x="1921" y="40"/>
                      </a:lnTo>
                      <a:lnTo>
                        <a:pt x="1904" y="36"/>
                      </a:lnTo>
                      <a:lnTo>
                        <a:pt x="1884" y="20"/>
                      </a:lnTo>
                      <a:lnTo>
                        <a:pt x="1867" y="0"/>
                      </a:lnTo>
                      <a:lnTo>
                        <a:pt x="1847" y="0"/>
                      </a:lnTo>
                      <a:lnTo>
                        <a:pt x="1823" y="0"/>
                      </a:lnTo>
                      <a:lnTo>
                        <a:pt x="1810" y="20"/>
                      </a:lnTo>
                      <a:lnTo>
                        <a:pt x="1789" y="36"/>
                      </a:lnTo>
                      <a:lnTo>
                        <a:pt x="1773" y="40"/>
                      </a:lnTo>
                      <a:lnTo>
                        <a:pt x="1746" y="36"/>
                      </a:lnTo>
                      <a:lnTo>
                        <a:pt x="1729" y="20"/>
                      </a:lnTo>
                      <a:lnTo>
                        <a:pt x="1715" y="0"/>
                      </a:lnTo>
                      <a:lnTo>
                        <a:pt x="1692" y="0"/>
                      </a:lnTo>
                      <a:lnTo>
                        <a:pt x="1672" y="0"/>
                      </a:lnTo>
                      <a:lnTo>
                        <a:pt x="1655" y="20"/>
                      </a:lnTo>
                      <a:lnTo>
                        <a:pt x="1635" y="36"/>
                      </a:lnTo>
                      <a:lnTo>
                        <a:pt x="1618" y="40"/>
                      </a:lnTo>
                      <a:lnTo>
                        <a:pt x="1591" y="36"/>
                      </a:lnTo>
                      <a:lnTo>
                        <a:pt x="1578" y="20"/>
                      </a:lnTo>
                      <a:lnTo>
                        <a:pt x="1558" y="0"/>
                      </a:lnTo>
                      <a:lnTo>
                        <a:pt x="1538" y="0"/>
                      </a:lnTo>
                      <a:lnTo>
                        <a:pt x="1514" y="0"/>
                      </a:lnTo>
                      <a:lnTo>
                        <a:pt x="1497" y="20"/>
                      </a:lnTo>
                      <a:lnTo>
                        <a:pt x="1487" y="36"/>
                      </a:lnTo>
                      <a:lnTo>
                        <a:pt x="1460" y="40"/>
                      </a:lnTo>
                      <a:lnTo>
                        <a:pt x="1440" y="36"/>
                      </a:lnTo>
                      <a:lnTo>
                        <a:pt x="1423" y="20"/>
                      </a:lnTo>
                      <a:lnTo>
                        <a:pt x="1406" y="0"/>
                      </a:lnTo>
                      <a:lnTo>
                        <a:pt x="1386" y="0"/>
                      </a:lnTo>
                      <a:lnTo>
                        <a:pt x="1359" y="0"/>
                      </a:lnTo>
                      <a:lnTo>
                        <a:pt x="1342" y="20"/>
                      </a:lnTo>
                      <a:lnTo>
                        <a:pt x="1329" y="36"/>
                      </a:lnTo>
                      <a:lnTo>
                        <a:pt x="1302" y="40"/>
                      </a:lnTo>
                      <a:lnTo>
                        <a:pt x="1285" y="36"/>
                      </a:lnTo>
                      <a:lnTo>
                        <a:pt x="1265" y="20"/>
                      </a:lnTo>
                      <a:lnTo>
                        <a:pt x="1248" y="0"/>
                      </a:lnTo>
                      <a:lnTo>
                        <a:pt x="1228" y="0"/>
                      </a:lnTo>
                      <a:lnTo>
                        <a:pt x="1204" y="0"/>
                      </a:lnTo>
                      <a:lnTo>
                        <a:pt x="1191" y="20"/>
                      </a:lnTo>
                      <a:lnTo>
                        <a:pt x="1174" y="36"/>
                      </a:lnTo>
                      <a:lnTo>
                        <a:pt x="1154" y="40"/>
                      </a:lnTo>
                      <a:lnTo>
                        <a:pt x="1130" y="36"/>
                      </a:lnTo>
                      <a:lnTo>
                        <a:pt x="1110" y="20"/>
                      </a:lnTo>
                      <a:lnTo>
                        <a:pt x="1096" y="0"/>
                      </a:lnTo>
                      <a:lnTo>
                        <a:pt x="1069" y="0"/>
                      </a:lnTo>
                      <a:lnTo>
                        <a:pt x="1053" y="0"/>
                      </a:lnTo>
                      <a:lnTo>
                        <a:pt x="1033" y="20"/>
                      </a:lnTo>
                      <a:lnTo>
                        <a:pt x="1016" y="36"/>
                      </a:lnTo>
                      <a:lnTo>
                        <a:pt x="998" y="40"/>
                      </a:lnTo>
                      <a:lnTo>
                        <a:pt x="971" y="36"/>
                      </a:lnTo>
                      <a:lnTo>
                        <a:pt x="951" y="20"/>
                      </a:lnTo>
                      <a:lnTo>
                        <a:pt x="942" y="0"/>
                      </a:lnTo>
                      <a:lnTo>
                        <a:pt x="919" y="0"/>
                      </a:lnTo>
                      <a:lnTo>
                        <a:pt x="897" y="0"/>
                      </a:lnTo>
                      <a:lnTo>
                        <a:pt x="881" y="20"/>
                      </a:lnTo>
                      <a:lnTo>
                        <a:pt x="861" y="36"/>
                      </a:lnTo>
                      <a:lnTo>
                        <a:pt x="841" y="40"/>
                      </a:lnTo>
                      <a:lnTo>
                        <a:pt x="818" y="36"/>
                      </a:lnTo>
                      <a:lnTo>
                        <a:pt x="803" y="20"/>
                      </a:lnTo>
                      <a:lnTo>
                        <a:pt x="783" y="0"/>
                      </a:lnTo>
                      <a:lnTo>
                        <a:pt x="767" y="0"/>
                      </a:lnTo>
                      <a:lnTo>
                        <a:pt x="740" y="0"/>
                      </a:lnTo>
                      <a:lnTo>
                        <a:pt x="724" y="20"/>
                      </a:lnTo>
                      <a:lnTo>
                        <a:pt x="713" y="36"/>
                      </a:lnTo>
                      <a:lnTo>
                        <a:pt x="686" y="40"/>
                      </a:lnTo>
                      <a:lnTo>
                        <a:pt x="666" y="36"/>
                      </a:lnTo>
                      <a:lnTo>
                        <a:pt x="648" y="20"/>
                      </a:lnTo>
                      <a:lnTo>
                        <a:pt x="632" y="0"/>
                      </a:lnTo>
                      <a:lnTo>
                        <a:pt x="608" y="0"/>
                      </a:lnTo>
                      <a:lnTo>
                        <a:pt x="585" y="0"/>
                      </a:lnTo>
                      <a:lnTo>
                        <a:pt x="572" y="20"/>
                      </a:lnTo>
                      <a:lnTo>
                        <a:pt x="554" y="36"/>
                      </a:lnTo>
                      <a:lnTo>
                        <a:pt x="527" y="40"/>
                      </a:lnTo>
                      <a:lnTo>
                        <a:pt x="511" y="36"/>
                      </a:lnTo>
                      <a:lnTo>
                        <a:pt x="491" y="20"/>
                      </a:lnTo>
                      <a:lnTo>
                        <a:pt x="474" y="0"/>
                      </a:lnTo>
                      <a:lnTo>
                        <a:pt x="453" y="0"/>
                      </a:lnTo>
                      <a:lnTo>
                        <a:pt x="430" y="0"/>
                      </a:lnTo>
                      <a:lnTo>
                        <a:pt x="417" y="20"/>
                      </a:lnTo>
                      <a:lnTo>
                        <a:pt x="400" y="36"/>
                      </a:lnTo>
                      <a:lnTo>
                        <a:pt x="377" y="40"/>
                      </a:lnTo>
                      <a:lnTo>
                        <a:pt x="356" y="36"/>
                      </a:lnTo>
                      <a:lnTo>
                        <a:pt x="332" y="20"/>
                      </a:lnTo>
                      <a:lnTo>
                        <a:pt x="323" y="0"/>
                      </a:lnTo>
                      <a:lnTo>
                        <a:pt x="296" y="0"/>
                      </a:lnTo>
                      <a:lnTo>
                        <a:pt x="278" y="0"/>
                      </a:lnTo>
                      <a:lnTo>
                        <a:pt x="258" y="20"/>
                      </a:lnTo>
                      <a:lnTo>
                        <a:pt x="242" y="36"/>
                      </a:lnTo>
                      <a:lnTo>
                        <a:pt x="225" y="40"/>
                      </a:lnTo>
                      <a:lnTo>
                        <a:pt x="198" y="36"/>
                      </a:lnTo>
                      <a:lnTo>
                        <a:pt x="188" y="20"/>
                      </a:lnTo>
                      <a:lnTo>
                        <a:pt x="168" y="0"/>
                      </a:lnTo>
                      <a:lnTo>
                        <a:pt x="144" y="0"/>
                      </a:lnTo>
                      <a:lnTo>
                        <a:pt x="124" y="0"/>
                      </a:lnTo>
                      <a:lnTo>
                        <a:pt x="104" y="20"/>
                      </a:lnTo>
                      <a:lnTo>
                        <a:pt x="90" y="36"/>
                      </a:lnTo>
                      <a:lnTo>
                        <a:pt x="67" y="40"/>
                      </a:lnTo>
                      <a:lnTo>
                        <a:pt x="47" y="36"/>
                      </a:lnTo>
                      <a:lnTo>
                        <a:pt x="30" y="20"/>
                      </a:lnTo>
                      <a:lnTo>
                        <a:pt x="16" y="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7" name="Freeform 621"/>
                <p:cNvSpPr>
                  <a:spLocks/>
                </p:cNvSpPr>
                <p:nvPr/>
              </p:nvSpPr>
              <p:spPr bwMode="auto">
                <a:xfrm>
                  <a:off x="2950" y="823"/>
                  <a:ext cx="28" cy="11"/>
                </a:xfrm>
                <a:custGeom>
                  <a:avLst/>
                  <a:gdLst>
                    <a:gd name="T0" fmla="*/ 0 w 114"/>
                    <a:gd name="T1" fmla="*/ 0 h 40"/>
                    <a:gd name="T2" fmla="*/ 0 w 114"/>
                    <a:gd name="T3" fmla="*/ 0 h 40"/>
                    <a:gd name="T4" fmla="*/ 0 w 114"/>
                    <a:gd name="T5" fmla="*/ 0 h 40"/>
                    <a:gd name="T6" fmla="*/ 0 w 114"/>
                    <a:gd name="T7" fmla="*/ 0 h 40"/>
                    <a:gd name="T8" fmla="*/ 0 w 114"/>
                    <a:gd name="T9" fmla="*/ 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4"/>
                    <a:gd name="T16" fmla="*/ 0 h 40"/>
                    <a:gd name="T17" fmla="*/ 114 w 114"/>
                    <a:gd name="T18" fmla="*/ 40 h 4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4" h="40">
                      <a:moveTo>
                        <a:pt x="0" y="0"/>
                      </a:moveTo>
                      <a:lnTo>
                        <a:pt x="70" y="23"/>
                      </a:lnTo>
                      <a:lnTo>
                        <a:pt x="114" y="40"/>
                      </a:lnTo>
                      <a:lnTo>
                        <a:pt x="63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BCBE4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8" name="Line 622"/>
                <p:cNvSpPr>
                  <a:spLocks noChangeShapeType="1"/>
                </p:cNvSpPr>
                <p:nvPr/>
              </p:nvSpPr>
              <p:spPr bwMode="auto">
                <a:xfrm>
                  <a:off x="2822" y="611"/>
                  <a:ext cx="45" cy="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" name="Freeform 623"/>
                <p:cNvSpPr>
                  <a:spLocks/>
                </p:cNvSpPr>
                <p:nvPr/>
              </p:nvSpPr>
              <p:spPr bwMode="auto">
                <a:xfrm>
                  <a:off x="2931" y="821"/>
                  <a:ext cx="19" cy="2"/>
                </a:xfrm>
                <a:custGeom>
                  <a:avLst/>
                  <a:gdLst>
                    <a:gd name="T0" fmla="*/ 0 w 74"/>
                    <a:gd name="T1" fmla="*/ 0 h 11"/>
                    <a:gd name="T2" fmla="*/ 0 w 74"/>
                    <a:gd name="T3" fmla="*/ 0 h 11"/>
                    <a:gd name="T4" fmla="*/ 0 w 74"/>
                    <a:gd name="T5" fmla="*/ 0 h 11"/>
                    <a:gd name="T6" fmla="*/ 0 60000 65536"/>
                    <a:gd name="T7" fmla="*/ 0 60000 65536"/>
                    <a:gd name="T8" fmla="*/ 0 60000 65536"/>
                    <a:gd name="T9" fmla="*/ 0 w 74"/>
                    <a:gd name="T10" fmla="*/ 0 h 11"/>
                    <a:gd name="T11" fmla="*/ 74 w 74"/>
                    <a:gd name="T12" fmla="*/ 11 h 1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4" h="11">
                      <a:moveTo>
                        <a:pt x="74" y="11"/>
                      </a:moveTo>
                      <a:lnTo>
                        <a:pt x="0" y="0"/>
                      </a:lnTo>
                      <a:lnTo>
                        <a:pt x="74" y="11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0" name="Freeform 624"/>
                <p:cNvSpPr>
                  <a:spLocks/>
                </p:cNvSpPr>
                <p:nvPr/>
              </p:nvSpPr>
              <p:spPr bwMode="auto">
                <a:xfrm>
                  <a:off x="2837" y="776"/>
                  <a:ext cx="5" cy="5"/>
                </a:xfrm>
                <a:custGeom>
                  <a:avLst/>
                  <a:gdLst>
                    <a:gd name="T0" fmla="*/ 0 w 20"/>
                    <a:gd name="T1" fmla="*/ 0 h 16"/>
                    <a:gd name="T2" fmla="*/ 0 w 20"/>
                    <a:gd name="T3" fmla="*/ 0 h 16"/>
                    <a:gd name="T4" fmla="*/ 0 w 20"/>
                    <a:gd name="T5" fmla="*/ 0 h 16"/>
                    <a:gd name="T6" fmla="*/ 0 w 20"/>
                    <a:gd name="T7" fmla="*/ 0 h 16"/>
                    <a:gd name="T8" fmla="*/ 0 w 20"/>
                    <a:gd name="T9" fmla="*/ 0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"/>
                    <a:gd name="T16" fmla="*/ 0 h 16"/>
                    <a:gd name="T17" fmla="*/ 20 w 20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" h="16">
                      <a:moveTo>
                        <a:pt x="4" y="7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0" y="16"/>
                      </a:lnTo>
                      <a:lnTo>
                        <a:pt x="4" y="7"/>
                      </a:lnTo>
                      <a:close/>
                    </a:path>
                  </a:pathLst>
                </a:custGeom>
                <a:solidFill>
                  <a:srgbClr val="EBCBE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1" name="Freeform 625"/>
                <p:cNvSpPr>
                  <a:spLocks/>
                </p:cNvSpPr>
                <p:nvPr/>
              </p:nvSpPr>
              <p:spPr bwMode="auto">
                <a:xfrm>
                  <a:off x="2837" y="776"/>
                  <a:ext cx="5" cy="5"/>
                </a:xfrm>
                <a:custGeom>
                  <a:avLst/>
                  <a:gdLst>
                    <a:gd name="T0" fmla="*/ 0 w 20"/>
                    <a:gd name="T1" fmla="*/ 0 h 16"/>
                    <a:gd name="T2" fmla="*/ 0 w 20"/>
                    <a:gd name="T3" fmla="*/ 0 h 16"/>
                    <a:gd name="T4" fmla="*/ 0 w 20"/>
                    <a:gd name="T5" fmla="*/ 0 h 16"/>
                    <a:gd name="T6" fmla="*/ 0 w 20"/>
                    <a:gd name="T7" fmla="*/ 0 h 16"/>
                    <a:gd name="T8" fmla="*/ 0 w 20"/>
                    <a:gd name="T9" fmla="*/ 0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"/>
                    <a:gd name="T16" fmla="*/ 0 h 16"/>
                    <a:gd name="T17" fmla="*/ 20 w 20"/>
                    <a:gd name="T18" fmla="*/ 16 h 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" h="16">
                      <a:moveTo>
                        <a:pt x="4" y="7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0" y="16"/>
                      </a:lnTo>
                      <a:lnTo>
                        <a:pt x="4" y="7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2" name="Freeform 626"/>
                <p:cNvSpPr>
                  <a:spLocks/>
                </p:cNvSpPr>
                <p:nvPr/>
              </p:nvSpPr>
              <p:spPr bwMode="auto">
                <a:xfrm>
                  <a:off x="2978" y="834"/>
                  <a:ext cx="1" cy="1"/>
                </a:xfrm>
                <a:custGeom>
                  <a:avLst/>
                  <a:gdLst>
                    <a:gd name="T0" fmla="*/ 0 w 3"/>
                    <a:gd name="T1" fmla="*/ 0 h 1"/>
                    <a:gd name="T2" fmla="*/ 0 w 3"/>
                    <a:gd name="T3" fmla="*/ 0 h 1"/>
                    <a:gd name="T4" fmla="*/ 0 w 3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3"/>
                    <a:gd name="T10" fmla="*/ 0 h 1"/>
                    <a:gd name="T11" fmla="*/ 3 w 3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" h="1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3" name="Freeform 627"/>
                <p:cNvSpPr>
                  <a:spLocks/>
                </p:cNvSpPr>
                <p:nvPr/>
              </p:nvSpPr>
              <p:spPr bwMode="auto">
                <a:xfrm>
                  <a:off x="1668" y="2041"/>
                  <a:ext cx="512" cy="11"/>
                </a:xfrm>
                <a:custGeom>
                  <a:avLst/>
                  <a:gdLst>
                    <a:gd name="T0" fmla="*/ 0 w 2045"/>
                    <a:gd name="T1" fmla="*/ 0 h 41"/>
                    <a:gd name="T2" fmla="*/ 0 w 2045"/>
                    <a:gd name="T3" fmla="*/ 0 h 41"/>
                    <a:gd name="T4" fmla="*/ 0 w 2045"/>
                    <a:gd name="T5" fmla="*/ 0 h 41"/>
                    <a:gd name="T6" fmla="*/ 0 w 2045"/>
                    <a:gd name="T7" fmla="*/ 0 h 41"/>
                    <a:gd name="T8" fmla="*/ 0 w 2045"/>
                    <a:gd name="T9" fmla="*/ 0 h 41"/>
                    <a:gd name="T10" fmla="*/ 0 w 2045"/>
                    <a:gd name="T11" fmla="*/ 0 h 41"/>
                    <a:gd name="T12" fmla="*/ 0 w 2045"/>
                    <a:gd name="T13" fmla="*/ 0 h 41"/>
                    <a:gd name="T14" fmla="*/ 0 w 2045"/>
                    <a:gd name="T15" fmla="*/ 0 h 41"/>
                    <a:gd name="T16" fmla="*/ 0 w 2045"/>
                    <a:gd name="T17" fmla="*/ 0 h 41"/>
                    <a:gd name="T18" fmla="*/ 0 w 2045"/>
                    <a:gd name="T19" fmla="*/ 0 h 41"/>
                    <a:gd name="T20" fmla="*/ 0 w 2045"/>
                    <a:gd name="T21" fmla="*/ 0 h 41"/>
                    <a:gd name="T22" fmla="*/ 0 w 2045"/>
                    <a:gd name="T23" fmla="*/ 0 h 41"/>
                    <a:gd name="T24" fmla="*/ 0 w 2045"/>
                    <a:gd name="T25" fmla="*/ 0 h 41"/>
                    <a:gd name="T26" fmla="*/ 0 w 2045"/>
                    <a:gd name="T27" fmla="*/ 0 h 41"/>
                    <a:gd name="T28" fmla="*/ 0 w 2045"/>
                    <a:gd name="T29" fmla="*/ 0 h 41"/>
                    <a:gd name="T30" fmla="*/ 0 w 2045"/>
                    <a:gd name="T31" fmla="*/ 0 h 41"/>
                    <a:gd name="T32" fmla="*/ 0 w 2045"/>
                    <a:gd name="T33" fmla="*/ 0 h 41"/>
                    <a:gd name="T34" fmla="*/ 0 w 2045"/>
                    <a:gd name="T35" fmla="*/ 0 h 41"/>
                    <a:gd name="T36" fmla="*/ 0 w 2045"/>
                    <a:gd name="T37" fmla="*/ 0 h 41"/>
                    <a:gd name="T38" fmla="*/ 0 w 2045"/>
                    <a:gd name="T39" fmla="*/ 0 h 41"/>
                    <a:gd name="T40" fmla="*/ 0 w 2045"/>
                    <a:gd name="T41" fmla="*/ 0 h 41"/>
                    <a:gd name="T42" fmla="*/ 0 w 2045"/>
                    <a:gd name="T43" fmla="*/ 0 h 41"/>
                    <a:gd name="T44" fmla="*/ 0 w 2045"/>
                    <a:gd name="T45" fmla="*/ 0 h 41"/>
                    <a:gd name="T46" fmla="*/ 0 w 2045"/>
                    <a:gd name="T47" fmla="*/ 0 h 41"/>
                    <a:gd name="T48" fmla="*/ 0 w 2045"/>
                    <a:gd name="T49" fmla="*/ 0 h 41"/>
                    <a:gd name="T50" fmla="*/ 0 w 2045"/>
                    <a:gd name="T51" fmla="*/ 0 h 41"/>
                    <a:gd name="T52" fmla="*/ 0 w 2045"/>
                    <a:gd name="T53" fmla="*/ 0 h 41"/>
                    <a:gd name="T54" fmla="*/ 0 w 2045"/>
                    <a:gd name="T55" fmla="*/ 0 h 41"/>
                    <a:gd name="T56" fmla="*/ 0 w 2045"/>
                    <a:gd name="T57" fmla="*/ 0 h 41"/>
                    <a:gd name="T58" fmla="*/ 0 w 2045"/>
                    <a:gd name="T59" fmla="*/ 0 h 41"/>
                    <a:gd name="T60" fmla="*/ 0 w 2045"/>
                    <a:gd name="T61" fmla="*/ 0 h 41"/>
                    <a:gd name="T62" fmla="*/ 0 w 2045"/>
                    <a:gd name="T63" fmla="*/ 0 h 41"/>
                    <a:gd name="T64" fmla="*/ 0 w 2045"/>
                    <a:gd name="T65" fmla="*/ 0 h 41"/>
                    <a:gd name="T66" fmla="*/ 0 w 2045"/>
                    <a:gd name="T67" fmla="*/ 0 h 41"/>
                    <a:gd name="T68" fmla="*/ 0 w 2045"/>
                    <a:gd name="T69" fmla="*/ 0 h 41"/>
                    <a:gd name="T70" fmla="*/ 0 w 2045"/>
                    <a:gd name="T71" fmla="*/ 0 h 41"/>
                    <a:gd name="T72" fmla="*/ 0 w 2045"/>
                    <a:gd name="T73" fmla="*/ 0 h 41"/>
                    <a:gd name="T74" fmla="*/ 0 w 2045"/>
                    <a:gd name="T75" fmla="*/ 0 h 41"/>
                    <a:gd name="T76" fmla="*/ 0 w 2045"/>
                    <a:gd name="T77" fmla="*/ 0 h 41"/>
                    <a:gd name="T78" fmla="*/ 0 w 2045"/>
                    <a:gd name="T79" fmla="*/ 0 h 41"/>
                    <a:gd name="T80" fmla="*/ 0 w 2045"/>
                    <a:gd name="T81" fmla="*/ 0 h 41"/>
                    <a:gd name="T82" fmla="*/ 0 w 2045"/>
                    <a:gd name="T83" fmla="*/ 0 h 41"/>
                    <a:gd name="T84" fmla="*/ 0 w 2045"/>
                    <a:gd name="T85" fmla="*/ 0 h 41"/>
                    <a:gd name="T86" fmla="*/ 0 w 2045"/>
                    <a:gd name="T87" fmla="*/ 0 h 41"/>
                    <a:gd name="T88" fmla="*/ 0 w 2045"/>
                    <a:gd name="T89" fmla="*/ 0 h 41"/>
                    <a:gd name="T90" fmla="*/ 0 w 2045"/>
                    <a:gd name="T91" fmla="*/ 0 h 41"/>
                    <a:gd name="T92" fmla="*/ 0 w 2045"/>
                    <a:gd name="T93" fmla="*/ 0 h 41"/>
                    <a:gd name="T94" fmla="*/ 0 w 2045"/>
                    <a:gd name="T95" fmla="*/ 0 h 41"/>
                    <a:gd name="T96" fmla="*/ 0 w 2045"/>
                    <a:gd name="T97" fmla="*/ 0 h 41"/>
                    <a:gd name="T98" fmla="*/ 0 w 2045"/>
                    <a:gd name="T99" fmla="*/ 0 h 41"/>
                    <a:gd name="T100" fmla="*/ 0 w 2045"/>
                    <a:gd name="T101" fmla="*/ 0 h 41"/>
                    <a:gd name="T102" fmla="*/ 0 w 2045"/>
                    <a:gd name="T103" fmla="*/ 0 h 41"/>
                    <a:gd name="T104" fmla="*/ 0 w 2045"/>
                    <a:gd name="T105" fmla="*/ 0 h 41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2045"/>
                    <a:gd name="T160" fmla="*/ 0 h 41"/>
                    <a:gd name="T161" fmla="*/ 2045 w 2045"/>
                    <a:gd name="T162" fmla="*/ 41 h 41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2045" h="41">
                      <a:moveTo>
                        <a:pt x="2045" y="0"/>
                      </a:moveTo>
                      <a:lnTo>
                        <a:pt x="2029" y="7"/>
                      </a:lnTo>
                      <a:lnTo>
                        <a:pt x="2009" y="21"/>
                      </a:lnTo>
                      <a:lnTo>
                        <a:pt x="1991" y="34"/>
                      </a:lnTo>
                      <a:lnTo>
                        <a:pt x="1971" y="41"/>
                      </a:lnTo>
                      <a:lnTo>
                        <a:pt x="1948" y="34"/>
                      </a:lnTo>
                      <a:lnTo>
                        <a:pt x="1935" y="21"/>
                      </a:lnTo>
                      <a:lnTo>
                        <a:pt x="1914" y="7"/>
                      </a:lnTo>
                      <a:lnTo>
                        <a:pt x="1894" y="0"/>
                      </a:lnTo>
                      <a:lnTo>
                        <a:pt x="1870" y="7"/>
                      </a:lnTo>
                      <a:lnTo>
                        <a:pt x="1850" y="21"/>
                      </a:lnTo>
                      <a:lnTo>
                        <a:pt x="1840" y="34"/>
                      </a:lnTo>
                      <a:lnTo>
                        <a:pt x="1813" y="41"/>
                      </a:lnTo>
                      <a:lnTo>
                        <a:pt x="1796" y="34"/>
                      </a:lnTo>
                      <a:lnTo>
                        <a:pt x="1776" y="21"/>
                      </a:lnTo>
                      <a:lnTo>
                        <a:pt x="1760" y="7"/>
                      </a:lnTo>
                      <a:lnTo>
                        <a:pt x="1742" y="0"/>
                      </a:lnTo>
                      <a:lnTo>
                        <a:pt x="1715" y="7"/>
                      </a:lnTo>
                      <a:lnTo>
                        <a:pt x="1702" y="21"/>
                      </a:lnTo>
                      <a:lnTo>
                        <a:pt x="1682" y="34"/>
                      </a:lnTo>
                      <a:lnTo>
                        <a:pt x="1662" y="41"/>
                      </a:lnTo>
                      <a:lnTo>
                        <a:pt x="1639" y="34"/>
                      </a:lnTo>
                      <a:lnTo>
                        <a:pt x="1621" y="21"/>
                      </a:lnTo>
                      <a:lnTo>
                        <a:pt x="1608" y="7"/>
                      </a:lnTo>
                      <a:lnTo>
                        <a:pt x="1585" y="0"/>
                      </a:lnTo>
                      <a:lnTo>
                        <a:pt x="1565" y="7"/>
                      </a:lnTo>
                      <a:lnTo>
                        <a:pt x="1547" y="21"/>
                      </a:lnTo>
                      <a:lnTo>
                        <a:pt x="1527" y="34"/>
                      </a:lnTo>
                      <a:lnTo>
                        <a:pt x="1511" y="41"/>
                      </a:lnTo>
                      <a:lnTo>
                        <a:pt x="1484" y="34"/>
                      </a:lnTo>
                      <a:lnTo>
                        <a:pt x="1466" y="21"/>
                      </a:lnTo>
                      <a:lnTo>
                        <a:pt x="1450" y="7"/>
                      </a:lnTo>
                      <a:lnTo>
                        <a:pt x="1430" y="0"/>
                      </a:lnTo>
                      <a:lnTo>
                        <a:pt x="1406" y="7"/>
                      </a:lnTo>
                      <a:lnTo>
                        <a:pt x="1390" y="21"/>
                      </a:lnTo>
                      <a:lnTo>
                        <a:pt x="1372" y="34"/>
                      </a:lnTo>
                      <a:lnTo>
                        <a:pt x="1352" y="41"/>
                      </a:lnTo>
                      <a:lnTo>
                        <a:pt x="1325" y="34"/>
                      </a:lnTo>
                      <a:lnTo>
                        <a:pt x="1316" y="21"/>
                      </a:lnTo>
                      <a:lnTo>
                        <a:pt x="1298" y="7"/>
                      </a:lnTo>
                      <a:lnTo>
                        <a:pt x="1271" y="0"/>
                      </a:lnTo>
                      <a:lnTo>
                        <a:pt x="1255" y="7"/>
                      </a:lnTo>
                      <a:lnTo>
                        <a:pt x="1235" y="21"/>
                      </a:lnTo>
                      <a:lnTo>
                        <a:pt x="1221" y="34"/>
                      </a:lnTo>
                      <a:lnTo>
                        <a:pt x="1197" y="41"/>
                      </a:lnTo>
                      <a:lnTo>
                        <a:pt x="1177" y="34"/>
                      </a:lnTo>
                      <a:lnTo>
                        <a:pt x="1157" y="21"/>
                      </a:lnTo>
                      <a:lnTo>
                        <a:pt x="1141" y="7"/>
                      </a:lnTo>
                      <a:lnTo>
                        <a:pt x="1119" y="0"/>
                      </a:lnTo>
                      <a:lnTo>
                        <a:pt x="1096" y="7"/>
                      </a:lnTo>
                      <a:lnTo>
                        <a:pt x="1076" y="21"/>
                      </a:lnTo>
                      <a:lnTo>
                        <a:pt x="1067" y="34"/>
                      </a:lnTo>
                      <a:lnTo>
                        <a:pt x="1040" y="41"/>
                      </a:lnTo>
                      <a:lnTo>
                        <a:pt x="1022" y="34"/>
                      </a:lnTo>
                      <a:lnTo>
                        <a:pt x="1006" y="21"/>
                      </a:lnTo>
                      <a:lnTo>
                        <a:pt x="986" y="7"/>
                      </a:lnTo>
                      <a:lnTo>
                        <a:pt x="969" y="0"/>
                      </a:lnTo>
                      <a:lnTo>
                        <a:pt x="942" y="7"/>
                      </a:lnTo>
                      <a:lnTo>
                        <a:pt x="928" y="21"/>
                      </a:lnTo>
                      <a:lnTo>
                        <a:pt x="908" y="34"/>
                      </a:lnTo>
                      <a:lnTo>
                        <a:pt x="892" y="41"/>
                      </a:lnTo>
                      <a:lnTo>
                        <a:pt x="865" y="34"/>
                      </a:lnTo>
                      <a:lnTo>
                        <a:pt x="847" y="21"/>
                      </a:lnTo>
                      <a:lnTo>
                        <a:pt x="834" y="7"/>
                      </a:lnTo>
                      <a:lnTo>
                        <a:pt x="810" y="0"/>
                      </a:lnTo>
                      <a:lnTo>
                        <a:pt x="791" y="7"/>
                      </a:lnTo>
                      <a:lnTo>
                        <a:pt x="773" y="21"/>
                      </a:lnTo>
                      <a:lnTo>
                        <a:pt x="753" y="34"/>
                      </a:lnTo>
                      <a:lnTo>
                        <a:pt x="733" y="41"/>
                      </a:lnTo>
                      <a:lnTo>
                        <a:pt x="709" y="34"/>
                      </a:lnTo>
                      <a:lnTo>
                        <a:pt x="697" y="21"/>
                      </a:lnTo>
                      <a:lnTo>
                        <a:pt x="679" y="7"/>
                      </a:lnTo>
                      <a:lnTo>
                        <a:pt x="652" y="0"/>
                      </a:lnTo>
                      <a:lnTo>
                        <a:pt x="635" y="7"/>
                      </a:lnTo>
                      <a:lnTo>
                        <a:pt x="615" y="21"/>
                      </a:lnTo>
                      <a:lnTo>
                        <a:pt x="599" y="34"/>
                      </a:lnTo>
                      <a:lnTo>
                        <a:pt x="578" y="41"/>
                      </a:lnTo>
                      <a:lnTo>
                        <a:pt x="554" y="34"/>
                      </a:lnTo>
                      <a:lnTo>
                        <a:pt x="541" y="21"/>
                      </a:lnTo>
                      <a:lnTo>
                        <a:pt x="525" y="7"/>
                      </a:lnTo>
                      <a:lnTo>
                        <a:pt x="500" y="0"/>
                      </a:lnTo>
                      <a:lnTo>
                        <a:pt x="480" y="7"/>
                      </a:lnTo>
                      <a:lnTo>
                        <a:pt x="460" y="21"/>
                      </a:lnTo>
                      <a:lnTo>
                        <a:pt x="447" y="34"/>
                      </a:lnTo>
                      <a:lnTo>
                        <a:pt x="420" y="41"/>
                      </a:lnTo>
                      <a:lnTo>
                        <a:pt x="403" y="34"/>
                      </a:lnTo>
                      <a:lnTo>
                        <a:pt x="383" y="21"/>
                      </a:lnTo>
                      <a:lnTo>
                        <a:pt x="366" y="7"/>
                      </a:lnTo>
                      <a:lnTo>
                        <a:pt x="350" y="0"/>
                      </a:lnTo>
                      <a:lnTo>
                        <a:pt x="323" y="7"/>
                      </a:lnTo>
                      <a:lnTo>
                        <a:pt x="312" y="21"/>
                      </a:lnTo>
                      <a:lnTo>
                        <a:pt x="292" y="34"/>
                      </a:lnTo>
                      <a:lnTo>
                        <a:pt x="269" y="41"/>
                      </a:lnTo>
                      <a:lnTo>
                        <a:pt x="249" y="34"/>
                      </a:lnTo>
                      <a:lnTo>
                        <a:pt x="231" y="21"/>
                      </a:lnTo>
                      <a:lnTo>
                        <a:pt x="208" y="7"/>
                      </a:lnTo>
                      <a:lnTo>
                        <a:pt x="191" y="0"/>
                      </a:lnTo>
                      <a:lnTo>
                        <a:pt x="168" y="7"/>
                      </a:lnTo>
                      <a:lnTo>
                        <a:pt x="154" y="21"/>
                      </a:lnTo>
                      <a:lnTo>
                        <a:pt x="134" y="34"/>
                      </a:lnTo>
                      <a:lnTo>
                        <a:pt x="117" y="41"/>
                      </a:lnTo>
                      <a:lnTo>
                        <a:pt x="90" y="34"/>
                      </a:lnTo>
                      <a:lnTo>
                        <a:pt x="74" y="21"/>
                      </a:lnTo>
                      <a:lnTo>
                        <a:pt x="63" y="7"/>
                      </a:lnTo>
                      <a:lnTo>
                        <a:pt x="36" y="0"/>
                      </a:lnTo>
                      <a:lnTo>
                        <a:pt x="16" y="7"/>
                      </a:lnTo>
                      <a:lnTo>
                        <a:pt x="0" y="2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4" name="Freeform 628"/>
                <p:cNvSpPr>
                  <a:spLocks/>
                </p:cNvSpPr>
                <p:nvPr/>
              </p:nvSpPr>
              <p:spPr bwMode="auto">
                <a:xfrm>
                  <a:off x="2180" y="2027"/>
                  <a:ext cx="389" cy="25"/>
                </a:xfrm>
                <a:custGeom>
                  <a:avLst/>
                  <a:gdLst>
                    <a:gd name="T0" fmla="*/ 0 w 1558"/>
                    <a:gd name="T1" fmla="*/ 0 h 94"/>
                    <a:gd name="T2" fmla="*/ 0 w 1558"/>
                    <a:gd name="T3" fmla="*/ 0 h 94"/>
                    <a:gd name="T4" fmla="*/ 0 w 1558"/>
                    <a:gd name="T5" fmla="*/ 0 h 94"/>
                    <a:gd name="T6" fmla="*/ 0 w 1558"/>
                    <a:gd name="T7" fmla="*/ 0 h 94"/>
                    <a:gd name="T8" fmla="*/ 0 w 1558"/>
                    <a:gd name="T9" fmla="*/ 0 h 94"/>
                    <a:gd name="T10" fmla="*/ 0 w 1558"/>
                    <a:gd name="T11" fmla="*/ 0 h 94"/>
                    <a:gd name="T12" fmla="*/ 0 w 1558"/>
                    <a:gd name="T13" fmla="*/ 0 h 94"/>
                    <a:gd name="T14" fmla="*/ 0 w 1558"/>
                    <a:gd name="T15" fmla="*/ 0 h 94"/>
                    <a:gd name="T16" fmla="*/ 0 w 1558"/>
                    <a:gd name="T17" fmla="*/ 0 h 94"/>
                    <a:gd name="T18" fmla="*/ 0 w 1558"/>
                    <a:gd name="T19" fmla="*/ 0 h 94"/>
                    <a:gd name="T20" fmla="*/ 0 w 1558"/>
                    <a:gd name="T21" fmla="*/ 0 h 94"/>
                    <a:gd name="T22" fmla="*/ 0 w 1558"/>
                    <a:gd name="T23" fmla="*/ 0 h 94"/>
                    <a:gd name="T24" fmla="*/ 0 w 1558"/>
                    <a:gd name="T25" fmla="*/ 0 h 94"/>
                    <a:gd name="T26" fmla="*/ 0 w 1558"/>
                    <a:gd name="T27" fmla="*/ 0 h 94"/>
                    <a:gd name="T28" fmla="*/ 0 w 1558"/>
                    <a:gd name="T29" fmla="*/ 0 h 94"/>
                    <a:gd name="T30" fmla="*/ 0 w 1558"/>
                    <a:gd name="T31" fmla="*/ 0 h 94"/>
                    <a:gd name="T32" fmla="*/ 0 w 1558"/>
                    <a:gd name="T33" fmla="*/ 0 h 94"/>
                    <a:gd name="T34" fmla="*/ 0 w 1558"/>
                    <a:gd name="T35" fmla="*/ 0 h 94"/>
                    <a:gd name="T36" fmla="*/ 0 w 1558"/>
                    <a:gd name="T37" fmla="*/ 0 h 94"/>
                    <a:gd name="T38" fmla="*/ 0 w 1558"/>
                    <a:gd name="T39" fmla="*/ 0 h 94"/>
                    <a:gd name="T40" fmla="*/ 0 w 1558"/>
                    <a:gd name="T41" fmla="*/ 0 h 94"/>
                    <a:gd name="T42" fmla="*/ 0 w 1558"/>
                    <a:gd name="T43" fmla="*/ 0 h 94"/>
                    <a:gd name="T44" fmla="*/ 0 w 1558"/>
                    <a:gd name="T45" fmla="*/ 0 h 94"/>
                    <a:gd name="T46" fmla="*/ 0 w 1558"/>
                    <a:gd name="T47" fmla="*/ 0 h 94"/>
                    <a:gd name="T48" fmla="*/ 0 w 1558"/>
                    <a:gd name="T49" fmla="*/ 0 h 94"/>
                    <a:gd name="T50" fmla="*/ 0 w 1558"/>
                    <a:gd name="T51" fmla="*/ 0 h 94"/>
                    <a:gd name="T52" fmla="*/ 0 w 1558"/>
                    <a:gd name="T53" fmla="*/ 0 h 94"/>
                    <a:gd name="T54" fmla="*/ 0 w 1558"/>
                    <a:gd name="T55" fmla="*/ 0 h 94"/>
                    <a:gd name="T56" fmla="*/ 0 w 1558"/>
                    <a:gd name="T57" fmla="*/ 0 h 94"/>
                    <a:gd name="T58" fmla="*/ 0 w 1558"/>
                    <a:gd name="T59" fmla="*/ 0 h 94"/>
                    <a:gd name="T60" fmla="*/ 0 w 1558"/>
                    <a:gd name="T61" fmla="*/ 0 h 94"/>
                    <a:gd name="T62" fmla="*/ 0 w 1558"/>
                    <a:gd name="T63" fmla="*/ 0 h 94"/>
                    <a:gd name="T64" fmla="*/ 0 w 1558"/>
                    <a:gd name="T65" fmla="*/ 0 h 94"/>
                    <a:gd name="T66" fmla="*/ 0 w 1558"/>
                    <a:gd name="T67" fmla="*/ 0 h 94"/>
                    <a:gd name="T68" fmla="*/ 0 w 1558"/>
                    <a:gd name="T69" fmla="*/ 0 h 94"/>
                    <a:gd name="T70" fmla="*/ 0 w 1558"/>
                    <a:gd name="T71" fmla="*/ 0 h 94"/>
                    <a:gd name="T72" fmla="*/ 0 w 1558"/>
                    <a:gd name="T73" fmla="*/ 0 h 94"/>
                    <a:gd name="T74" fmla="*/ 0 w 1558"/>
                    <a:gd name="T75" fmla="*/ 0 h 94"/>
                    <a:gd name="T76" fmla="*/ 0 w 1558"/>
                    <a:gd name="T77" fmla="*/ 0 h 94"/>
                    <a:gd name="T78" fmla="*/ 0 w 1558"/>
                    <a:gd name="T79" fmla="*/ 0 h 94"/>
                    <a:gd name="T80" fmla="*/ 0 w 1558"/>
                    <a:gd name="T81" fmla="*/ 0 h 94"/>
                    <a:gd name="T82" fmla="*/ 0 w 1558"/>
                    <a:gd name="T83" fmla="*/ 0 h 94"/>
                    <a:gd name="T84" fmla="*/ 0 w 1558"/>
                    <a:gd name="T85" fmla="*/ 0 h 94"/>
                    <a:gd name="T86" fmla="*/ 0 w 1558"/>
                    <a:gd name="T87" fmla="*/ 0 h 94"/>
                    <a:gd name="T88" fmla="*/ 0 w 1558"/>
                    <a:gd name="T89" fmla="*/ 0 h 94"/>
                    <a:gd name="T90" fmla="*/ 0 w 1558"/>
                    <a:gd name="T91" fmla="*/ 0 h 9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558"/>
                    <a:gd name="T139" fmla="*/ 0 h 94"/>
                    <a:gd name="T140" fmla="*/ 1558 w 1558"/>
                    <a:gd name="T141" fmla="*/ 94 h 94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558" h="94">
                      <a:moveTo>
                        <a:pt x="1558" y="50"/>
                      </a:moveTo>
                      <a:lnTo>
                        <a:pt x="1555" y="50"/>
                      </a:lnTo>
                      <a:lnTo>
                        <a:pt x="1549" y="50"/>
                      </a:lnTo>
                      <a:lnTo>
                        <a:pt x="1121" y="20"/>
                      </a:lnTo>
                      <a:lnTo>
                        <a:pt x="903" y="9"/>
                      </a:lnTo>
                      <a:lnTo>
                        <a:pt x="690" y="0"/>
                      </a:lnTo>
                      <a:lnTo>
                        <a:pt x="482" y="0"/>
                      </a:lnTo>
                      <a:lnTo>
                        <a:pt x="293" y="9"/>
                      </a:lnTo>
                      <a:lnTo>
                        <a:pt x="132" y="20"/>
                      </a:lnTo>
                      <a:lnTo>
                        <a:pt x="64" y="36"/>
                      </a:lnTo>
                      <a:lnTo>
                        <a:pt x="0" y="50"/>
                      </a:lnTo>
                      <a:lnTo>
                        <a:pt x="27" y="60"/>
                      </a:lnTo>
                      <a:lnTo>
                        <a:pt x="44" y="74"/>
                      </a:lnTo>
                      <a:lnTo>
                        <a:pt x="58" y="83"/>
                      </a:lnTo>
                      <a:lnTo>
                        <a:pt x="81" y="94"/>
                      </a:lnTo>
                      <a:lnTo>
                        <a:pt x="98" y="83"/>
                      </a:lnTo>
                      <a:lnTo>
                        <a:pt x="121" y="74"/>
                      </a:lnTo>
                      <a:lnTo>
                        <a:pt x="138" y="60"/>
                      </a:lnTo>
                      <a:lnTo>
                        <a:pt x="159" y="50"/>
                      </a:lnTo>
                      <a:lnTo>
                        <a:pt x="186" y="60"/>
                      </a:lnTo>
                      <a:lnTo>
                        <a:pt x="195" y="74"/>
                      </a:lnTo>
                      <a:lnTo>
                        <a:pt x="213" y="83"/>
                      </a:lnTo>
                      <a:lnTo>
                        <a:pt x="239" y="94"/>
                      </a:lnTo>
                      <a:lnTo>
                        <a:pt x="256" y="83"/>
                      </a:lnTo>
                      <a:lnTo>
                        <a:pt x="276" y="74"/>
                      </a:lnTo>
                      <a:lnTo>
                        <a:pt x="289" y="60"/>
                      </a:lnTo>
                      <a:lnTo>
                        <a:pt x="313" y="50"/>
                      </a:lnTo>
                      <a:lnTo>
                        <a:pt x="330" y="60"/>
                      </a:lnTo>
                      <a:lnTo>
                        <a:pt x="354" y="74"/>
                      </a:lnTo>
                      <a:lnTo>
                        <a:pt x="370" y="83"/>
                      </a:lnTo>
                      <a:lnTo>
                        <a:pt x="390" y="94"/>
                      </a:lnTo>
                      <a:lnTo>
                        <a:pt x="414" y="83"/>
                      </a:lnTo>
                      <a:lnTo>
                        <a:pt x="435" y="74"/>
                      </a:lnTo>
                      <a:lnTo>
                        <a:pt x="444" y="60"/>
                      </a:lnTo>
                      <a:lnTo>
                        <a:pt x="471" y="50"/>
                      </a:lnTo>
                      <a:lnTo>
                        <a:pt x="488" y="60"/>
                      </a:lnTo>
                      <a:lnTo>
                        <a:pt x="509" y="74"/>
                      </a:lnTo>
                      <a:lnTo>
                        <a:pt x="525" y="83"/>
                      </a:lnTo>
                      <a:lnTo>
                        <a:pt x="545" y="94"/>
                      </a:lnTo>
                      <a:lnTo>
                        <a:pt x="569" y="83"/>
                      </a:lnTo>
                      <a:lnTo>
                        <a:pt x="585" y="74"/>
                      </a:lnTo>
                      <a:lnTo>
                        <a:pt x="603" y="60"/>
                      </a:lnTo>
                      <a:lnTo>
                        <a:pt x="623" y="50"/>
                      </a:lnTo>
                      <a:lnTo>
                        <a:pt x="646" y="60"/>
                      </a:lnTo>
                      <a:lnTo>
                        <a:pt x="666" y="74"/>
                      </a:lnTo>
                      <a:lnTo>
                        <a:pt x="677" y="83"/>
                      </a:lnTo>
                      <a:lnTo>
                        <a:pt x="704" y="94"/>
                      </a:lnTo>
                      <a:lnTo>
                        <a:pt x="720" y="83"/>
                      </a:lnTo>
                      <a:lnTo>
                        <a:pt x="737" y="74"/>
                      </a:lnTo>
                      <a:lnTo>
                        <a:pt x="757" y="60"/>
                      </a:lnTo>
                      <a:lnTo>
                        <a:pt x="775" y="50"/>
                      </a:lnTo>
                      <a:lnTo>
                        <a:pt x="802" y="60"/>
                      </a:lnTo>
                      <a:lnTo>
                        <a:pt x="814" y="74"/>
                      </a:lnTo>
                      <a:lnTo>
                        <a:pt x="834" y="83"/>
                      </a:lnTo>
                      <a:lnTo>
                        <a:pt x="861" y="94"/>
                      </a:lnTo>
                      <a:lnTo>
                        <a:pt x="879" y="83"/>
                      </a:lnTo>
                      <a:lnTo>
                        <a:pt x="896" y="74"/>
                      </a:lnTo>
                      <a:lnTo>
                        <a:pt x="915" y="60"/>
                      </a:lnTo>
                      <a:lnTo>
                        <a:pt x="932" y="50"/>
                      </a:lnTo>
                      <a:lnTo>
                        <a:pt x="959" y="60"/>
                      </a:lnTo>
                      <a:lnTo>
                        <a:pt x="970" y="74"/>
                      </a:lnTo>
                      <a:lnTo>
                        <a:pt x="990" y="83"/>
                      </a:lnTo>
                      <a:lnTo>
                        <a:pt x="1006" y="94"/>
                      </a:lnTo>
                      <a:lnTo>
                        <a:pt x="1033" y="83"/>
                      </a:lnTo>
                      <a:lnTo>
                        <a:pt x="1051" y="74"/>
                      </a:lnTo>
                      <a:lnTo>
                        <a:pt x="1067" y="60"/>
                      </a:lnTo>
                      <a:lnTo>
                        <a:pt x="1091" y="50"/>
                      </a:lnTo>
                      <a:lnTo>
                        <a:pt x="1111" y="60"/>
                      </a:lnTo>
                      <a:lnTo>
                        <a:pt x="1128" y="74"/>
                      </a:lnTo>
                      <a:lnTo>
                        <a:pt x="1148" y="83"/>
                      </a:lnTo>
                      <a:lnTo>
                        <a:pt x="1165" y="94"/>
                      </a:lnTo>
                      <a:lnTo>
                        <a:pt x="1192" y="83"/>
                      </a:lnTo>
                      <a:lnTo>
                        <a:pt x="1202" y="74"/>
                      </a:lnTo>
                      <a:lnTo>
                        <a:pt x="1222" y="60"/>
                      </a:lnTo>
                      <a:lnTo>
                        <a:pt x="1246" y="50"/>
                      </a:lnTo>
                      <a:lnTo>
                        <a:pt x="1266" y="60"/>
                      </a:lnTo>
                      <a:lnTo>
                        <a:pt x="1282" y="74"/>
                      </a:lnTo>
                      <a:lnTo>
                        <a:pt x="1302" y="83"/>
                      </a:lnTo>
                      <a:lnTo>
                        <a:pt x="1323" y="94"/>
                      </a:lnTo>
                      <a:lnTo>
                        <a:pt x="1347" y="83"/>
                      </a:lnTo>
                      <a:lnTo>
                        <a:pt x="1360" y="74"/>
                      </a:lnTo>
                      <a:lnTo>
                        <a:pt x="1376" y="60"/>
                      </a:lnTo>
                      <a:lnTo>
                        <a:pt x="1397" y="50"/>
                      </a:lnTo>
                      <a:lnTo>
                        <a:pt x="1424" y="60"/>
                      </a:lnTo>
                      <a:lnTo>
                        <a:pt x="1441" y="74"/>
                      </a:lnTo>
                      <a:lnTo>
                        <a:pt x="1450" y="83"/>
                      </a:lnTo>
                      <a:lnTo>
                        <a:pt x="1477" y="94"/>
                      </a:lnTo>
                      <a:lnTo>
                        <a:pt x="1495" y="83"/>
                      </a:lnTo>
                      <a:lnTo>
                        <a:pt x="1515" y="74"/>
                      </a:lnTo>
                      <a:lnTo>
                        <a:pt x="1528" y="60"/>
                      </a:lnTo>
                      <a:lnTo>
                        <a:pt x="1549" y="50"/>
                      </a:lnTo>
                      <a:lnTo>
                        <a:pt x="1558" y="50"/>
                      </a:lnTo>
                      <a:close/>
                    </a:path>
                  </a:pathLst>
                </a:custGeom>
                <a:solidFill>
                  <a:srgbClr val="FFFF6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5" name="Freeform 629"/>
                <p:cNvSpPr>
                  <a:spLocks/>
                </p:cNvSpPr>
                <p:nvPr/>
              </p:nvSpPr>
              <p:spPr bwMode="auto">
                <a:xfrm>
                  <a:off x="2180" y="2027"/>
                  <a:ext cx="389" cy="25"/>
                </a:xfrm>
                <a:custGeom>
                  <a:avLst/>
                  <a:gdLst>
                    <a:gd name="T0" fmla="*/ 0 w 1558"/>
                    <a:gd name="T1" fmla="*/ 0 h 94"/>
                    <a:gd name="T2" fmla="*/ 0 w 1558"/>
                    <a:gd name="T3" fmla="*/ 0 h 94"/>
                    <a:gd name="T4" fmla="*/ 0 w 1558"/>
                    <a:gd name="T5" fmla="*/ 0 h 94"/>
                    <a:gd name="T6" fmla="*/ 0 w 1558"/>
                    <a:gd name="T7" fmla="*/ 0 h 94"/>
                    <a:gd name="T8" fmla="*/ 0 w 1558"/>
                    <a:gd name="T9" fmla="*/ 0 h 94"/>
                    <a:gd name="T10" fmla="*/ 0 w 1558"/>
                    <a:gd name="T11" fmla="*/ 0 h 94"/>
                    <a:gd name="T12" fmla="*/ 0 w 1558"/>
                    <a:gd name="T13" fmla="*/ 0 h 94"/>
                    <a:gd name="T14" fmla="*/ 0 w 1558"/>
                    <a:gd name="T15" fmla="*/ 0 h 94"/>
                    <a:gd name="T16" fmla="*/ 0 w 1558"/>
                    <a:gd name="T17" fmla="*/ 0 h 94"/>
                    <a:gd name="T18" fmla="*/ 0 w 1558"/>
                    <a:gd name="T19" fmla="*/ 0 h 94"/>
                    <a:gd name="T20" fmla="*/ 0 w 1558"/>
                    <a:gd name="T21" fmla="*/ 0 h 94"/>
                    <a:gd name="T22" fmla="*/ 0 w 1558"/>
                    <a:gd name="T23" fmla="*/ 0 h 94"/>
                    <a:gd name="T24" fmla="*/ 0 w 1558"/>
                    <a:gd name="T25" fmla="*/ 0 h 94"/>
                    <a:gd name="T26" fmla="*/ 0 w 1558"/>
                    <a:gd name="T27" fmla="*/ 0 h 94"/>
                    <a:gd name="T28" fmla="*/ 0 w 1558"/>
                    <a:gd name="T29" fmla="*/ 0 h 94"/>
                    <a:gd name="T30" fmla="*/ 0 w 1558"/>
                    <a:gd name="T31" fmla="*/ 0 h 94"/>
                    <a:gd name="T32" fmla="*/ 0 w 1558"/>
                    <a:gd name="T33" fmla="*/ 0 h 94"/>
                    <a:gd name="T34" fmla="*/ 0 w 1558"/>
                    <a:gd name="T35" fmla="*/ 0 h 94"/>
                    <a:gd name="T36" fmla="*/ 0 w 1558"/>
                    <a:gd name="T37" fmla="*/ 0 h 94"/>
                    <a:gd name="T38" fmla="*/ 0 w 1558"/>
                    <a:gd name="T39" fmla="*/ 0 h 94"/>
                    <a:gd name="T40" fmla="*/ 0 w 1558"/>
                    <a:gd name="T41" fmla="*/ 0 h 94"/>
                    <a:gd name="T42" fmla="*/ 0 w 1558"/>
                    <a:gd name="T43" fmla="*/ 0 h 94"/>
                    <a:gd name="T44" fmla="*/ 0 w 1558"/>
                    <a:gd name="T45" fmla="*/ 0 h 94"/>
                    <a:gd name="T46" fmla="*/ 0 w 1558"/>
                    <a:gd name="T47" fmla="*/ 0 h 94"/>
                    <a:gd name="T48" fmla="*/ 0 w 1558"/>
                    <a:gd name="T49" fmla="*/ 0 h 94"/>
                    <a:gd name="T50" fmla="*/ 0 w 1558"/>
                    <a:gd name="T51" fmla="*/ 0 h 94"/>
                    <a:gd name="T52" fmla="*/ 0 w 1558"/>
                    <a:gd name="T53" fmla="*/ 0 h 94"/>
                    <a:gd name="T54" fmla="*/ 0 w 1558"/>
                    <a:gd name="T55" fmla="*/ 0 h 94"/>
                    <a:gd name="T56" fmla="*/ 0 w 1558"/>
                    <a:gd name="T57" fmla="*/ 0 h 94"/>
                    <a:gd name="T58" fmla="*/ 0 w 1558"/>
                    <a:gd name="T59" fmla="*/ 0 h 94"/>
                    <a:gd name="T60" fmla="*/ 0 w 1558"/>
                    <a:gd name="T61" fmla="*/ 0 h 94"/>
                    <a:gd name="T62" fmla="*/ 0 w 1558"/>
                    <a:gd name="T63" fmla="*/ 0 h 94"/>
                    <a:gd name="T64" fmla="*/ 0 w 1558"/>
                    <a:gd name="T65" fmla="*/ 0 h 94"/>
                    <a:gd name="T66" fmla="*/ 0 w 1558"/>
                    <a:gd name="T67" fmla="*/ 0 h 94"/>
                    <a:gd name="T68" fmla="*/ 0 w 1558"/>
                    <a:gd name="T69" fmla="*/ 0 h 94"/>
                    <a:gd name="T70" fmla="*/ 0 w 1558"/>
                    <a:gd name="T71" fmla="*/ 0 h 94"/>
                    <a:gd name="T72" fmla="*/ 0 w 1558"/>
                    <a:gd name="T73" fmla="*/ 0 h 94"/>
                    <a:gd name="T74" fmla="*/ 0 w 1558"/>
                    <a:gd name="T75" fmla="*/ 0 h 94"/>
                    <a:gd name="T76" fmla="*/ 0 w 1558"/>
                    <a:gd name="T77" fmla="*/ 0 h 94"/>
                    <a:gd name="T78" fmla="*/ 0 w 1558"/>
                    <a:gd name="T79" fmla="*/ 0 h 94"/>
                    <a:gd name="T80" fmla="*/ 0 w 1558"/>
                    <a:gd name="T81" fmla="*/ 0 h 94"/>
                    <a:gd name="T82" fmla="*/ 0 w 1558"/>
                    <a:gd name="T83" fmla="*/ 0 h 94"/>
                    <a:gd name="T84" fmla="*/ 0 w 1558"/>
                    <a:gd name="T85" fmla="*/ 0 h 94"/>
                    <a:gd name="T86" fmla="*/ 0 w 1558"/>
                    <a:gd name="T87" fmla="*/ 0 h 94"/>
                    <a:gd name="T88" fmla="*/ 0 w 1558"/>
                    <a:gd name="T89" fmla="*/ 0 h 94"/>
                    <a:gd name="T90" fmla="*/ 0 w 1558"/>
                    <a:gd name="T91" fmla="*/ 0 h 9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558"/>
                    <a:gd name="T139" fmla="*/ 0 h 94"/>
                    <a:gd name="T140" fmla="*/ 1558 w 1558"/>
                    <a:gd name="T141" fmla="*/ 94 h 94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558" h="94">
                      <a:moveTo>
                        <a:pt x="1558" y="50"/>
                      </a:moveTo>
                      <a:lnTo>
                        <a:pt x="1555" y="50"/>
                      </a:lnTo>
                      <a:lnTo>
                        <a:pt x="1549" y="50"/>
                      </a:lnTo>
                      <a:lnTo>
                        <a:pt x="1121" y="20"/>
                      </a:lnTo>
                      <a:lnTo>
                        <a:pt x="903" y="9"/>
                      </a:lnTo>
                      <a:lnTo>
                        <a:pt x="690" y="0"/>
                      </a:lnTo>
                      <a:lnTo>
                        <a:pt x="482" y="0"/>
                      </a:lnTo>
                      <a:lnTo>
                        <a:pt x="293" y="9"/>
                      </a:lnTo>
                      <a:lnTo>
                        <a:pt x="132" y="20"/>
                      </a:lnTo>
                      <a:lnTo>
                        <a:pt x="64" y="36"/>
                      </a:lnTo>
                      <a:lnTo>
                        <a:pt x="0" y="50"/>
                      </a:lnTo>
                      <a:lnTo>
                        <a:pt x="27" y="60"/>
                      </a:lnTo>
                      <a:lnTo>
                        <a:pt x="44" y="74"/>
                      </a:lnTo>
                      <a:lnTo>
                        <a:pt x="58" y="83"/>
                      </a:lnTo>
                      <a:lnTo>
                        <a:pt x="81" y="94"/>
                      </a:lnTo>
                      <a:lnTo>
                        <a:pt x="98" y="83"/>
                      </a:lnTo>
                      <a:lnTo>
                        <a:pt x="121" y="74"/>
                      </a:lnTo>
                      <a:lnTo>
                        <a:pt x="138" y="60"/>
                      </a:lnTo>
                      <a:lnTo>
                        <a:pt x="159" y="50"/>
                      </a:lnTo>
                      <a:lnTo>
                        <a:pt x="186" y="60"/>
                      </a:lnTo>
                      <a:lnTo>
                        <a:pt x="195" y="74"/>
                      </a:lnTo>
                      <a:lnTo>
                        <a:pt x="213" y="83"/>
                      </a:lnTo>
                      <a:lnTo>
                        <a:pt x="239" y="94"/>
                      </a:lnTo>
                      <a:lnTo>
                        <a:pt x="256" y="83"/>
                      </a:lnTo>
                      <a:lnTo>
                        <a:pt x="276" y="74"/>
                      </a:lnTo>
                      <a:lnTo>
                        <a:pt x="289" y="60"/>
                      </a:lnTo>
                      <a:lnTo>
                        <a:pt x="313" y="50"/>
                      </a:lnTo>
                      <a:lnTo>
                        <a:pt x="330" y="60"/>
                      </a:lnTo>
                      <a:lnTo>
                        <a:pt x="354" y="74"/>
                      </a:lnTo>
                      <a:lnTo>
                        <a:pt x="370" y="83"/>
                      </a:lnTo>
                      <a:lnTo>
                        <a:pt x="390" y="94"/>
                      </a:lnTo>
                      <a:lnTo>
                        <a:pt x="414" y="83"/>
                      </a:lnTo>
                      <a:lnTo>
                        <a:pt x="435" y="74"/>
                      </a:lnTo>
                      <a:lnTo>
                        <a:pt x="444" y="60"/>
                      </a:lnTo>
                      <a:lnTo>
                        <a:pt x="471" y="50"/>
                      </a:lnTo>
                      <a:lnTo>
                        <a:pt x="488" y="60"/>
                      </a:lnTo>
                      <a:lnTo>
                        <a:pt x="509" y="74"/>
                      </a:lnTo>
                      <a:lnTo>
                        <a:pt x="525" y="83"/>
                      </a:lnTo>
                      <a:lnTo>
                        <a:pt x="545" y="94"/>
                      </a:lnTo>
                      <a:lnTo>
                        <a:pt x="569" y="83"/>
                      </a:lnTo>
                      <a:lnTo>
                        <a:pt x="585" y="74"/>
                      </a:lnTo>
                      <a:lnTo>
                        <a:pt x="603" y="60"/>
                      </a:lnTo>
                      <a:lnTo>
                        <a:pt x="623" y="50"/>
                      </a:lnTo>
                      <a:lnTo>
                        <a:pt x="646" y="60"/>
                      </a:lnTo>
                      <a:lnTo>
                        <a:pt x="666" y="74"/>
                      </a:lnTo>
                      <a:lnTo>
                        <a:pt x="677" y="83"/>
                      </a:lnTo>
                      <a:lnTo>
                        <a:pt x="704" y="94"/>
                      </a:lnTo>
                      <a:lnTo>
                        <a:pt x="720" y="83"/>
                      </a:lnTo>
                      <a:lnTo>
                        <a:pt x="737" y="74"/>
                      </a:lnTo>
                      <a:lnTo>
                        <a:pt x="757" y="60"/>
                      </a:lnTo>
                      <a:lnTo>
                        <a:pt x="775" y="50"/>
                      </a:lnTo>
                      <a:lnTo>
                        <a:pt x="802" y="60"/>
                      </a:lnTo>
                      <a:lnTo>
                        <a:pt x="814" y="74"/>
                      </a:lnTo>
                      <a:lnTo>
                        <a:pt x="834" y="83"/>
                      </a:lnTo>
                      <a:lnTo>
                        <a:pt x="861" y="94"/>
                      </a:lnTo>
                      <a:lnTo>
                        <a:pt x="879" y="83"/>
                      </a:lnTo>
                      <a:lnTo>
                        <a:pt x="896" y="74"/>
                      </a:lnTo>
                      <a:lnTo>
                        <a:pt x="915" y="60"/>
                      </a:lnTo>
                      <a:lnTo>
                        <a:pt x="932" y="50"/>
                      </a:lnTo>
                      <a:lnTo>
                        <a:pt x="959" y="60"/>
                      </a:lnTo>
                      <a:lnTo>
                        <a:pt x="970" y="74"/>
                      </a:lnTo>
                      <a:lnTo>
                        <a:pt x="990" y="83"/>
                      </a:lnTo>
                      <a:lnTo>
                        <a:pt x="1006" y="94"/>
                      </a:lnTo>
                      <a:lnTo>
                        <a:pt x="1033" y="83"/>
                      </a:lnTo>
                      <a:lnTo>
                        <a:pt x="1051" y="74"/>
                      </a:lnTo>
                      <a:lnTo>
                        <a:pt x="1067" y="60"/>
                      </a:lnTo>
                      <a:lnTo>
                        <a:pt x="1091" y="50"/>
                      </a:lnTo>
                      <a:lnTo>
                        <a:pt x="1111" y="60"/>
                      </a:lnTo>
                      <a:lnTo>
                        <a:pt x="1128" y="74"/>
                      </a:lnTo>
                      <a:lnTo>
                        <a:pt x="1148" y="83"/>
                      </a:lnTo>
                      <a:lnTo>
                        <a:pt x="1165" y="94"/>
                      </a:lnTo>
                      <a:lnTo>
                        <a:pt x="1192" y="83"/>
                      </a:lnTo>
                      <a:lnTo>
                        <a:pt x="1202" y="74"/>
                      </a:lnTo>
                      <a:lnTo>
                        <a:pt x="1222" y="60"/>
                      </a:lnTo>
                      <a:lnTo>
                        <a:pt x="1246" y="50"/>
                      </a:lnTo>
                      <a:lnTo>
                        <a:pt x="1266" y="60"/>
                      </a:lnTo>
                      <a:lnTo>
                        <a:pt x="1282" y="74"/>
                      </a:lnTo>
                      <a:lnTo>
                        <a:pt x="1302" y="83"/>
                      </a:lnTo>
                      <a:lnTo>
                        <a:pt x="1323" y="94"/>
                      </a:lnTo>
                      <a:lnTo>
                        <a:pt x="1347" y="83"/>
                      </a:lnTo>
                      <a:lnTo>
                        <a:pt x="1360" y="74"/>
                      </a:lnTo>
                      <a:lnTo>
                        <a:pt x="1376" y="60"/>
                      </a:lnTo>
                      <a:lnTo>
                        <a:pt x="1397" y="50"/>
                      </a:lnTo>
                      <a:lnTo>
                        <a:pt x="1424" y="60"/>
                      </a:lnTo>
                      <a:lnTo>
                        <a:pt x="1441" y="74"/>
                      </a:lnTo>
                      <a:lnTo>
                        <a:pt x="1450" y="83"/>
                      </a:lnTo>
                      <a:lnTo>
                        <a:pt x="1477" y="94"/>
                      </a:lnTo>
                      <a:lnTo>
                        <a:pt x="1495" y="83"/>
                      </a:lnTo>
                      <a:lnTo>
                        <a:pt x="1515" y="74"/>
                      </a:lnTo>
                      <a:lnTo>
                        <a:pt x="1528" y="60"/>
                      </a:lnTo>
                      <a:lnTo>
                        <a:pt x="1549" y="50"/>
                      </a:lnTo>
                      <a:lnTo>
                        <a:pt x="1558" y="50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6" name="Freeform 630"/>
                <p:cNvSpPr>
                  <a:spLocks/>
                </p:cNvSpPr>
                <p:nvPr/>
              </p:nvSpPr>
              <p:spPr bwMode="auto">
                <a:xfrm>
                  <a:off x="2569" y="2030"/>
                  <a:ext cx="534" cy="22"/>
                </a:xfrm>
                <a:custGeom>
                  <a:avLst/>
                  <a:gdLst>
                    <a:gd name="T0" fmla="*/ 0 w 2134"/>
                    <a:gd name="T1" fmla="*/ 0 h 81"/>
                    <a:gd name="T2" fmla="*/ 0 w 2134"/>
                    <a:gd name="T3" fmla="*/ 0 h 81"/>
                    <a:gd name="T4" fmla="*/ 0 w 2134"/>
                    <a:gd name="T5" fmla="*/ 0 h 81"/>
                    <a:gd name="T6" fmla="*/ 0 w 2134"/>
                    <a:gd name="T7" fmla="*/ 0 h 81"/>
                    <a:gd name="T8" fmla="*/ 0 w 2134"/>
                    <a:gd name="T9" fmla="*/ 0 h 81"/>
                    <a:gd name="T10" fmla="*/ 0 w 2134"/>
                    <a:gd name="T11" fmla="*/ 0 h 81"/>
                    <a:gd name="T12" fmla="*/ 0 w 2134"/>
                    <a:gd name="T13" fmla="*/ 0 h 81"/>
                    <a:gd name="T14" fmla="*/ 0 w 2134"/>
                    <a:gd name="T15" fmla="*/ 0 h 81"/>
                    <a:gd name="T16" fmla="*/ 0 w 2134"/>
                    <a:gd name="T17" fmla="*/ 0 h 81"/>
                    <a:gd name="T18" fmla="*/ 0 w 2134"/>
                    <a:gd name="T19" fmla="*/ 0 h 81"/>
                    <a:gd name="T20" fmla="*/ 0 w 2134"/>
                    <a:gd name="T21" fmla="*/ 0 h 81"/>
                    <a:gd name="T22" fmla="*/ 0 w 2134"/>
                    <a:gd name="T23" fmla="*/ 0 h 81"/>
                    <a:gd name="T24" fmla="*/ 0 w 2134"/>
                    <a:gd name="T25" fmla="*/ 0 h 81"/>
                    <a:gd name="T26" fmla="*/ 0 w 2134"/>
                    <a:gd name="T27" fmla="*/ 0 h 81"/>
                    <a:gd name="T28" fmla="*/ 0 w 2134"/>
                    <a:gd name="T29" fmla="*/ 0 h 81"/>
                    <a:gd name="T30" fmla="*/ 0 w 2134"/>
                    <a:gd name="T31" fmla="*/ 0 h 81"/>
                    <a:gd name="T32" fmla="*/ 0 w 2134"/>
                    <a:gd name="T33" fmla="*/ 0 h 81"/>
                    <a:gd name="T34" fmla="*/ 0 w 2134"/>
                    <a:gd name="T35" fmla="*/ 0 h 81"/>
                    <a:gd name="T36" fmla="*/ 0 w 2134"/>
                    <a:gd name="T37" fmla="*/ 0 h 81"/>
                    <a:gd name="T38" fmla="*/ 0 w 2134"/>
                    <a:gd name="T39" fmla="*/ 0 h 81"/>
                    <a:gd name="T40" fmla="*/ 0 w 2134"/>
                    <a:gd name="T41" fmla="*/ 0 h 81"/>
                    <a:gd name="T42" fmla="*/ 0 w 2134"/>
                    <a:gd name="T43" fmla="*/ 0 h 81"/>
                    <a:gd name="T44" fmla="*/ 0 w 2134"/>
                    <a:gd name="T45" fmla="*/ 0 h 81"/>
                    <a:gd name="T46" fmla="*/ 0 w 2134"/>
                    <a:gd name="T47" fmla="*/ 0 h 81"/>
                    <a:gd name="T48" fmla="*/ 0 w 2134"/>
                    <a:gd name="T49" fmla="*/ 0 h 81"/>
                    <a:gd name="T50" fmla="*/ 0 w 2134"/>
                    <a:gd name="T51" fmla="*/ 0 h 81"/>
                    <a:gd name="T52" fmla="*/ 0 w 2134"/>
                    <a:gd name="T53" fmla="*/ 0 h 81"/>
                    <a:gd name="T54" fmla="*/ 0 w 2134"/>
                    <a:gd name="T55" fmla="*/ 0 h 81"/>
                    <a:gd name="T56" fmla="*/ 0 w 2134"/>
                    <a:gd name="T57" fmla="*/ 0 h 81"/>
                    <a:gd name="T58" fmla="*/ 0 w 2134"/>
                    <a:gd name="T59" fmla="*/ 0 h 81"/>
                    <a:gd name="T60" fmla="*/ 0 w 2134"/>
                    <a:gd name="T61" fmla="*/ 0 h 81"/>
                    <a:gd name="T62" fmla="*/ 0 w 2134"/>
                    <a:gd name="T63" fmla="*/ 0 h 81"/>
                    <a:gd name="T64" fmla="*/ 0 w 2134"/>
                    <a:gd name="T65" fmla="*/ 0 h 81"/>
                    <a:gd name="T66" fmla="*/ 0 w 2134"/>
                    <a:gd name="T67" fmla="*/ 0 h 81"/>
                    <a:gd name="T68" fmla="*/ 0 w 2134"/>
                    <a:gd name="T69" fmla="*/ 0 h 81"/>
                    <a:gd name="T70" fmla="*/ 0 w 2134"/>
                    <a:gd name="T71" fmla="*/ 0 h 81"/>
                    <a:gd name="T72" fmla="*/ 0 w 2134"/>
                    <a:gd name="T73" fmla="*/ 0 h 81"/>
                    <a:gd name="T74" fmla="*/ 0 w 2134"/>
                    <a:gd name="T75" fmla="*/ 0 h 81"/>
                    <a:gd name="T76" fmla="*/ 0 w 2134"/>
                    <a:gd name="T77" fmla="*/ 0 h 81"/>
                    <a:gd name="T78" fmla="*/ 0 w 2134"/>
                    <a:gd name="T79" fmla="*/ 0 h 81"/>
                    <a:gd name="T80" fmla="*/ 0 w 2134"/>
                    <a:gd name="T81" fmla="*/ 0 h 81"/>
                    <a:gd name="T82" fmla="*/ 0 w 2134"/>
                    <a:gd name="T83" fmla="*/ 0 h 81"/>
                    <a:gd name="T84" fmla="*/ 0 w 2134"/>
                    <a:gd name="T85" fmla="*/ 0 h 81"/>
                    <a:gd name="T86" fmla="*/ 0 w 2134"/>
                    <a:gd name="T87" fmla="*/ 0 h 81"/>
                    <a:gd name="T88" fmla="*/ 0 w 2134"/>
                    <a:gd name="T89" fmla="*/ 0 h 81"/>
                    <a:gd name="T90" fmla="*/ 0 w 2134"/>
                    <a:gd name="T91" fmla="*/ 0 h 81"/>
                    <a:gd name="T92" fmla="*/ 0 w 2134"/>
                    <a:gd name="T93" fmla="*/ 0 h 81"/>
                    <a:gd name="T94" fmla="*/ 0 w 2134"/>
                    <a:gd name="T95" fmla="*/ 0 h 81"/>
                    <a:gd name="T96" fmla="*/ 0 w 2134"/>
                    <a:gd name="T97" fmla="*/ 0 h 81"/>
                    <a:gd name="T98" fmla="*/ 0 w 2134"/>
                    <a:gd name="T99" fmla="*/ 0 h 81"/>
                    <a:gd name="T100" fmla="*/ 0 w 2134"/>
                    <a:gd name="T101" fmla="*/ 0 h 81"/>
                    <a:gd name="T102" fmla="*/ 0 w 2134"/>
                    <a:gd name="T103" fmla="*/ 0 h 81"/>
                    <a:gd name="T104" fmla="*/ 0 w 2134"/>
                    <a:gd name="T105" fmla="*/ 0 h 81"/>
                    <a:gd name="T106" fmla="*/ 0 w 2134"/>
                    <a:gd name="T107" fmla="*/ 0 h 81"/>
                    <a:gd name="T108" fmla="*/ 0 w 2134"/>
                    <a:gd name="T109" fmla="*/ 0 h 81"/>
                    <a:gd name="T110" fmla="*/ 0 w 2134"/>
                    <a:gd name="T111" fmla="*/ 0 h 81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134"/>
                    <a:gd name="T169" fmla="*/ 0 h 81"/>
                    <a:gd name="T170" fmla="*/ 2134 w 2134"/>
                    <a:gd name="T171" fmla="*/ 81 h 81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134" h="81">
                      <a:moveTo>
                        <a:pt x="2134" y="0"/>
                      </a:moveTo>
                      <a:lnTo>
                        <a:pt x="2117" y="10"/>
                      </a:lnTo>
                      <a:lnTo>
                        <a:pt x="2096" y="27"/>
                      </a:lnTo>
                      <a:lnTo>
                        <a:pt x="2080" y="37"/>
                      </a:lnTo>
                      <a:lnTo>
                        <a:pt x="2060" y="47"/>
                      </a:lnTo>
                      <a:lnTo>
                        <a:pt x="2043" y="37"/>
                      </a:lnTo>
                      <a:lnTo>
                        <a:pt x="2020" y="27"/>
                      </a:lnTo>
                      <a:lnTo>
                        <a:pt x="2002" y="10"/>
                      </a:lnTo>
                      <a:lnTo>
                        <a:pt x="1982" y="0"/>
                      </a:lnTo>
                      <a:lnTo>
                        <a:pt x="1959" y="10"/>
                      </a:lnTo>
                      <a:lnTo>
                        <a:pt x="1946" y="27"/>
                      </a:lnTo>
                      <a:lnTo>
                        <a:pt x="1928" y="47"/>
                      </a:lnTo>
                      <a:lnTo>
                        <a:pt x="1908" y="47"/>
                      </a:lnTo>
                      <a:lnTo>
                        <a:pt x="1885" y="47"/>
                      </a:lnTo>
                      <a:lnTo>
                        <a:pt x="1865" y="30"/>
                      </a:lnTo>
                      <a:lnTo>
                        <a:pt x="1851" y="10"/>
                      </a:lnTo>
                      <a:lnTo>
                        <a:pt x="1827" y="10"/>
                      </a:lnTo>
                      <a:lnTo>
                        <a:pt x="1811" y="16"/>
                      </a:lnTo>
                      <a:lnTo>
                        <a:pt x="1787" y="30"/>
                      </a:lnTo>
                      <a:lnTo>
                        <a:pt x="1777" y="47"/>
                      </a:lnTo>
                      <a:lnTo>
                        <a:pt x="1753" y="50"/>
                      </a:lnTo>
                      <a:lnTo>
                        <a:pt x="1733" y="47"/>
                      </a:lnTo>
                      <a:lnTo>
                        <a:pt x="1717" y="30"/>
                      </a:lnTo>
                      <a:lnTo>
                        <a:pt x="1697" y="16"/>
                      </a:lnTo>
                      <a:lnTo>
                        <a:pt x="1679" y="10"/>
                      </a:lnTo>
                      <a:lnTo>
                        <a:pt x="1652" y="16"/>
                      </a:lnTo>
                      <a:lnTo>
                        <a:pt x="1643" y="30"/>
                      </a:lnTo>
                      <a:lnTo>
                        <a:pt x="1619" y="47"/>
                      </a:lnTo>
                      <a:lnTo>
                        <a:pt x="1601" y="50"/>
                      </a:lnTo>
                      <a:lnTo>
                        <a:pt x="1574" y="47"/>
                      </a:lnTo>
                      <a:lnTo>
                        <a:pt x="1565" y="30"/>
                      </a:lnTo>
                      <a:lnTo>
                        <a:pt x="1545" y="16"/>
                      </a:lnTo>
                      <a:lnTo>
                        <a:pt x="1522" y="10"/>
                      </a:lnTo>
                      <a:lnTo>
                        <a:pt x="1500" y="16"/>
                      </a:lnTo>
                      <a:lnTo>
                        <a:pt x="1484" y="30"/>
                      </a:lnTo>
                      <a:lnTo>
                        <a:pt x="1475" y="50"/>
                      </a:lnTo>
                      <a:lnTo>
                        <a:pt x="1448" y="61"/>
                      </a:lnTo>
                      <a:lnTo>
                        <a:pt x="1426" y="50"/>
                      </a:lnTo>
                      <a:lnTo>
                        <a:pt x="1410" y="37"/>
                      </a:lnTo>
                      <a:lnTo>
                        <a:pt x="1386" y="16"/>
                      </a:lnTo>
                      <a:lnTo>
                        <a:pt x="1370" y="16"/>
                      </a:lnTo>
                      <a:lnTo>
                        <a:pt x="1352" y="27"/>
                      </a:lnTo>
                      <a:lnTo>
                        <a:pt x="1332" y="37"/>
                      </a:lnTo>
                      <a:lnTo>
                        <a:pt x="1316" y="50"/>
                      </a:lnTo>
                      <a:lnTo>
                        <a:pt x="1296" y="61"/>
                      </a:lnTo>
                      <a:lnTo>
                        <a:pt x="1273" y="50"/>
                      </a:lnTo>
                      <a:lnTo>
                        <a:pt x="1258" y="37"/>
                      </a:lnTo>
                      <a:lnTo>
                        <a:pt x="1242" y="27"/>
                      </a:lnTo>
                      <a:lnTo>
                        <a:pt x="1218" y="16"/>
                      </a:lnTo>
                      <a:lnTo>
                        <a:pt x="1198" y="27"/>
                      </a:lnTo>
                      <a:lnTo>
                        <a:pt x="1181" y="37"/>
                      </a:lnTo>
                      <a:lnTo>
                        <a:pt x="1164" y="50"/>
                      </a:lnTo>
                      <a:lnTo>
                        <a:pt x="1137" y="61"/>
                      </a:lnTo>
                      <a:lnTo>
                        <a:pt x="1121" y="61"/>
                      </a:lnTo>
                      <a:lnTo>
                        <a:pt x="1101" y="37"/>
                      </a:lnTo>
                      <a:lnTo>
                        <a:pt x="1090" y="27"/>
                      </a:lnTo>
                      <a:lnTo>
                        <a:pt x="1063" y="16"/>
                      </a:lnTo>
                      <a:lnTo>
                        <a:pt x="1047" y="27"/>
                      </a:lnTo>
                      <a:lnTo>
                        <a:pt x="1030" y="47"/>
                      </a:lnTo>
                      <a:lnTo>
                        <a:pt x="1009" y="61"/>
                      </a:lnTo>
                      <a:lnTo>
                        <a:pt x="989" y="67"/>
                      </a:lnTo>
                      <a:lnTo>
                        <a:pt x="969" y="61"/>
                      </a:lnTo>
                      <a:lnTo>
                        <a:pt x="953" y="47"/>
                      </a:lnTo>
                      <a:lnTo>
                        <a:pt x="932" y="30"/>
                      </a:lnTo>
                      <a:lnTo>
                        <a:pt x="915" y="27"/>
                      </a:lnTo>
                      <a:lnTo>
                        <a:pt x="888" y="30"/>
                      </a:lnTo>
                      <a:lnTo>
                        <a:pt x="879" y="47"/>
                      </a:lnTo>
                      <a:lnTo>
                        <a:pt x="858" y="61"/>
                      </a:lnTo>
                      <a:lnTo>
                        <a:pt x="841" y="67"/>
                      </a:lnTo>
                      <a:lnTo>
                        <a:pt x="814" y="61"/>
                      </a:lnTo>
                      <a:lnTo>
                        <a:pt x="798" y="47"/>
                      </a:lnTo>
                      <a:lnTo>
                        <a:pt x="781" y="30"/>
                      </a:lnTo>
                      <a:lnTo>
                        <a:pt x="758" y="27"/>
                      </a:lnTo>
                      <a:lnTo>
                        <a:pt x="737" y="30"/>
                      </a:lnTo>
                      <a:lnTo>
                        <a:pt x="720" y="47"/>
                      </a:lnTo>
                      <a:lnTo>
                        <a:pt x="710" y="67"/>
                      </a:lnTo>
                      <a:lnTo>
                        <a:pt x="684" y="67"/>
                      </a:lnTo>
                      <a:lnTo>
                        <a:pt x="666" y="67"/>
                      </a:lnTo>
                      <a:lnTo>
                        <a:pt x="646" y="47"/>
                      </a:lnTo>
                      <a:lnTo>
                        <a:pt x="630" y="30"/>
                      </a:lnTo>
                      <a:lnTo>
                        <a:pt x="606" y="30"/>
                      </a:lnTo>
                      <a:lnTo>
                        <a:pt x="585" y="30"/>
                      </a:lnTo>
                      <a:lnTo>
                        <a:pt x="569" y="50"/>
                      </a:lnTo>
                      <a:lnTo>
                        <a:pt x="552" y="67"/>
                      </a:lnTo>
                      <a:lnTo>
                        <a:pt x="532" y="70"/>
                      </a:lnTo>
                      <a:lnTo>
                        <a:pt x="509" y="67"/>
                      </a:lnTo>
                      <a:lnTo>
                        <a:pt x="495" y="50"/>
                      </a:lnTo>
                      <a:lnTo>
                        <a:pt x="478" y="37"/>
                      </a:lnTo>
                      <a:lnTo>
                        <a:pt x="451" y="30"/>
                      </a:lnTo>
                      <a:lnTo>
                        <a:pt x="435" y="37"/>
                      </a:lnTo>
                      <a:lnTo>
                        <a:pt x="414" y="50"/>
                      </a:lnTo>
                      <a:lnTo>
                        <a:pt x="401" y="67"/>
                      </a:lnTo>
                      <a:lnTo>
                        <a:pt x="374" y="70"/>
                      </a:lnTo>
                      <a:lnTo>
                        <a:pt x="357" y="67"/>
                      </a:lnTo>
                      <a:lnTo>
                        <a:pt x="337" y="50"/>
                      </a:lnTo>
                      <a:lnTo>
                        <a:pt x="320" y="37"/>
                      </a:lnTo>
                      <a:lnTo>
                        <a:pt x="300" y="30"/>
                      </a:lnTo>
                      <a:lnTo>
                        <a:pt x="283" y="37"/>
                      </a:lnTo>
                      <a:lnTo>
                        <a:pt x="266" y="50"/>
                      </a:lnTo>
                      <a:lnTo>
                        <a:pt x="246" y="70"/>
                      </a:lnTo>
                      <a:lnTo>
                        <a:pt x="229" y="70"/>
                      </a:lnTo>
                      <a:lnTo>
                        <a:pt x="202" y="70"/>
                      </a:lnTo>
                      <a:lnTo>
                        <a:pt x="189" y="61"/>
                      </a:lnTo>
                      <a:lnTo>
                        <a:pt x="168" y="37"/>
                      </a:lnTo>
                      <a:lnTo>
                        <a:pt x="152" y="37"/>
                      </a:lnTo>
                      <a:lnTo>
                        <a:pt x="125" y="37"/>
                      </a:lnTo>
                      <a:lnTo>
                        <a:pt x="114" y="61"/>
                      </a:lnTo>
                      <a:lnTo>
                        <a:pt x="94" y="70"/>
                      </a:lnTo>
                      <a:lnTo>
                        <a:pt x="78" y="81"/>
                      </a:lnTo>
                      <a:lnTo>
                        <a:pt x="51" y="70"/>
                      </a:lnTo>
                      <a:lnTo>
                        <a:pt x="34" y="61"/>
                      </a:lnTo>
                      <a:lnTo>
                        <a:pt x="17" y="47"/>
                      </a:lnTo>
                      <a:lnTo>
                        <a:pt x="0" y="3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7" name="Freeform 631"/>
                <p:cNvSpPr>
                  <a:spLocks/>
                </p:cNvSpPr>
                <p:nvPr/>
              </p:nvSpPr>
              <p:spPr bwMode="auto">
                <a:xfrm>
                  <a:off x="2513" y="2043"/>
                  <a:ext cx="5" cy="8"/>
                </a:xfrm>
                <a:custGeom>
                  <a:avLst/>
                  <a:gdLst>
                    <a:gd name="T0" fmla="*/ 0 w 20"/>
                    <a:gd name="T1" fmla="*/ 0 h 27"/>
                    <a:gd name="T2" fmla="*/ 0 w 20"/>
                    <a:gd name="T3" fmla="*/ 0 h 27"/>
                    <a:gd name="T4" fmla="*/ 0 w 20"/>
                    <a:gd name="T5" fmla="*/ 0 h 27"/>
                    <a:gd name="T6" fmla="*/ 0 w 20"/>
                    <a:gd name="T7" fmla="*/ 0 h 27"/>
                    <a:gd name="T8" fmla="*/ 0 w 20"/>
                    <a:gd name="T9" fmla="*/ 0 h 27"/>
                    <a:gd name="T10" fmla="*/ 0 w 20"/>
                    <a:gd name="T11" fmla="*/ 0 h 27"/>
                    <a:gd name="T12" fmla="*/ 0 w 20"/>
                    <a:gd name="T13" fmla="*/ 0 h 27"/>
                    <a:gd name="T14" fmla="*/ 0 w 20"/>
                    <a:gd name="T15" fmla="*/ 0 h 27"/>
                    <a:gd name="T16" fmla="*/ 0 w 20"/>
                    <a:gd name="T17" fmla="*/ 0 h 2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0"/>
                    <a:gd name="T28" fmla="*/ 0 h 27"/>
                    <a:gd name="T29" fmla="*/ 20 w 20"/>
                    <a:gd name="T30" fmla="*/ 27 h 2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0" h="27">
                      <a:moveTo>
                        <a:pt x="0" y="14"/>
                      </a:moveTo>
                      <a:lnTo>
                        <a:pt x="0" y="3"/>
                      </a:lnTo>
                      <a:lnTo>
                        <a:pt x="7" y="0"/>
                      </a:lnTo>
                      <a:lnTo>
                        <a:pt x="20" y="3"/>
                      </a:lnTo>
                      <a:lnTo>
                        <a:pt x="20" y="14"/>
                      </a:lnTo>
                      <a:lnTo>
                        <a:pt x="20" y="27"/>
                      </a:lnTo>
                      <a:lnTo>
                        <a:pt x="7" y="27"/>
                      </a:lnTo>
                      <a:lnTo>
                        <a:pt x="0" y="27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8" name="Freeform 632"/>
                <p:cNvSpPr>
                  <a:spLocks/>
                </p:cNvSpPr>
                <p:nvPr/>
              </p:nvSpPr>
              <p:spPr bwMode="auto">
                <a:xfrm>
                  <a:off x="2469" y="2041"/>
                  <a:ext cx="7" cy="8"/>
                </a:xfrm>
                <a:custGeom>
                  <a:avLst/>
                  <a:gdLst>
                    <a:gd name="T0" fmla="*/ 0 w 27"/>
                    <a:gd name="T1" fmla="*/ 0 h 27"/>
                    <a:gd name="T2" fmla="*/ 0 w 27"/>
                    <a:gd name="T3" fmla="*/ 0 h 27"/>
                    <a:gd name="T4" fmla="*/ 0 w 27"/>
                    <a:gd name="T5" fmla="*/ 0 h 27"/>
                    <a:gd name="T6" fmla="*/ 0 w 27"/>
                    <a:gd name="T7" fmla="*/ 0 h 27"/>
                    <a:gd name="T8" fmla="*/ 0 w 27"/>
                    <a:gd name="T9" fmla="*/ 0 h 27"/>
                    <a:gd name="T10" fmla="*/ 0 w 27"/>
                    <a:gd name="T11" fmla="*/ 0 h 27"/>
                    <a:gd name="T12" fmla="*/ 0 w 27"/>
                    <a:gd name="T13" fmla="*/ 0 h 27"/>
                    <a:gd name="T14" fmla="*/ 0 w 27"/>
                    <a:gd name="T15" fmla="*/ 0 h 27"/>
                    <a:gd name="T16" fmla="*/ 0 w 27"/>
                    <a:gd name="T17" fmla="*/ 0 h 2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"/>
                    <a:gd name="T28" fmla="*/ 0 h 27"/>
                    <a:gd name="T29" fmla="*/ 27 w 27"/>
                    <a:gd name="T30" fmla="*/ 27 h 2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" h="27">
                      <a:moveTo>
                        <a:pt x="0" y="10"/>
                      </a:moveTo>
                      <a:lnTo>
                        <a:pt x="0" y="7"/>
                      </a:lnTo>
                      <a:lnTo>
                        <a:pt x="17" y="0"/>
                      </a:lnTo>
                      <a:lnTo>
                        <a:pt x="19" y="7"/>
                      </a:lnTo>
                      <a:lnTo>
                        <a:pt x="27" y="10"/>
                      </a:lnTo>
                      <a:lnTo>
                        <a:pt x="19" y="27"/>
                      </a:lnTo>
                      <a:lnTo>
                        <a:pt x="17" y="27"/>
                      </a:lnTo>
                      <a:lnTo>
                        <a:pt x="0" y="27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9" name="Freeform 633"/>
                <p:cNvSpPr>
                  <a:spLocks/>
                </p:cNvSpPr>
                <p:nvPr/>
              </p:nvSpPr>
              <p:spPr bwMode="auto">
                <a:xfrm>
                  <a:off x="2429" y="2035"/>
                  <a:ext cx="7" cy="8"/>
                </a:xfrm>
                <a:custGeom>
                  <a:avLst/>
                  <a:gdLst>
                    <a:gd name="T0" fmla="*/ 0 w 27"/>
                    <a:gd name="T1" fmla="*/ 0 h 31"/>
                    <a:gd name="T2" fmla="*/ 0 w 27"/>
                    <a:gd name="T3" fmla="*/ 0 h 31"/>
                    <a:gd name="T4" fmla="*/ 0 w 27"/>
                    <a:gd name="T5" fmla="*/ 0 h 31"/>
                    <a:gd name="T6" fmla="*/ 0 w 27"/>
                    <a:gd name="T7" fmla="*/ 0 h 31"/>
                    <a:gd name="T8" fmla="*/ 0 w 27"/>
                    <a:gd name="T9" fmla="*/ 0 h 31"/>
                    <a:gd name="T10" fmla="*/ 0 w 27"/>
                    <a:gd name="T11" fmla="*/ 0 h 31"/>
                    <a:gd name="T12" fmla="*/ 0 w 27"/>
                    <a:gd name="T13" fmla="*/ 0 h 31"/>
                    <a:gd name="T14" fmla="*/ 0 w 27"/>
                    <a:gd name="T15" fmla="*/ 0 h 31"/>
                    <a:gd name="T16" fmla="*/ 0 w 27"/>
                    <a:gd name="T17" fmla="*/ 0 h 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"/>
                    <a:gd name="T28" fmla="*/ 0 h 31"/>
                    <a:gd name="T29" fmla="*/ 27 w 27"/>
                    <a:gd name="T30" fmla="*/ 31 h 3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" h="31">
                      <a:moveTo>
                        <a:pt x="0" y="14"/>
                      </a:move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27" y="0"/>
                      </a:lnTo>
                      <a:lnTo>
                        <a:pt x="27" y="14"/>
                      </a:lnTo>
                      <a:lnTo>
                        <a:pt x="27" y="21"/>
                      </a:lnTo>
                      <a:lnTo>
                        <a:pt x="9" y="31"/>
                      </a:lnTo>
                      <a:lnTo>
                        <a:pt x="7" y="21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0" name="Freeform 634"/>
                <p:cNvSpPr>
                  <a:spLocks/>
                </p:cNvSpPr>
                <p:nvPr/>
              </p:nvSpPr>
              <p:spPr bwMode="auto">
                <a:xfrm>
                  <a:off x="2392" y="2041"/>
                  <a:ext cx="6" cy="8"/>
                </a:xfrm>
                <a:custGeom>
                  <a:avLst/>
                  <a:gdLst>
                    <a:gd name="T0" fmla="*/ 0 w 23"/>
                    <a:gd name="T1" fmla="*/ 0 h 27"/>
                    <a:gd name="T2" fmla="*/ 0 w 23"/>
                    <a:gd name="T3" fmla="*/ 0 h 27"/>
                    <a:gd name="T4" fmla="*/ 0 w 23"/>
                    <a:gd name="T5" fmla="*/ 0 h 27"/>
                    <a:gd name="T6" fmla="*/ 0 w 23"/>
                    <a:gd name="T7" fmla="*/ 0 h 27"/>
                    <a:gd name="T8" fmla="*/ 0 w 23"/>
                    <a:gd name="T9" fmla="*/ 0 h 27"/>
                    <a:gd name="T10" fmla="*/ 0 w 23"/>
                    <a:gd name="T11" fmla="*/ 0 h 27"/>
                    <a:gd name="T12" fmla="*/ 0 w 23"/>
                    <a:gd name="T13" fmla="*/ 0 h 27"/>
                    <a:gd name="T14" fmla="*/ 0 w 23"/>
                    <a:gd name="T15" fmla="*/ 0 h 27"/>
                    <a:gd name="T16" fmla="*/ 0 w 23"/>
                    <a:gd name="T17" fmla="*/ 0 h 2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3"/>
                    <a:gd name="T28" fmla="*/ 0 h 27"/>
                    <a:gd name="T29" fmla="*/ 23 w 23"/>
                    <a:gd name="T30" fmla="*/ 27 h 2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3" h="27">
                      <a:moveTo>
                        <a:pt x="0" y="10"/>
                      </a:moveTo>
                      <a:lnTo>
                        <a:pt x="7" y="7"/>
                      </a:lnTo>
                      <a:lnTo>
                        <a:pt x="12" y="0"/>
                      </a:lnTo>
                      <a:lnTo>
                        <a:pt x="23" y="7"/>
                      </a:lnTo>
                      <a:lnTo>
                        <a:pt x="23" y="10"/>
                      </a:lnTo>
                      <a:lnTo>
                        <a:pt x="23" y="27"/>
                      </a:lnTo>
                      <a:lnTo>
                        <a:pt x="12" y="27"/>
                      </a:lnTo>
                      <a:lnTo>
                        <a:pt x="7" y="27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1" name="Freeform 635"/>
                <p:cNvSpPr>
                  <a:spLocks/>
                </p:cNvSpPr>
                <p:nvPr/>
              </p:nvSpPr>
              <p:spPr bwMode="auto">
                <a:xfrm>
                  <a:off x="2357" y="2030"/>
                  <a:ext cx="8" cy="9"/>
                </a:xfrm>
                <a:custGeom>
                  <a:avLst/>
                  <a:gdLst>
                    <a:gd name="T0" fmla="*/ 0 w 30"/>
                    <a:gd name="T1" fmla="*/ 0 h 30"/>
                    <a:gd name="T2" fmla="*/ 0 w 30"/>
                    <a:gd name="T3" fmla="*/ 0 h 30"/>
                    <a:gd name="T4" fmla="*/ 0 w 30"/>
                    <a:gd name="T5" fmla="*/ 0 h 30"/>
                    <a:gd name="T6" fmla="*/ 0 w 30"/>
                    <a:gd name="T7" fmla="*/ 0 h 30"/>
                    <a:gd name="T8" fmla="*/ 0 w 30"/>
                    <a:gd name="T9" fmla="*/ 0 h 30"/>
                    <a:gd name="T10" fmla="*/ 0 w 30"/>
                    <a:gd name="T11" fmla="*/ 0 h 30"/>
                    <a:gd name="T12" fmla="*/ 0 w 30"/>
                    <a:gd name="T13" fmla="*/ 0 h 30"/>
                    <a:gd name="T14" fmla="*/ 0 w 30"/>
                    <a:gd name="T15" fmla="*/ 0 h 30"/>
                    <a:gd name="T16" fmla="*/ 0 w 30"/>
                    <a:gd name="T17" fmla="*/ 0 h 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0"/>
                    <a:gd name="T28" fmla="*/ 0 h 30"/>
                    <a:gd name="T29" fmla="*/ 30 w 30"/>
                    <a:gd name="T30" fmla="*/ 30 h 3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0" h="30">
                      <a:moveTo>
                        <a:pt x="0" y="16"/>
                      </a:moveTo>
                      <a:lnTo>
                        <a:pt x="0" y="10"/>
                      </a:lnTo>
                      <a:lnTo>
                        <a:pt x="18" y="0"/>
                      </a:lnTo>
                      <a:lnTo>
                        <a:pt x="21" y="10"/>
                      </a:lnTo>
                      <a:lnTo>
                        <a:pt x="30" y="16"/>
                      </a:lnTo>
                      <a:lnTo>
                        <a:pt x="21" y="30"/>
                      </a:lnTo>
                      <a:lnTo>
                        <a:pt x="18" y="30"/>
                      </a:lnTo>
                      <a:lnTo>
                        <a:pt x="0" y="3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2" name="Freeform 636"/>
                <p:cNvSpPr>
                  <a:spLocks/>
                </p:cNvSpPr>
                <p:nvPr/>
              </p:nvSpPr>
              <p:spPr bwMode="auto">
                <a:xfrm>
                  <a:off x="2322" y="2035"/>
                  <a:ext cx="7" cy="8"/>
                </a:xfrm>
                <a:custGeom>
                  <a:avLst/>
                  <a:gdLst>
                    <a:gd name="T0" fmla="*/ 0 w 27"/>
                    <a:gd name="T1" fmla="*/ 0 h 31"/>
                    <a:gd name="T2" fmla="*/ 0 w 27"/>
                    <a:gd name="T3" fmla="*/ 0 h 31"/>
                    <a:gd name="T4" fmla="*/ 0 w 27"/>
                    <a:gd name="T5" fmla="*/ 0 h 31"/>
                    <a:gd name="T6" fmla="*/ 0 w 27"/>
                    <a:gd name="T7" fmla="*/ 0 h 31"/>
                    <a:gd name="T8" fmla="*/ 0 w 27"/>
                    <a:gd name="T9" fmla="*/ 0 h 31"/>
                    <a:gd name="T10" fmla="*/ 0 w 27"/>
                    <a:gd name="T11" fmla="*/ 0 h 31"/>
                    <a:gd name="T12" fmla="*/ 0 w 27"/>
                    <a:gd name="T13" fmla="*/ 0 h 31"/>
                    <a:gd name="T14" fmla="*/ 0 w 27"/>
                    <a:gd name="T15" fmla="*/ 0 h 31"/>
                    <a:gd name="T16" fmla="*/ 0 w 27"/>
                    <a:gd name="T17" fmla="*/ 0 h 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"/>
                    <a:gd name="T28" fmla="*/ 0 h 31"/>
                    <a:gd name="T29" fmla="*/ 27 w 27"/>
                    <a:gd name="T30" fmla="*/ 31 h 3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" h="31">
                      <a:moveTo>
                        <a:pt x="0" y="14"/>
                      </a:moveTo>
                      <a:lnTo>
                        <a:pt x="7" y="11"/>
                      </a:lnTo>
                      <a:lnTo>
                        <a:pt x="16" y="0"/>
                      </a:lnTo>
                      <a:lnTo>
                        <a:pt x="20" y="11"/>
                      </a:lnTo>
                      <a:lnTo>
                        <a:pt x="27" y="14"/>
                      </a:lnTo>
                      <a:lnTo>
                        <a:pt x="20" y="31"/>
                      </a:lnTo>
                      <a:lnTo>
                        <a:pt x="16" y="31"/>
                      </a:lnTo>
                      <a:lnTo>
                        <a:pt x="7" y="31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3" name="Freeform 637"/>
                <p:cNvSpPr>
                  <a:spLocks/>
                </p:cNvSpPr>
                <p:nvPr/>
              </p:nvSpPr>
              <p:spPr bwMode="auto">
                <a:xfrm>
                  <a:off x="2289" y="2029"/>
                  <a:ext cx="8" cy="9"/>
                </a:xfrm>
                <a:custGeom>
                  <a:avLst/>
                  <a:gdLst>
                    <a:gd name="T0" fmla="*/ 0 w 31"/>
                    <a:gd name="T1" fmla="*/ 0 h 31"/>
                    <a:gd name="T2" fmla="*/ 0 w 31"/>
                    <a:gd name="T3" fmla="*/ 0 h 31"/>
                    <a:gd name="T4" fmla="*/ 0 w 31"/>
                    <a:gd name="T5" fmla="*/ 0 h 31"/>
                    <a:gd name="T6" fmla="*/ 0 w 31"/>
                    <a:gd name="T7" fmla="*/ 0 h 31"/>
                    <a:gd name="T8" fmla="*/ 0 w 31"/>
                    <a:gd name="T9" fmla="*/ 0 h 31"/>
                    <a:gd name="T10" fmla="*/ 0 w 31"/>
                    <a:gd name="T11" fmla="*/ 0 h 31"/>
                    <a:gd name="T12" fmla="*/ 0 w 31"/>
                    <a:gd name="T13" fmla="*/ 0 h 31"/>
                    <a:gd name="T14" fmla="*/ 0 w 31"/>
                    <a:gd name="T15" fmla="*/ 0 h 31"/>
                    <a:gd name="T16" fmla="*/ 0 w 31"/>
                    <a:gd name="T17" fmla="*/ 0 h 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1"/>
                    <a:gd name="T28" fmla="*/ 0 h 31"/>
                    <a:gd name="T29" fmla="*/ 31 w 31"/>
                    <a:gd name="T30" fmla="*/ 31 h 3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1" h="31">
                      <a:moveTo>
                        <a:pt x="0" y="14"/>
                      </a:moveTo>
                      <a:lnTo>
                        <a:pt x="11" y="4"/>
                      </a:lnTo>
                      <a:lnTo>
                        <a:pt x="18" y="0"/>
                      </a:lnTo>
                      <a:lnTo>
                        <a:pt x="27" y="4"/>
                      </a:lnTo>
                      <a:lnTo>
                        <a:pt x="31" y="14"/>
                      </a:lnTo>
                      <a:lnTo>
                        <a:pt x="27" y="31"/>
                      </a:lnTo>
                      <a:lnTo>
                        <a:pt x="18" y="31"/>
                      </a:lnTo>
                      <a:lnTo>
                        <a:pt x="11" y="31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4" name="Freeform 638"/>
                <p:cNvSpPr>
                  <a:spLocks/>
                </p:cNvSpPr>
                <p:nvPr/>
              </p:nvSpPr>
              <p:spPr bwMode="auto">
                <a:xfrm>
                  <a:off x="2269" y="2041"/>
                  <a:ext cx="7" cy="8"/>
                </a:xfrm>
                <a:custGeom>
                  <a:avLst/>
                  <a:gdLst>
                    <a:gd name="T0" fmla="*/ 0 w 27"/>
                    <a:gd name="T1" fmla="*/ 0 h 27"/>
                    <a:gd name="T2" fmla="*/ 0 w 27"/>
                    <a:gd name="T3" fmla="*/ 0 h 27"/>
                    <a:gd name="T4" fmla="*/ 0 w 27"/>
                    <a:gd name="T5" fmla="*/ 0 h 27"/>
                    <a:gd name="T6" fmla="*/ 0 w 27"/>
                    <a:gd name="T7" fmla="*/ 0 h 27"/>
                    <a:gd name="T8" fmla="*/ 0 w 27"/>
                    <a:gd name="T9" fmla="*/ 0 h 27"/>
                    <a:gd name="T10" fmla="*/ 0 w 27"/>
                    <a:gd name="T11" fmla="*/ 0 h 27"/>
                    <a:gd name="T12" fmla="*/ 0 w 27"/>
                    <a:gd name="T13" fmla="*/ 0 h 27"/>
                    <a:gd name="T14" fmla="*/ 0 w 27"/>
                    <a:gd name="T15" fmla="*/ 0 h 27"/>
                    <a:gd name="T16" fmla="*/ 0 w 27"/>
                    <a:gd name="T17" fmla="*/ 0 h 2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"/>
                    <a:gd name="T28" fmla="*/ 0 h 27"/>
                    <a:gd name="T29" fmla="*/ 27 w 27"/>
                    <a:gd name="T30" fmla="*/ 27 h 2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" h="27">
                      <a:moveTo>
                        <a:pt x="0" y="10"/>
                      </a:moveTo>
                      <a:lnTo>
                        <a:pt x="6" y="7"/>
                      </a:lnTo>
                      <a:lnTo>
                        <a:pt x="17" y="0"/>
                      </a:lnTo>
                      <a:lnTo>
                        <a:pt x="27" y="7"/>
                      </a:lnTo>
                      <a:lnTo>
                        <a:pt x="27" y="10"/>
                      </a:lnTo>
                      <a:lnTo>
                        <a:pt x="27" y="27"/>
                      </a:lnTo>
                      <a:lnTo>
                        <a:pt x="17" y="27"/>
                      </a:lnTo>
                      <a:lnTo>
                        <a:pt x="6" y="27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5" name="Freeform 639"/>
                <p:cNvSpPr>
                  <a:spLocks/>
                </p:cNvSpPr>
                <p:nvPr/>
              </p:nvSpPr>
              <p:spPr bwMode="auto">
                <a:xfrm>
                  <a:off x="2232" y="2038"/>
                  <a:ext cx="7" cy="6"/>
                </a:xfrm>
                <a:custGeom>
                  <a:avLst/>
                  <a:gdLst>
                    <a:gd name="T0" fmla="*/ 0 w 27"/>
                    <a:gd name="T1" fmla="*/ 0 h 23"/>
                    <a:gd name="T2" fmla="*/ 0 w 27"/>
                    <a:gd name="T3" fmla="*/ 0 h 23"/>
                    <a:gd name="T4" fmla="*/ 0 w 27"/>
                    <a:gd name="T5" fmla="*/ 0 h 23"/>
                    <a:gd name="T6" fmla="*/ 0 w 27"/>
                    <a:gd name="T7" fmla="*/ 0 h 23"/>
                    <a:gd name="T8" fmla="*/ 0 w 27"/>
                    <a:gd name="T9" fmla="*/ 0 h 23"/>
                    <a:gd name="T10" fmla="*/ 0 w 27"/>
                    <a:gd name="T11" fmla="*/ 0 h 23"/>
                    <a:gd name="T12" fmla="*/ 0 w 27"/>
                    <a:gd name="T13" fmla="*/ 0 h 23"/>
                    <a:gd name="T14" fmla="*/ 0 w 27"/>
                    <a:gd name="T15" fmla="*/ 0 h 23"/>
                    <a:gd name="T16" fmla="*/ 0 w 27"/>
                    <a:gd name="T17" fmla="*/ 0 h 2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"/>
                    <a:gd name="T28" fmla="*/ 0 h 23"/>
                    <a:gd name="T29" fmla="*/ 27 w 27"/>
                    <a:gd name="T30" fmla="*/ 23 h 2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" h="23">
                      <a:moveTo>
                        <a:pt x="0" y="10"/>
                      </a:moveTo>
                      <a:lnTo>
                        <a:pt x="6" y="3"/>
                      </a:lnTo>
                      <a:lnTo>
                        <a:pt x="17" y="0"/>
                      </a:lnTo>
                      <a:lnTo>
                        <a:pt x="27" y="3"/>
                      </a:lnTo>
                      <a:lnTo>
                        <a:pt x="27" y="10"/>
                      </a:lnTo>
                      <a:lnTo>
                        <a:pt x="27" y="23"/>
                      </a:lnTo>
                      <a:lnTo>
                        <a:pt x="17" y="23"/>
                      </a:lnTo>
                      <a:lnTo>
                        <a:pt x="6" y="23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6" name="Freeform 640"/>
                <p:cNvSpPr>
                  <a:spLocks/>
                </p:cNvSpPr>
                <p:nvPr/>
              </p:nvSpPr>
              <p:spPr bwMode="auto">
                <a:xfrm>
                  <a:off x="2769" y="1868"/>
                  <a:ext cx="19" cy="21"/>
                </a:xfrm>
                <a:custGeom>
                  <a:avLst/>
                  <a:gdLst>
                    <a:gd name="T0" fmla="*/ 0 w 77"/>
                    <a:gd name="T1" fmla="*/ 0 h 74"/>
                    <a:gd name="T2" fmla="*/ 0 w 77"/>
                    <a:gd name="T3" fmla="*/ 0 h 74"/>
                    <a:gd name="T4" fmla="*/ 0 w 77"/>
                    <a:gd name="T5" fmla="*/ 0 h 74"/>
                    <a:gd name="T6" fmla="*/ 0 w 77"/>
                    <a:gd name="T7" fmla="*/ 0 h 74"/>
                    <a:gd name="T8" fmla="*/ 0 w 77"/>
                    <a:gd name="T9" fmla="*/ 0 h 74"/>
                    <a:gd name="T10" fmla="*/ 0 w 77"/>
                    <a:gd name="T11" fmla="*/ 0 h 74"/>
                    <a:gd name="T12" fmla="*/ 0 w 77"/>
                    <a:gd name="T13" fmla="*/ 0 h 74"/>
                    <a:gd name="T14" fmla="*/ 0 w 77"/>
                    <a:gd name="T15" fmla="*/ 0 h 74"/>
                    <a:gd name="T16" fmla="*/ 0 w 77"/>
                    <a:gd name="T17" fmla="*/ 0 h 74"/>
                    <a:gd name="T18" fmla="*/ 0 w 77"/>
                    <a:gd name="T19" fmla="*/ 0 h 74"/>
                    <a:gd name="T20" fmla="*/ 0 w 77"/>
                    <a:gd name="T21" fmla="*/ 0 h 74"/>
                    <a:gd name="T22" fmla="*/ 0 w 77"/>
                    <a:gd name="T23" fmla="*/ 0 h 74"/>
                    <a:gd name="T24" fmla="*/ 0 w 77"/>
                    <a:gd name="T25" fmla="*/ 0 h 74"/>
                    <a:gd name="T26" fmla="*/ 0 w 77"/>
                    <a:gd name="T27" fmla="*/ 0 h 74"/>
                    <a:gd name="T28" fmla="*/ 0 w 77"/>
                    <a:gd name="T29" fmla="*/ 0 h 74"/>
                    <a:gd name="T30" fmla="*/ 0 w 77"/>
                    <a:gd name="T31" fmla="*/ 0 h 74"/>
                    <a:gd name="T32" fmla="*/ 0 w 77"/>
                    <a:gd name="T33" fmla="*/ 0 h 7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74"/>
                    <a:gd name="T53" fmla="*/ 77 w 77"/>
                    <a:gd name="T54" fmla="*/ 74 h 7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74">
                      <a:moveTo>
                        <a:pt x="0" y="34"/>
                      </a:moveTo>
                      <a:lnTo>
                        <a:pt x="3" y="21"/>
                      </a:lnTo>
                      <a:lnTo>
                        <a:pt x="9" y="4"/>
                      </a:lnTo>
                      <a:lnTo>
                        <a:pt x="20" y="0"/>
                      </a:lnTo>
                      <a:lnTo>
                        <a:pt x="34" y="0"/>
                      </a:lnTo>
                      <a:lnTo>
                        <a:pt x="54" y="0"/>
                      </a:lnTo>
                      <a:lnTo>
                        <a:pt x="63" y="4"/>
                      </a:lnTo>
                      <a:lnTo>
                        <a:pt x="70" y="21"/>
                      </a:lnTo>
                      <a:lnTo>
                        <a:pt x="77" y="34"/>
                      </a:lnTo>
                      <a:lnTo>
                        <a:pt x="70" y="54"/>
                      </a:lnTo>
                      <a:lnTo>
                        <a:pt x="63" y="58"/>
                      </a:lnTo>
                      <a:lnTo>
                        <a:pt x="54" y="65"/>
                      </a:lnTo>
                      <a:lnTo>
                        <a:pt x="34" y="74"/>
                      </a:lnTo>
                      <a:lnTo>
                        <a:pt x="20" y="74"/>
                      </a:lnTo>
                      <a:lnTo>
                        <a:pt x="9" y="65"/>
                      </a:lnTo>
                      <a:lnTo>
                        <a:pt x="3" y="5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74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7" name="Line 641"/>
                <p:cNvSpPr>
                  <a:spLocks noChangeShapeType="1"/>
                </p:cNvSpPr>
                <p:nvPr/>
              </p:nvSpPr>
              <p:spPr bwMode="auto">
                <a:xfrm>
                  <a:off x="2740" y="1878"/>
                  <a:ext cx="75" cy="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8" name="Line 642"/>
                <p:cNvSpPr>
                  <a:spLocks noChangeShapeType="1"/>
                </p:cNvSpPr>
                <p:nvPr/>
              </p:nvSpPr>
              <p:spPr bwMode="auto">
                <a:xfrm>
                  <a:off x="2633" y="1990"/>
                  <a:ext cx="76" cy="3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9" name="Freeform 643"/>
                <p:cNvSpPr>
                  <a:spLocks/>
                </p:cNvSpPr>
                <p:nvPr/>
              </p:nvSpPr>
              <p:spPr bwMode="auto">
                <a:xfrm>
                  <a:off x="2662" y="1982"/>
                  <a:ext cx="19" cy="19"/>
                </a:xfrm>
                <a:custGeom>
                  <a:avLst/>
                  <a:gdLst>
                    <a:gd name="T0" fmla="*/ 0 w 78"/>
                    <a:gd name="T1" fmla="*/ 0 h 74"/>
                    <a:gd name="T2" fmla="*/ 0 w 78"/>
                    <a:gd name="T3" fmla="*/ 0 h 74"/>
                    <a:gd name="T4" fmla="*/ 0 w 78"/>
                    <a:gd name="T5" fmla="*/ 0 h 74"/>
                    <a:gd name="T6" fmla="*/ 0 w 78"/>
                    <a:gd name="T7" fmla="*/ 0 h 74"/>
                    <a:gd name="T8" fmla="*/ 0 w 78"/>
                    <a:gd name="T9" fmla="*/ 0 h 74"/>
                    <a:gd name="T10" fmla="*/ 0 w 78"/>
                    <a:gd name="T11" fmla="*/ 0 h 74"/>
                    <a:gd name="T12" fmla="*/ 0 w 78"/>
                    <a:gd name="T13" fmla="*/ 0 h 74"/>
                    <a:gd name="T14" fmla="*/ 0 w 78"/>
                    <a:gd name="T15" fmla="*/ 0 h 74"/>
                    <a:gd name="T16" fmla="*/ 0 w 78"/>
                    <a:gd name="T17" fmla="*/ 0 h 74"/>
                    <a:gd name="T18" fmla="*/ 0 w 78"/>
                    <a:gd name="T19" fmla="*/ 0 h 74"/>
                    <a:gd name="T20" fmla="*/ 0 w 78"/>
                    <a:gd name="T21" fmla="*/ 0 h 74"/>
                    <a:gd name="T22" fmla="*/ 0 w 78"/>
                    <a:gd name="T23" fmla="*/ 0 h 74"/>
                    <a:gd name="T24" fmla="*/ 0 w 78"/>
                    <a:gd name="T25" fmla="*/ 0 h 74"/>
                    <a:gd name="T26" fmla="*/ 0 w 78"/>
                    <a:gd name="T27" fmla="*/ 0 h 74"/>
                    <a:gd name="T28" fmla="*/ 0 w 78"/>
                    <a:gd name="T29" fmla="*/ 0 h 74"/>
                    <a:gd name="T30" fmla="*/ 0 w 78"/>
                    <a:gd name="T31" fmla="*/ 0 h 74"/>
                    <a:gd name="T32" fmla="*/ 0 w 78"/>
                    <a:gd name="T33" fmla="*/ 0 h 7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8"/>
                    <a:gd name="T52" fmla="*/ 0 h 74"/>
                    <a:gd name="T53" fmla="*/ 78 w 78"/>
                    <a:gd name="T54" fmla="*/ 74 h 7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8" h="74">
                      <a:moveTo>
                        <a:pt x="0" y="34"/>
                      </a:moveTo>
                      <a:lnTo>
                        <a:pt x="0" y="21"/>
                      </a:lnTo>
                      <a:lnTo>
                        <a:pt x="11" y="10"/>
                      </a:lnTo>
                      <a:lnTo>
                        <a:pt x="24" y="0"/>
                      </a:lnTo>
                      <a:lnTo>
                        <a:pt x="34" y="0"/>
                      </a:lnTo>
                      <a:lnTo>
                        <a:pt x="54" y="0"/>
                      </a:lnTo>
                      <a:lnTo>
                        <a:pt x="67" y="10"/>
                      </a:lnTo>
                      <a:lnTo>
                        <a:pt x="71" y="21"/>
                      </a:lnTo>
                      <a:lnTo>
                        <a:pt x="78" y="34"/>
                      </a:lnTo>
                      <a:lnTo>
                        <a:pt x="71" y="54"/>
                      </a:lnTo>
                      <a:lnTo>
                        <a:pt x="67" y="64"/>
                      </a:lnTo>
                      <a:lnTo>
                        <a:pt x="54" y="74"/>
                      </a:lnTo>
                      <a:lnTo>
                        <a:pt x="34" y="74"/>
                      </a:lnTo>
                      <a:lnTo>
                        <a:pt x="24" y="74"/>
                      </a:lnTo>
                      <a:lnTo>
                        <a:pt x="11" y="64"/>
                      </a:lnTo>
                      <a:lnTo>
                        <a:pt x="0" y="5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74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0" name="Line 644"/>
                <p:cNvSpPr>
                  <a:spLocks noChangeShapeType="1"/>
                </p:cNvSpPr>
                <p:nvPr/>
              </p:nvSpPr>
              <p:spPr bwMode="auto">
                <a:xfrm>
                  <a:off x="2378" y="1873"/>
                  <a:ext cx="78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1" name="Freeform 645"/>
                <p:cNvSpPr>
                  <a:spLocks/>
                </p:cNvSpPr>
                <p:nvPr/>
              </p:nvSpPr>
              <p:spPr bwMode="auto">
                <a:xfrm>
                  <a:off x="2407" y="1863"/>
                  <a:ext cx="21" cy="19"/>
                </a:xfrm>
                <a:custGeom>
                  <a:avLst/>
                  <a:gdLst>
                    <a:gd name="T0" fmla="*/ 0 w 85"/>
                    <a:gd name="T1" fmla="*/ 0 h 71"/>
                    <a:gd name="T2" fmla="*/ 0 w 85"/>
                    <a:gd name="T3" fmla="*/ 0 h 71"/>
                    <a:gd name="T4" fmla="*/ 0 w 85"/>
                    <a:gd name="T5" fmla="*/ 0 h 71"/>
                    <a:gd name="T6" fmla="*/ 0 w 85"/>
                    <a:gd name="T7" fmla="*/ 0 h 71"/>
                    <a:gd name="T8" fmla="*/ 0 w 85"/>
                    <a:gd name="T9" fmla="*/ 0 h 71"/>
                    <a:gd name="T10" fmla="*/ 0 w 85"/>
                    <a:gd name="T11" fmla="*/ 0 h 71"/>
                    <a:gd name="T12" fmla="*/ 0 w 85"/>
                    <a:gd name="T13" fmla="*/ 0 h 71"/>
                    <a:gd name="T14" fmla="*/ 0 w 85"/>
                    <a:gd name="T15" fmla="*/ 0 h 71"/>
                    <a:gd name="T16" fmla="*/ 0 w 85"/>
                    <a:gd name="T17" fmla="*/ 0 h 71"/>
                    <a:gd name="T18" fmla="*/ 0 w 85"/>
                    <a:gd name="T19" fmla="*/ 0 h 71"/>
                    <a:gd name="T20" fmla="*/ 0 w 85"/>
                    <a:gd name="T21" fmla="*/ 0 h 71"/>
                    <a:gd name="T22" fmla="*/ 0 w 85"/>
                    <a:gd name="T23" fmla="*/ 0 h 71"/>
                    <a:gd name="T24" fmla="*/ 0 w 85"/>
                    <a:gd name="T25" fmla="*/ 0 h 71"/>
                    <a:gd name="T26" fmla="*/ 0 w 85"/>
                    <a:gd name="T27" fmla="*/ 0 h 71"/>
                    <a:gd name="T28" fmla="*/ 0 w 85"/>
                    <a:gd name="T29" fmla="*/ 0 h 71"/>
                    <a:gd name="T30" fmla="*/ 0 w 85"/>
                    <a:gd name="T31" fmla="*/ 0 h 71"/>
                    <a:gd name="T32" fmla="*/ 0 w 85"/>
                    <a:gd name="T33" fmla="*/ 0 h 7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5"/>
                    <a:gd name="T52" fmla="*/ 0 h 71"/>
                    <a:gd name="T53" fmla="*/ 85 w 85"/>
                    <a:gd name="T54" fmla="*/ 71 h 7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5" h="71">
                      <a:moveTo>
                        <a:pt x="0" y="34"/>
                      </a:moveTo>
                      <a:lnTo>
                        <a:pt x="7" y="20"/>
                      </a:lnTo>
                      <a:lnTo>
                        <a:pt x="18" y="4"/>
                      </a:lnTo>
                      <a:lnTo>
                        <a:pt x="27" y="0"/>
                      </a:lnTo>
                      <a:lnTo>
                        <a:pt x="38" y="0"/>
                      </a:lnTo>
                      <a:lnTo>
                        <a:pt x="58" y="0"/>
                      </a:lnTo>
                      <a:lnTo>
                        <a:pt x="74" y="4"/>
                      </a:lnTo>
                      <a:lnTo>
                        <a:pt x="82" y="20"/>
                      </a:lnTo>
                      <a:lnTo>
                        <a:pt x="85" y="34"/>
                      </a:lnTo>
                      <a:lnTo>
                        <a:pt x="82" y="51"/>
                      </a:lnTo>
                      <a:lnTo>
                        <a:pt x="74" y="65"/>
                      </a:lnTo>
                      <a:lnTo>
                        <a:pt x="58" y="71"/>
                      </a:lnTo>
                      <a:lnTo>
                        <a:pt x="38" y="71"/>
                      </a:lnTo>
                      <a:lnTo>
                        <a:pt x="27" y="71"/>
                      </a:lnTo>
                      <a:lnTo>
                        <a:pt x="18" y="65"/>
                      </a:lnTo>
                      <a:lnTo>
                        <a:pt x="7" y="51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74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2" name="Line 646"/>
                <p:cNvSpPr>
                  <a:spLocks noChangeShapeType="1"/>
                </p:cNvSpPr>
                <p:nvPr/>
              </p:nvSpPr>
              <p:spPr bwMode="auto">
                <a:xfrm>
                  <a:off x="2142" y="1966"/>
                  <a:ext cx="74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3" name="Freeform 647"/>
                <p:cNvSpPr>
                  <a:spLocks/>
                </p:cNvSpPr>
                <p:nvPr/>
              </p:nvSpPr>
              <p:spPr bwMode="auto">
                <a:xfrm>
                  <a:off x="2169" y="1956"/>
                  <a:ext cx="21" cy="20"/>
                </a:xfrm>
                <a:custGeom>
                  <a:avLst/>
                  <a:gdLst>
                    <a:gd name="T0" fmla="*/ 0 w 83"/>
                    <a:gd name="T1" fmla="*/ 0 h 74"/>
                    <a:gd name="T2" fmla="*/ 0 w 83"/>
                    <a:gd name="T3" fmla="*/ 0 h 74"/>
                    <a:gd name="T4" fmla="*/ 0 w 83"/>
                    <a:gd name="T5" fmla="*/ 0 h 74"/>
                    <a:gd name="T6" fmla="*/ 0 w 83"/>
                    <a:gd name="T7" fmla="*/ 0 h 74"/>
                    <a:gd name="T8" fmla="*/ 0 w 83"/>
                    <a:gd name="T9" fmla="*/ 0 h 74"/>
                    <a:gd name="T10" fmla="*/ 0 w 83"/>
                    <a:gd name="T11" fmla="*/ 0 h 74"/>
                    <a:gd name="T12" fmla="*/ 0 w 83"/>
                    <a:gd name="T13" fmla="*/ 0 h 74"/>
                    <a:gd name="T14" fmla="*/ 0 w 83"/>
                    <a:gd name="T15" fmla="*/ 0 h 74"/>
                    <a:gd name="T16" fmla="*/ 0 w 83"/>
                    <a:gd name="T17" fmla="*/ 0 h 74"/>
                    <a:gd name="T18" fmla="*/ 0 w 83"/>
                    <a:gd name="T19" fmla="*/ 0 h 74"/>
                    <a:gd name="T20" fmla="*/ 0 w 83"/>
                    <a:gd name="T21" fmla="*/ 0 h 74"/>
                    <a:gd name="T22" fmla="*/ 0 w 83"/>
                    <a:gd name="T23" fmla="*/ 0 h 74"/>
                    <a:gd name="T24" fmla="*/ 0 w 83"/>
                    <a:gd name="T25" fmla="*/ 0 h 74"/>
                    <a:gd name="T26" fmla="*/ 0 w 83"/>
                    <a:gd name="T27" fmla="*/ 0 h 74"/>
                    <a:gd name="T28" fmla="*/ 0 w 83"/>
                    <a:gd name="T29" fmla="*/ 0 h 74"/>
                    <a:gd name="T30" fmla="*/ 0 w 83"/>
                    <a:gd name="T31" fmla="*/ 0 h 74"/>
                    <a:gd name="T32" fmla="*/ 0 w 83"/>
                    <a:gd name="T33" fmla="*/ 0 h 7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3"/>
                    <a:gd name="T52" fmla="*/ 0 h 74"/>
                    <a:gd name="T53" fmla="*/ 83 w 83"/>
                    <a:gd name="T54" fmla="*/ 74 h 7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3" h="74">
                      <a:moveTo>
                        <a:pt x="0" y="34"/>
                      </a:moveTo>
                      <a:lnTo>
                        <a:pt x="0" y="20"/>
                      </a:lnTo>
                      <a:lnTo>
                        <a:pt x="16" y="3"/>
                      </a:lnTo>
                      <a:lnTo>
                        <a:pt x="27" y="0"/>
                      </a:lnTo>
                      <a:lnTo>
                        <a:pt x="36" y="0"/>
                      </a:lnTo>
                      <a:lnTo>
                        <a:pt x="60" y="0"/>
                      </a:lnTo>
                      <a:lnTo>
                        <a:pt x="74" y="3"/>
                      </a:lnTo>
                      <a:lnTo>
                        <a:pt x="81" y="20"/>
                      </a:lnTo>
                      <a:lnTo>
                        <a:pt x="83" y="34"/>
                      </a:lnTo>
                      <a:lnTo>
                        <a:pt x="81" y="54"/>
                      </a:lnTo>
                      <a:lnTo>
                        <a:pt x="74" y="57"/>
                      </a:lnTo>
                      <a:lnTo>
                        <a:pt x="60" y="64"/>
                      </a:lnTo>
                      <a:lnTo>
                        <a:pt x="36" y="74"/>
                      </a:lnTo>
                      <a:lnTo>
                        <a:pt x="27" y="74"/>
                      </a:lnTo>
                      <a:lnTo>
                        <a:pt x="16" y="64"/>
                      </a:lnTo>
                      <a:lnTo>
                        <a:pt x="0" y="5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74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4" name="Line 648"/>
                <p:cNvSpPr>
                  <a:spLocks noChangeShapeType="1"/>
                </p:cNvSpPr>
                <p:nvPr/>
              </p:nvSpPr>
              <p:spPr bwMode="auto">
                <a:xfrm>
                  <a:off x="1992" y="1892"/>
                  <a:ext cx="74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" name="Freeform 649"/>
                <p:cNvSpPr>
                  <a:spLocks/>
                </p:cNvSpPr>
                <p:nvPr/>
              </p:nvSpPr>
              <p:spPr bwMode="auto">
                <a:xfrm>
                  <a:off x="2020" y="1880"/>
                  <a:ext cx="18" cy="21"/>
                </a:xfrm>
                <a:custGeom>
                  <a:avLst/>
                  <a:gdLst>
                    <a:gd name="T0" fmla="*/ 0 w 71"/>
                    <a:gd name="T1" fmla="*/ 0 h 74"/>
                    <a:gd name="T2" fmla="*/ 0 w 71"/>
                    <a:gd name="T3" fmla="*/ 0 h 74"/>
                    <a:gd name="T4" fmla="*/ 0 w 71"/>
                    <a:gd name="T5" fmla="*/ 0 h 74"/>
                    <a:gd name="T6" fmla="*/ 0 w 71"/>
                    <a:gd name="T7" fmla="*/ 0 h 74"/>
                    <a:gd name="T8" fmla="*/ 0 w 71"/>
                    <a:gd name="T9" fmla="*/ 0 h 74"/>
                    <a:gd name="T10" fmla="*/ 0 w 71"/>
                    <a:gd name="T11" fmla="*/ 0 h 74"/>
                    <a:gd name="T12" fmla="*/ 0 w 71"/>
                    <a:gd name="T13" fmla="*/ 0 h 74"/>
                    <a:gd name="T14" fmla="*/ 0 w 71"/>
                    <a:gd name="T15" fmla="*/ 0 h 74"/>
                    <a:gd name="T16" fmla="*/ 0 w 71"/>
                    <a:gd name="T17" fmla="*/ 0 h 74"/>
                    <a:gd name="T18" fmla="*/ 0 w 71"/>
                    <a:gd name="T19" fmla="*/ 0 h 74"/>
                    <a:gd name="T20" fmla="*/ 0 w 71"/>
                    <a:gd name="T21" fmla="*/ 0 h 74"/>
                    <a:gd name="T22" fmla="*/ 0 w 71"/>
                    <a:gd name="T23" fmla="*/ 0 h 74"/>
                    <a:gd name="T24" fmla="*/ 0 w 71"/>
                    <a:gd name="T25" fmla="*/ 0 h 74"/>
                    <a:gd name="T26" fmla="*/ 0 w 71"/>
                    <a:gd name="T27" fmla="*/ 0 h 74"/>
                    <a:gd name="T28" fmla="*/ 0 w 71"/>
                    <a:gd name="T29" fmla="*/ 0 h 74"/>
                    <a:gd name="T30" fmla="*/ 0 w 71"/>
                    <a:gd name="T31" fmla="*/ 0 h 74"/>
                    <a:gd name="T32" fmla="*/ 0 w 71"/>
                    <a:gd name="T33" fmla="*/ 0 h 7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1"/>
                    <a:gd name="T52" fmla="*/ 0 h 74"/>
                    <a:gd name="T53" fmla="*/ 71 w 71"/>
                    <a:gd name="T54" fmla="*/ 74 h 7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1" h="74">
                      <a:moveTo>
                        <a:pt x="0" y="43"/>
                      </a:moveTo>
                      <a:lnTo>
                        <a:pt x="0" y="20"/>
                      </a:lnTo>
                      <a:lnTo>
                        <a:pt x="10" y="13"/>
                      </a:lnTo>
                      <a:lnTo>
                        <a:pt x="24" y="9"/>
                      </a:lnTo>
                      <a:lnTo>
                        <a:pt x="34" y="0"/>
                      </a:lnTo>
                      <a:lnTo>
                        <a:pt x="47" y="9"/>
                      </a:lnTo>
                      <a:lnTo>
                        <a:pt x="60" y="13"/>
                      </a:lnTo>
                      <a:lnTo>
                        <a:pt x="71" y="20"/>
                      </a:lnTo>
                      <a:lnTo>
                        <a:pt x="71" y="43"/>
                      </a:lnTo>
                      <a:lnTo>
                        <a:pt x="71" y="60"/>
                      </a:lnTo>
                      <a:lnTo>
                        <a:pt x="60" y="63"/>
                      </a:lnTo>
                      <a:lnTo>
                        <a:pt x="47" y="74"/>
                      </a:lnTo>
                      <a:lnTo>
                        <a:pt x="34" y="74"/>
                      </a:lnTo>
                      <a:lnTo>
                        <a:pt x="24" y="74"/>
                      </a:lnTo>
                      <a:lnTo>
                        <a:pt x="10" y="63"/>
                      </a:lnTo>
                      <a:lnTo>
                        <a:pt x="0" y="60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74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6" name="Line 650"/>
                <p:cNvSpPr>
                  <a:spLocks noChangeShapeType="1"/>
                </p:cNvSpPr>
                <p:nvPr/>
              </p:nvSpPr>
              <p:spPr bwMode="auto">
                <a:xfrm>
                  <a:off x="1740" y="1973"/>
                  <a:ext cx="76" cy="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7" name="Freeform 651"/>
                <p:cNvSpPr>
                  <a:spLocks/>
                </p:cNvSpPr>
                <p:nvPr/>
              </p:nvSpPr>
              <p:spPr bwMode="auto">
                <a:xfrm>
                  <a:off x="1769" y="1964"/>
                  <a:ext cx="20" cy="20"/>
                </a:xfrm>
                <a:custGeom>
                  <a:avLst/>
                  <a:gdLst>
                    <a:gd name="T0" fmla="*/ 0 w 77"/>
                    <a:gd name="T1" fmla="*/ 0 h 74"/>
                    <a:gd name="T2" fmla="*/ 0 w 77"/>
                    <a:gd name="T3" fmla="*/ 0 h 74"/>
                    <a:gd name="T4" fmla="*/ 0 w 77"/>
                    <a:gd name="T5" fmla="*/ 0 h 74"/>
                    <a:gd name="T6" fmla="*/ 0 w 77"/>
                    <a:gd name="T7" fmla="*/ 0 h 74"/>
                    <a:gd name="T8" fmla="*/ 0 w 77"/>
                    <a:gd name="T9" fmla="*/ 0 h 74"/>
                    <a:gd name="T10" fmla="*/ 0 w 77"/>
                    <a:gd name="T11" fmla="*/ 0 h 74"/>
                    <a:gd name="T12" fmla="*/ 0 w 77"/>
                    <a:gd name="T13" fmla="*/ 0 h 74"/>
                    <a:gd name="T14" fmla="*/ 0 w 77"/>
                    <a:gd name="T15" fmla="*/ 0 h 74"/>
                    <a:gd name="T16" fmla="*/ 0 w 77"/>
                    <a:gd name="T17" fmla="*/ 0 h 74"/>
                    <a:gd name="T18" fmla="*/ 0 w 77"/>
                    <a:gd name="T19" fmla="*/ 0 h 74"/>
                    <a:gd name="T20" fmla="*/ 0 w 77"/>
                    <a:gd name="T21" fmla="*/ 0 h 74"/>
                    <a:gd name="T22" fmla="*/ 0 w 77"/>
                    <a:gd name="T23" fmla="*/ 0 h 74"/>
                    <a:gd name="T24" fmla="*/ 0 w 77"/>
                    <a:gd name="T25" fmla="*/ 0 h 74"/>
                    <a:gd name="T26" fmla="*/ 0 w 77"/>
                    <a:gd name="T27" fmla="*/ 0 h 74"/>
                    <a:gd name="T28" fmla="*/ 0 w 77"/>
                    <a:gd name="T29" fmla="*/ 0 h 74"/>
                    <a:gd name="T30" fmla="*/ 0 w 77"/>
                    <a:gd name="T31" fmla="*/ 0 h 74"/>
                    <a:gd name="T32" fmla="*/ 0 w 77"/>
                    <a:gd name="T33" fmla="*/ 0 h 7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74"/>
                    <a:gd name="T53" fmla="*/ 77 w 77"/>
                    <a:gd name="T54" fmla="*/ 74 h 7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74">
                      <a:moveTo>
                        <a:pt x="0" y="34"/>
                      </a:moveTo>
                      <a:lnTo>
                        <a:pt x="0" y="20"/>
                      </a:lnTo>
                      <a:lnTo>
                        <a:pt x="14" y="4"/>
                      </a:lnTo>
                      <a:lnTo>
                        <a:pt x="27" y="0"/>
                      </a:lnTo>
                      <a:lnTo>
                        <a:pt x="37" y="0"/>
                      </a:lnTo>
                      <a:lnTo>
                        <a:pt x="50" y="0"/>
                      </a:lnTo>
                      <a:lnTo>
                        <a:pt x="64" y="4"/>
                      </a:lnTo>
                      <a:lnTo>
                        <a:pt x="77" y="20"/>
                      </a:lnTo>
                      <a:lnTo>
                        <a:pt x="77" y="34"/>
                      </a:lnTo>
                      <a:lnTo>
                        <a:pt x="77" y="47"/>
                      </a:lnTo>
                      <a:lnTo>
                        <a:pt x="64" y="58"/>
                      </a:lnTo>
                      <a:lnTo>
                        <a:pt x="50" y="64"/>
                      </a:lnTo>
                      <a:lnTo>
                        <a:pt x="37" y="74"/>
                      </a:lnTo>
                      <a:lnTo>
                        <a:pt x="27" y="74"/>
                      </a:lnTo>
                      <a:lnTo>
                        <a:pt x="14" y="64"/>
                      </a:lnTo>
                      <a:lnTo>
                        <a:pt x="0" y="47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74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8" name="Line 652"/>
                <p:cNvSpPr>
                  <a:spLocks noChangeShapeType="1"/>
                </p:cNvSpPr>
                <p:nvPr/>
              </p:nvSpPr>
              <p:spPr bwMode="auto">
                <a:xfrm>
                  <a:off x="2499" y="2666"/>
                  <a:ext cx="74" cy="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9" name="Freeform 653"/>
                <p:cNvSpPr>
                  <a:spLocks/>
                </p:cNvSpPr>
                <p:nvPr/>
              </p:nvSpPr>
              <p:spPr bwMode="auto">
                <a:xfrm>
                  <a:off x="2527" y="2656"/>
                  <a:ext cx="21" cy="19"/>
                </a:xfrm>
                <a:custGeom>
                  <a:avLst/>
                  <a:gdLst>
                    <a:gd name="T0" fmla="*/ 0 w 85"/>
                    <a:gd name="T1" fmla="*/ 0 h 74"/>
                    <a:gd name="T2" fmla="*/ 0 w 85"/>
                    <a:gd name="T3" fmla="*/ 0 h 74"/>
                    <a:gd name="T4" fmla="*/ 0 w 85"/>
                    <a:gd name="T5" fmla="*/ 0 h 74"/>
                    <a:gd name="T6" fmla="*/ 0 w 85"/>
                    <a:gd name="T7" fmla="*/ 0 h 74"/>
                    <a:gd name="T8" fmla="*/ 0 w 85"/>
                    <a:gd name="T9" fmla="*/ 0 h 74"/>
                    <a:gd name="T10" fmla="*/ 0 w 85"/>
                    <a:gd name="T11" fmla="*/ 0 h 74"/>
                    <a:gd name="T12" fmla="*/ 0 w 85"/>
                    <a:gd name="T13" fmla="*/ 0 h 74"/>
                    <a:gd name="T14" fmla="*/ 0 w 85"/>
                    <a:gd name="T15" fmla="*/ 0 h 74"/>
                    <a:gd name="T16" fmla="*/ 0 w 85"/>
                    <a:gd name="T17" fmla="*/ 0 h 74"/>
                    <a:gd name="T18" fmla="*/ 0 w 85"/>
                    <a:gd name="T19" fmla="*/ 0 h 74"/>
                    <a:gd name="T20" fmla="*/ 0 w 85"/>
                    <a:gd name="T21" fmla="*/ 0 h 74"/>
                    <a:gd name="T22" fmla="*/ 0 w 85"/>
                    <a:gd name="T23" fmla="*/ 0 h 74"/>
                    <a:gd name="T24" fmla="*/ 0 w 85"/>
                    <a:gd name="T25" fmla="*/ 0 h 74"/>
                    <a:gd name="T26" fmla="*/ 0 w 85"/>
                    <a:gd name="T27" fmla="*/ 0 h 74"/>
                    <a:gd name="T28" fmla="*/ 0 w 85"/>
                    <a:gd name="T29" fmla="*/ 0 h 74"/>
                    <a:gd name="T30" fmla="*/ 0 w 85"/>
                    <a:gd name="T31" fmla="*/ 0 h 74"/>
                    <a:gd name="T32" fmla="*/ 0 w 85"/>
                    <a:gd name="T33" fmla="*/ 0 h 7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5"/>
                    <a:gd name="T52" fmla="*/ 0 h 74"/>
                    <a:gd name="T53" fmla="*/ 85 w 85"/>
                    <a:gd name="T54" fmla="*/ 74 h 7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5" h="74">
                      <a:moveTo>
                        <a:pt x="0" y="40"/>
                      </a:moveTo>
                      <a:lnTo>
                        <a:pt x="7" y="20"/>
                      </a:lnTo>
                      <a:lnTo>
                        <a:pt x="17" y="10"/>
                      </a:lnTo>
                      <a:lnTo>
                        <a:pt x="27" y="0"/>
                      </a:lnTo>
                      <a:lnTo>
                        <a:pt x="40" y="0"/>
                      </a:lnTo>
                      <a:lnTo>
                        <a:pt x="60" y="0"/>
                      </a:lnTo>
                      <a:lnTo>
                        <a:pt x="74" y="10"/>
                      </a:lnTo>
                      <a:lnTo>
                        <a:pt x="81" y="20"/>
                      </a:lnTo>
                      <a:lnTo>
                        <a:pt x="85" y="40"/>
                      </a:lnTo>
                      <a:lnTo>
                        <a:pt x="81" y="54"/>
                      </a:lnTo>
                      <a:lnTo>
                        <a:pt x="74" y="64"/>
                      </a:lnTo>
                      <a:lnTo>
                        <a:pt x="60" y="74"/>
                      </a:lnTo>
                      <a:lnTo>
                        <a:pt x="40" y="74"/>
                      </a:lnTo>
                      <a:lnTo>
                        <a:pt x="27" y="74"/>
                      </a:lnTo>
                      <a:lnTo>
                        <a:pt x="17" y="64"/>
                      </a:lnTo>
                      <a:lnTo>
                        <a:pt x="7" y="5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74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0" name="Line 654"/>
                <p:cNvSpPr>
                  <a:spLocks noChangeShapeType="1"/>
                </p:cNvSpPr>
                <p:nvPr/>
              </p:nvSpPr>
              <p:spPr bwMode="auto">
                <a:xfrm>
                  <a:off x="3127" y="2645"/>
                  <a:ext cx="76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1" name="Freeform 655"/>
                <p:cNvSpPr>
                  <a:spLocks/>
                </p:cNvSpPr>
                <p:nvPr/>
              </p:nvSpPr>
              <p:spPr bwMode="auto">
                <a:xfrm>
                  <a:off x="3156" y="2636"/>
                  <a:ext cx="20" cy="20"/>
                </a:xfrm>
                <a:custGeom>
                  <a:avLst/>
                  <a:gdLst>
                    <a:gd name="T0" fmla="*/ 0 w 81"/>
                    <a:gd name="T1" fmla="*/ 0 h 70"/>
                    <a:gd name="T2" fmla="*/ 0 w 81"/>
                    <a:gd name="T3" fmla="*/ 0 h 70"/>
                    <a:gd name="T4" fmla="*/ 0 w 81"/>
                    <a:gd name="T5" fmla="*/ 0 h 70"/>
                    <a:gd name="T6" fmla="*/ 0 w 81"/>
                    <a:gd name="T7" fmla="*/ 0 h 70"/>
                    <a:gd name="T8" fmla="*/ 0 w 81"/>
                    <a:gd name="T9" fmla="*/ 0 h 70"/>
                    <a:gd name="T10" fmla="*/ 0 w 81"/>
                    <a:gd name="T11" fmla="*/ 0 h 70"/>
                    <a:gd name="T12" fmla="*/ 0 w 81"/>
                    <a:gd name="T13" fmla="*/ 0 h 70"/>
                    <a:gd name="T14" fmla="*/ 0 w 81"/>
                    <a:gd name="T15" fmla="*/ 0 h 70"/>
                    <a:gd name="T16" fmla="*/ 0 w 81"/>
                    <a:gd name="T17" fmla="*/ 0 h 70"/>
                    <a:gd name="T18" fmla="*/ 0 w 81"/>
                    <a:gd name="T19" fmla="*/ 0 h 70"/>
                    <a:gd name="T20" fmla="*/ 0 w 81"/>
                    <a:gd name="T21" fmla="*/ 0 h 70"/>
                    <a:gd name="T22" fmla="*/ 0 w 81"/>
                    <a:gd name="T23" fmla="*/ 0 h 70"/>
                    <a:gd name="T24" fmla="*/ 0 w 81"/>
                    <a:gd name="T25" fmla="*/ 0 h 70"/>
                    <a:gd name="T26" fmla="*/ 0 w 81"/>
                    <a:gd name="T27" fmla="*/ 0 h 70"/>
                    <a:gd name="T28" fmla="*/ 0 w 81"/>
                    <a:gd name="T29" fmla="*/ 0 h 70"/>
                    <a:gd name="T30" fmla="*/ 0 w 81"/>
                    <a:gd name="T31" fmla="*/ 0 h 70"/>
                    <a:gd name="T32" fmla="*/ 0 w 81"/>
                    <a:gd name="T33" fmla="*/ 0 h 7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1"/>
                    <a:gd name="T52" fmla="*/ 0 h 70"/>
                    <a:gd name="T53" fmla="*/ 81 w 81"/>
                    <a:gd name="T54" fmla="*/ 70 h 7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1" h="70">
                      <a:moveTo>
                        <a:pt x="0" y="33"/>
                      </a:moveTo>
                      <a:lnTo>
                        <a:pt x="0" y="20"/>
                      </a:lnTo>
                      <a:lnTo>
                        <a:pt x="11" y="6"/>
                      </a:lnTo>
                      <a:lnTo>
                        <a:pt x="27" y="0"/>
                      </a:lnTo>
                      <a:lnTo>
                        <a:pt x="38" y="0"/>
                      </a:lnTo>
                      <a:lnTo>
                        <a:pt x="54" y="6"/>
                      </a:lnTo>
                      <a:lnTo>
                        <a:pt x="72" y="13"/>
                      </a:lnTo>
                      <a:lnTo>
                        <a:pt x="74" y="20"/>
                      </a:lnTo>
                      <a:lnTo>
                        <a:pt x="81" y="33"/>
                      </a:lnTo>
                      <a:lnTo>
                        <a:pt x="74" y="50"/>
                      </a:lnTo>
                      <a:lnTo>
                        <a:pt x="72" y="63"/>
                      </a:lnTo>
                      <a:lnTo>
                        <a:pt x="54" y="70"/>
                      </a:lnTo>
                      <a:lnTo>
                        <a:pt x="38" y="70"/>
                      </a:lnTo>
                      <a:lnTo>
                        <a:pt x="27" y="70"/>
                      </a:lnTo>
                      <a:lnTo>
                        <a:pt x="11" y="63"/>
                      </a:lnTo>
                      <a:lnTo>
                        <a:pt x="0" y="56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74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2" name="Rectangle 656"/>
                <p:cNvSpPr>
                  <a:spLocks noChangeArrowheads="1"/>
                </p:cNvSpPr>
                <p:nvPr/>
              </p:nvSpPr>
              <p:spPr bwMode="auto">
                <a:xfrm>
                  <a:off x="2971" y="2564"/>
                  <a:ext cx="1023" cy="1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sz="1200" b="1"/>
                    <a:t>Carbonate Platform</a:t>
                  </a:r>
                </a:p>
              </p:txBody>
            </p:sp>
            <p:sp>
              <p:nvSpPr>
                <p:cNvPr id="243" name="Freeform 657"/>
                <p:cNvSpPr>
                  <a:spLocks/>
                </p:cNvSpPr>
                <p:nvPr/>
              </p:nvSpPr>
              <p:spPr bwMode="auto">
                <a:xfrm>
                  <a:off x="2357" y="2272"/>
                  <a:ext cx="49" cy="33"/>
                </a:xfrm>
                <a:custGeom>
                  <a:avLst/>
                  <a:gdLst>
                    <a:gd name="T0" fmla="*/ 0 w 195"/>
                    <a:gd name="T1" fmla="*/ 0 h 121"/>
                    <a:gd name="T2" fmla="*/ 0 w 195"/>
                    <a:gd name="T3" fmla="*/ 0 h 121"/>
                    <a:gd name="T4" fmla="*/ 0 w 195"/>
                    <a:gd name="T5" fmla="*/ 0 h 121"/>
                    <a:gd name="T6" fmla="*/ 0 w 195"/>
                    <a:gd name="T7" fmla="*/ 0 h 12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95"/>
                    <a:gd name="T13" fmla="*/ 0 h 121"/>
                    <a:gd name="T14" fmla="*/ 195 w 195"/>
                    <a:gd name="T15" fmla="*/ 121 h 12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95" h="121">
                      <a:moveTo>
                        <a:pt x="171" y="121"/>
                      </a:moveTo>
                      <a:lnTo>
                        <a:pt x="0" y="0"/>
                      </a:lnTo>
                      <a:lnTo>
                        <a:pt x="195" y="16"/>
                      </a:lnTo>
                      <a:lnTo>
                        <a:pt x="171" y="1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4" name="Freeform 658"/>
                <p:cNvSpPr>
                  <a:spLocks/>
                </p:cNvSpPr>
                <p:nvPr/>
              </p:nvSpPr>
              <p:spPr bwMode="auto">
                <a:xfrm>
                  <a:off x="2320" y="2350"/>
                  <a:ext cx="45" cy="29"/>
                </a:xfrm>
                <a:custGeom>
                  <a:avLst/>
                  <a:gdLst>
                    <a:gd name="T0" fmla="*/ 0 w 180"/>
                    <a:gd name="T1" fmla="*/ 0 h 108"/>
                    <a:gd name="T2" fmla="*/ 0 w 180"/>
                    <a:gd name="T3" fmla="*/ 0 h 108"/>
                    <a:gd name="T4" fmla="*/ 0 w 180"/>
                    <a:gd name="T5" fmla="*/ 0 h 108"/>
                    <a:gd name="T6" fmla="*/ 0 w 180"/>
                    <a:gd name="T7" fmla="*/ 0 h 10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80"/>
                    <a:gd name="T13" fmla="*/ 0 h 108"/>
                    <a:gd name="T14" fmla="*/ 180 w 180"/>
                    <a:gd name="T15" fmla="*/ 108 h 10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80" h="108">
                      <a:moveTo>
                        <a:pt x="171" y="108"/>
                      </a:moveTo>
                      <a:lnTo>
                        <a:pt x="0" y="20"/>
                      </a:lnTo>
                      <a:lnTo>
                        <a:pt x="180" y="0"/>
                      </a:lnTo>
                      <a:lnTo>
                        <a:pt x="171" y="1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5" name="Line 659"/>
                <p:cNvSpPr>
                  <a:spLocks noChangeShapeType="1"/>
                </p:cNvSpPr>
                <p:nvPr/>
              </p:nvSpPr>
              <p:spPr bwMode="auto">
                <a:xfrm flipH="1" flipV="1">
                  <a:off x="2394" y="2287"/>
                  <a:ext cx="266" cy="9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" name="Line 660"/>
                <p:cNvSpPr>
                  <a:spLocks noChangeShapeType="1"/>
                </p:cNvSpPr>
                <p:nvPr/>
              </p:nvSpPr>
              <p:spPr bwMode="auto">
                <a:xfrm flipH="1" flipV="1">
                  <a:off x="2354" y="2364"/>
                  <a:ext cx="302" cy="6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7" name="Freeform 661"/>
                <p:cNvSpPr>
                  <a:spLocks/>
                </p:cNvSpPr>
                <p:nvPr/>
              </p:nvSpPr>
              <p:spPr bwMode="auto">
                <a:xfrm>
                  <a:off x="2368" y="1988"/>
                  <a:ext cx="43" cy="42"/>
                </a:xfrm>
                <a:custGeom>
                  <a:avLst/>
                  <a:gdLst>
                    <a:gd name="T0" fmla="*/ 0 w 171"/>
                    <a:gd name="T1" fmla="*/ 0 h 158"/>
                    <a:gd name="T2" fmla="*/ 0 w 171"/>
                    <a:gd name="T3" fmla="*/ 0 h 158"/>
                    <a:gd name="T4" fmla="*/ 0 w 171"/>
                    <a:gd name="T5" fmla="*/ 0 h 158"/>
                    <a:gd name="T6" fmla="*/ 0 w 171"/>
                    <a:gd name="T7" fmla="*/ 0 h 15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1"/>
                    <a:gd name="T13" fmla="*/ 0 h 158"/>
                    <a:gd name="T14" fmla="*/ 171 w 171"/>
                    <a:gd name="T15" fmla="*/ 158 h 15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1" h="158">
                      <a:moveTo>
                        <a:pt x="171" y="84"/>
                      </a:moveTo>
                      <a:lnTo>
                        <a:pt x="0" y="158"/>
                      </a:lnTo>
                      <a:lnTo>
                        <a:pt x="117" y="0"/>
                      </a:lnTo>
                      <a:lnTo>
                        <a:pt x="171" y="8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8" name="Freeform 662"/>
                <p:cNvSpPr>
                  <a:spLocks/>
                </p:cNvSpPr>
                <p:nvPr/>
              </p:nvSpPr>
              <p:spPr bwMode="auto">
                <a:xfrm>
                  <a:off x="2587" y="1757"/>
                  <a:ext cx="44" cy="44"/>
                </a:xfrm>
                <a:custGeom>
                  <a:avLst/>
                  <a:gdLst>
                    <a:gd name="T0" fmla="*/ 0 w 175"/>
                    <a:gd name="T1" fmla="*/ 0 h 165"/>
                    <a:gd name="T2" fmla="*/ 0 w 175"/>
                    <a:gd name="T3" fmla="*/ 0 h 165"/>
                    <a:gd name="T4" fmla="*/ 0 w 175"/>
                    <a:gd name="T5" fmla="*/ 0 h 165"/>
                    <a:gd name="T6" fmla="*/ 0 w 175"/>
                    <a:gd name="T7" fmla="*/ 0 h 16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5"/>
                    <a:gd name="T13" fmla="*/ 0 h 165"/>
                    <a:gd name="T14" fmla="*/ 175 w 175"/>
                    <a:gd name="T15" fmla="*/ 165 h 16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5" h="165">
                      <a:moveTo>
                        <a:pt x="175" y="91"/>
                      </a:moveTo>
                      <a:lnTo>
                        <a:pt x="0" y="165"/>
                      </a:lnTo>
                      <a:lnTo>
                        <a:pt x="118" y="0"/>
                      </a:lnTo>
                      <a:lnTo>
                        <a:pt x="175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9" name="Line 663"/>
                <p:cNvSpPr>
                  <a:spLocks noChangeShapeType="1"/>
                </p:cNvSpPr>
                <p:nvPr/>
              </p:nvSpPr>
              <p:spPr bwMode="auto">
                <a:xfrm flipH="1">
                  <a:off x="2396" y="1666"/>
                  <a:ext cx="384" cy="3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0" name="Line 664"/>
                <p:cNvSpPr>
                  <a:spLocks noChangeShapeType="1"/>
                </p:cNvSpPr>
                <p:nvPr/>
              </p:nvSpPr>
              <p:spPr bwMode="auto">
                <a:xfrm flipH="1">
                  <a:off x="2617" y="1666"/>
                  <a:ext cx="123" cy="10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1" name="Line 665"/>
                <p:cNvSpPr>
                  <a:spLocks noChangeShapeType="1"/>
                </p:cNvSpPr>
                <p:nvPr/>
              </p:nvSpPr>
              <p:spPr bwMode="auto">
                <a:xfrm>
                  <a:off x="2029" y="3974"/>
                  <a:ext cx="1" cy="4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2" name="Line 666"/>
                <p:cNvSpPr>
                  <a:spLocks noChangeShapeType="1"/>
                </p:cNvSpPr>
                <p:nvPr/>
              </p:nvSpPr>
              <p:spPr bwMode="auto">
                <a:xfrm flipH="1">
                  <a:off x="2012" y="3995"/>
                  <a:ext cx="3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3" name="Line 667"/>
                <p:cNvSpPr>
                  <a:spLocks noChangeShapeType="1"/>
                </p:cNvSpPr>
                <p:nvPr/>
              </p:nvSpPr>
              <p:spPr bwMode="auto">
                <a:xfrm>
                  <a:off x="2219" y="3909"/>
                  <a:ext cx="1" cy="4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4" name="Line 668"/>
                <p:cNvSpPr>
                  <a:spLocks noChangeShapeType="1"/>
                </p:cNvSpPr>
                <p:nvPr/>
              </p:nvSpPr>
              <p:spPr bwMode="auto">
                <a:xfrm flipH="1">
                  <a:off x="2202" y="3932"/>
                  <a:ext cx="3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5" name="Line 669"/>
                <p:cNvSpPr>
                  <a:spLocks noChangeShapeType="1"/>
                </p:cNvSpPr>
                <p:nvPr/>
              </p:nvSpPr>
              <p:spPr bwMode="auto">
                <a:xfrm>
                  <a:off x="2422" y="3958"/>
                  <a:ext cx="2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" name="Line 670"/>
                <p:cNvSpPr>
                  <a:spLocks noChangeShapeType="1"/>
                </p:cNvSpPr>
                <p:nvPr/>
              </p:nvSpPr>
              <p:spPr bwMode="auto">
                <a:xfrm flipH="1">
                  <a:off x="2406" y="3980"/>
                  <a:ext cx="34" cy="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7" name="Line 671"/>
                <p:cNvSpPr>
                  <a:spLocks noChangeShapeType="1"/>
                </p:cNvSpPr>
                <p:nvPr/>
              </p:nvSpPr>
              <p:spPr bwMode="auto">
                <a:xfrm>
                  <a:off x="2663" y="3890"/>
                  <a:ext cx="1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8" name="Line 672"/>
                <p:cNvSpPr>
                  <a:spLocks noChangeShapeType="1"/>
                </p:cNvSpPr>
                <p:nvPr/>
              </p:nvSpPr>
              <p:spPr bwMode="auto">
                <a:xfrm flipH="1">
                  <a:off x="2646" y="3913"/>
                  <a:ext cx="3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9" name="Line 673"/>
                <p:cNvSpPr>
                  <a:spLocks noChangeShapeType="1"/>
                </p:cNvSpPr>
                <p:nvPr/>
              </p:nvSpPr>
              <p:spPr bwMode="auto">
                <a:xfrm>
                  <a:off x="2870" y="3954"/>
                  <a:ext cx="1" cy="4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0" name="Line 674"/>
                <p:cNvSpPr>
                  <a:spLocks noChangeShapeType="1"/>
                </p:cNvSpPr>
                <p:nvPr/>
              </p:nvSpPr>
              <p:spPr bwMode="auto">
                <a:xfrm flipH="1">
                  <a:off x="2853" y="3975"/>
                  <a:ext cx="3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1" name="Line 675"/>
                <p:cNvSpPr>
                  <a:spLocks noChangeShapeType="1"/>
                </p:cNvSpPr>
                <p:nvPr/>
              </p:nvSpPr>
              <p:spPr bwMode="auto">
                <a:xfrm>
                  <a:off x="3142" y="3902"/>
                  <a:ext cx="1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2" name="Line 676"/>
                <p:cNvSpPr>
                  <a:spLocks noChangeShapeType="1"/>
                </p:cNvSpPr>
                <p:nvPr/>
              </p:nvSpPr>
              <p:spPr bwMode="auto">
                <a:xfrm flipH="1">
                  <a:off x="3124" y="3925"/>
                  <a:ext cx="3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3" name="Line 677"/>
                <p:cNvSpPr>
                  <a:spLocks noChangeShapeType="1"/>
                </p:cNvSpPr>
                <p:nvPr/>
              </p:nvSpPr>
              <p:spPr bwMode="auto">
                <a:xfrm>
                  <a:off x="3305" y="3921"/>
                  <a:ext cx="2" cy="4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4" name="Line 678"/>
                <p:cNvSpPr>
                  <a:spLocks noChangeShapeType="1"/>
                </p:cNvSpPr>
                <p:nvPr/>
              </p:nvSpPr>
              <p:spPr bwMode="auto">
                <a:xfrm flipH="1">
                  <a:off x="3287" y="3944"/>
                  <a:ext cx="36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5" name="Line 679"/>
                <p:cNvSpPr>
                  <a:spLocks noChangeShapeType="1"/>
                </p:cNvSpPr>
                <p:nvPr/>
              </p:nvSpPr>
              <p:spPr bwMode="auto">
                <a:xfrm>
                  <a:off x="3585" y="3954"/>
                  <a:ext cx="1" cy="4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6" name="Line 680"/>
                <p:cNvSpPr>
                  <a:spLocks noChangeShapeType="1"/>
                </p:cNvSpPr>
                <p:nvPr/>
              </p:nvSpPr>
              <p:spPr bwMode="auto">
                <a:xfrm flipH="1">
                  <a:off x="3567" y="3975"/>
                  <a:ext cx="3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" name="Line 681"/>
                <p:cNvSpPr>
                  <a:spLocks noChangeShapeType="1"/>
                </p:cNvSpPr>
                <p:nvPr/>
              </p:nvSpPr>
              <p:spPr bwMode="auto">
                <a:xfrm>
                  <a:off x="3747" y="3902"/>
                  <a:ext cx="1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8" name="Line 682"/>
                <p:cNvSpPr>
                  <a:spLocks noChangeShapeType="1"/>
                </p:cNvSpPr>
                <p:nvPr/>
              </p:nvSpPr>
              <p:spPr bwMode="auto">
                <a:xfrm flipH="1">
                  <a:off x="3729" y="3925"/>
                  <a:ext cx="36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" name="Line 683"/>
                <p:cNvSpPr>
                  <a:spLocks noChangeShapeType="1"/>
                </p:cNvSpPr>
                <p:nvPr/>
              </p:nvSpPr>
              <p:spPr bwMode="auto">
                <a:xfrm>
                  <a:off x="3943" y="3978"/>
                  <a:ext cx="1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0" name="Line 684"/>
                <p:cNvSpPr>
                  <a:spLocks noChangeShapeType="1"/>
                </p:cNvSpPr>
                <p:nvPr/>
              </p:nvSpPr>
              <p:spPr bwMode="auto">
                <a:xfrm flipH="1">
                  <a:off x="3926" y="4000"/>
                  <a:ext cx="3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" name="Freeform 685"/>
                <p:cNvSpPr>
                  <a:spLocks/>
                </p:cNvSpPr>
                <p:nvPr/>
              </p:nvSpPr>
              <p:spPr bwMode="auto">
                <a:xfrm>
                  <a:off x="1764" y="2185"/>
                  <a:ext cx="204" cy="20"/>
                </a:xfrm>
                <a:custGeom>
                  <a:avLst/>
                  <a:gdLst>
                    <a:gd name="T0" fmla="*/ 0 w 814"/>
                    <a:gd name="T1" fmla="*/ 0 h 74"/>
                    <a:gd name="T2" fmla="*/ 0 w 814"/>
                    <a:gd name="T3" fmla="*/ 0 h 74"/>
                    <a:gd name="T4" fmla="*/ 0 w 814"/>
                    <a:gd name="T5" fmla="*/ 0 h 74"/>
                    <a:gd name="T6" fmla="*/ 0 w 814"/>
                    <a:gd name="T7" fmla="*/ 0 h 74"/>
                    <a:gd name="T8" fmla="*/ 0 w 814"/>
                    <a:gd name="T9" fmla="*/ 0 h 74"/>
                    <a:gd name="T10" fmla="*/ 0 w 814"/>
                    <a:gd name="T11" fmla="*/ 0 h 74"/>
                    <a:gd name="T12" fmla="*/ 0 w 814"/>
                    <a:gd name="T13" fmla="*/ 0 h 74"/>
                    <a:gd name="T14" fmla="*/ 0 w 814"/>
                    <a:gd name="T15" fmla="*/ 0 h 74"/>
                    <a:gd name="T16" fmla="*/ 0 w 814"/>
                    <a:gd name="T17" fmla="*/ 0 h 74"/>
                    <a:gd name="T18" fmla="*/ 0 w 814"/>
                    <a:gd name="T19" fmla="*/ 0 h 74"/>
                    <a:gd name="T20" fmla="*/ 0 w 814"/>
                    <a:gd name="T21" fmla="*/ 0 h 74"/>
                    <a:gd name="T22" fmla="*/ 0 w 814"/>
                    <a:gd name="T23" fmla="*/ 0 h 7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814"/>
                    <a:gd name="T37" fmla="*/ 0 h 74"/>
                    <a:gd name="T38" fmla="*/ 814 w 814"/>
                    <a:gd name="T39" fmla="*/ 74 h 7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814" h="74">
                      <a:moveTo>
                        <a:pt x="814" y="74"/>
                      </a:moveTo>
                      <a:lnTo>
                        <a:pt x="552" y="71"/>
                      </a:lnTo>
                      <a:lnTo>
                        <a:pt x="287" y="61"/>
                      </a:lnTo>
                      <a:lnTo>
                        <a:pt x="0" y="54"/>
                      </a:lnTo>
                      <a:lnTo>
                        <a:pt x="70" y="31"/>
                      </a:lnTo>
                      <a:lnTo>
                        <a:pt x="151" y="17"/>
                      </a:lnTo>
                      <a:lnTo>
                        <a:pt x="249" y="11"/>
                      </a:lnTo>
                      <a:lnTo>
                        <a:pt x="350" y="0"/>
                      </a:lnTo>
                      <a:lnTo>
                        <a:pt x="462" y="11"/>
                      </a:lnTo>
                      <a:lnTo>
                        <a:pt x="576" y="17"/>
                      </a:lnTo>
                      <a:lnTo>
                        <a:pt x="693" y="40"/>
                      </a:lnTo>
                      <a:lnTo>
                        <a:pt x="814" y="74"/>
                      </a:lnTo>
                      <a:close/>
                    </a:path>
                  </a:pathLst>
                </a:custGeom>
                <a:solidFill>
                  <a:srgbClr val="FFFF6D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2" name="Freeform 686"/>
                <p:cNvSpPr>
                  <a:spLocks/>
                </p:cNvSpPr>
                <p:nvPr/>
              </p:nvSpPr>
              <p:spPr bwMode="auto">
                <a:xfrm>
                  <a:off x="2195" y="2230"/>
                  <a:ext cx="296" cy="28"/>
                </a:xfrm>
                <a:custGeom>
                  <a:avLst/>
                  <a:gdLst>
                    <a:gd name="T0" fmla="*/ 0 w 1185"/>
                    <a:gd name="T1" fmla="*/ 0 h 102"/>
                    <a:gd name="T2" fmla="*/ 0 w 1185"/>
                    <a:gd name="T3" fmla="*/ 0 h 102"/>
                    <a:gd name="T4" fmla="*/ 0 w 1185"/>
                    <a:gd name="T5" fmla="*/ 0 h 102"/>
                    <a:gd name="T6" fmla="*/ 0 w 1185"/>
                    <a:gd name="T7" fmla="*/ 0 h 102"/>
                    <a:gd name="T8" fmla="*/ 0 w 1185"/>
                    <a:gd name="T9" fmla="*/ 0 h 102"/>
                    <a:gd name="T10" fmla="*/ 0 w 1185"/>
                    <a:gd name="T11" fmla="*/ 0 h 102"/>
                    <a:gd name="T12" fmla="*/ 0 w 1185"/>
                    <a:gd name="T13" fmla="*/ 0 h 102"/>
                    <a:gd name="T14" fmla="*/ 0 w 1185"/>
                    <a:gd name="T15" fmla="*/ 0 h 102"/>
                    <a:gd name="T16" fmla="*/ 0 w 1185"/>
                    <a:gd name="T17" fmla="*/ 0 h 102"/>
                    <a:gd name="T18" fmla="*/ 0 w 1185"/>
                    <a:gd name="T19" fmla="*/ 0 h 102"/>
                    <a:gd name="T20" fmla="*/ 0 w 1185"/>
                    <a:gd name="T21" fmla="*/ 0 h 102"/>
                    <a:gd name="T22" fmla="*/ 0 w 1185"/>
                    <a:gd name="T23" fmla="*/ 0 h 10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185"/>
                    <a:gd name="T37" fmla="*/ 0 h 102"/>
                    <a:gd name="T38" fmla="*/ 1185 w 1185"/>
                    <a:gd name="T39" fmla="*/ 102 h 10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185" h="102">
                      <a:moveTo>
                        <a:pt x="1185" y="102"/>
                      </a:moveTo>
                      <a:lnTo>
                        <a:pt x="800" y="92"/>
                      </a:lnTo>
                      <a:lnTo>
                        <a:pt x="417" y="85"/>
                      </a:lnTo>
                      <a:lnTo>
                        <a:pt x="0" y="71"/>
                      </a:lnTo>
                      <a:lnTo>
                        <a:pt x="98" y="42"/>
                      </a:lnTo>
                      <a:lnTo>
                        <a:pt x="215" y="18"/>
                      </a:lnTo>
                      <a:lnTo>
                        <a:pt x="360" y="0"/>
                      </a:lnTo>
                      <a:lnTo>
                        <a:pt x="508" y="0"/>
                      </a:lnTo>
                      <a:lnTo>
                        <a:pt x="670" y="0"/>
                      </a:lnTo>
                      <a:lnTo>
                        <a:pt x="842" y="27"/>
                      </a:lnTo>
                      <a:lnTo>
                        <a:pt x="1017" y="54"/>
                      </a:lnTo>
                      <a:lnTo>
                        <a:pt x="1185" y="102"/>
                      </a:lnTo>
                      <a:close/>
                    </a:path>
                  </a:pathLst>
                </a:custGeom>
                <a:solidFill>
                  <a:srgbClr val="FFFF6D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3" name="Freeform 687"/>
                <p:cNvSpPr>
                  <a:spLocks/>
                </p:cNvSpPr>
                <p:nvPr/>
              </p:nvSpPr>
              <p:spPr bwMode="auto">
                <a:xfrm>
                  <a:off x="2420" y="2243"/>
                  <a:ext cx="8" cy="9"/>
                </a:xfrm>
                <a:custGeom>
                  <a:avLst/>
                  <a:gdLst>
                    <a:gd name="T0" fmla="*/ 0 w 31"/>
                    <a:gd name="T1" fmla="*/ 0 h 31"/>
                    <a:gd name="T2" fmla="*/ 0 w 31"/>
                    <a:gd name="T3" fmla="*/ 0 h 31"/>
                    <a:gd name="T4" fmla="*/ 0 w 31"/>
                    <a:gd name="T5" fmla="*/ 0 h 31"/>
                    <a:gd name="T6" fmla="*/ 0 w 31"/>
                    <a:gd name="T7" fmla="*/ 0 h 31"/>
                    <a:gd name="T8" fmla="*/ 0 w 31"/>
                    <a:gd name="T9" fmla="*/ 0 h 31"/>
                    <a:gd name="T10" fmla="*/ 0 w 31"/>
                    <a:gd name="T11" fmla="*/ 0 h 31"/>
                    <a:gd name="T12" fmla="*/ 0 w 31"/>
                    <a:gd name="T13" fmla="*/ 0 h 31"/>
                    <a:gd name="T14" fmla="*/ 0 w 31"/>
                    <a:gd name="T15" fmla="*/ 0 h 31"/>
                    <a:gd name="T16" fmla="*/ 0 w 31"/>
                    <a:gd name="T17" fmla="*/ 0 h 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1"/>
                    <a:gd name="T28" fmla="*/ 0 h 31"/>
                    <a:gd name="T29" fmla="*/ 31 w 31"/>
                    <a:gd name="T30" fmla="*/ 31 h 3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1" h="31">
                      <a:moveTo>
                        <a:pt x="0" y="15"/>
                      </a:moveTo>
                      <a:lnTo>
                        <a:pt x="11" y="0"/>
                      </a:lnTo>
                      <a:lnTo>
                        <a:pt x="18" y="0"/>
                      </a:lnTo>
                      <a:lnTo>
                        <a:pt x="28" y="4"/>
                      </a:lnTo>
                      <a:lnTo>
                        <a:pt x="31" y="15"/>
                      </a:lnTo>
                      <a:lnTo>
                        <a:pt x="28" y="31"/>
                      </a:lnTo>
                      <a:lnTo>
                        <a:pt x="18" y="31"/>
                      </a:lnTo>
                      <a:lnTo>
                        <a:pt x="11" y="31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4" name="Freeform 688"/>
                <p:cNvSpPr>
                  <a:spLocks/>
                </p:cNvSpPr>
                <p:nvPr/>
              </p:nvSpPr>
              <p:spPr bwMode="auto">
                <a:xfrm>
                  <a:off x="2387" y="2236"/>
                  <a:ext cx="7" cy="7"/>
                </a:xfrm>
                <a:custGeom>
                  <a:avLst/>
                  <a:gdLst>
                    <a:gd name="T0" fmla="*/ 0 w 27"/>
                    <a:gd name="T1" fmla="*/ 0 h 29"/>
                    <a:gd name="T2" fmla="*/ 0 w 27"/>
                    <a:gd name="T3" fmla="*/ 0 h 29"/>
                    <a:gd name="T4" fmla="*/ 0 w 27"/>
                    <a:gd name="T5" fmla="*/ 0 h 29"/>
                    <a:gd name="T6" fmla="*/ 0 w 27"/>
                    <a:gd name="T7" fmla="*/ 0 h 29"/>
                    <a:gd name="T8" fmla="*/ 0 w 27"/>
                    <a:gd name="T9" fmla="*/ 0 h 29"/>
                    <a:gd name="T10" fmla="*/ 0 w 27"/>
                    <a:gd name="T11" fmla="*/ 0 h 29"/>
                    <a:gd name="T12" fmla="*/ 0 w 27"/>
                    <a:gd name="T13" fmla="*/ 0 h 29"/>
                    <a:gd name="T14" fmla="*/ 0 w 27"/>
                    <a:gd name="T15" fmla="*/ 0 h 29"/>
                    <a:gd name="T16" fmla="*/ 0 w 27"/>
                    <a:gd name="T17" fmla="*/ 0 h 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"/>
                    <a:gd name="T28" fmla="*/ 0 h 29"/>
                    <a:gd name="T29" fmla="*/ 27 w 27"/>
                    <a:gd name="T30" fmla="*/ 29 h 2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" h="29">
                      <a:moveTo>
                        <a:pt x="0" y="13"/>
                      </a:move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20" y="9"/>
                      </a:lnTo>
                      <a:lnTo>
                        <a:pt x="27" y="13"/>
                      </a:lnTo>
                      <a:lnTo>
                        <a:pt x="20" y="29"/>
                      </a:lnTo>
                      <a:lnTo>
                        <a:pt x="9" y="29"/>
                      </a:lnTo>
                      <a:lnTo>
                        <a:pt x="5" y="29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5" name="Freeform 689"/>
                <p:cNvSpPr>
                  <a:spLocks/>
                </p:cNvSpPr>
                <p:nvPr/>
              </p:nvSpPr>
              <p:spPr bwMode="auto">
                <a:xfrm>
                  <a:off x="2334" y="2242"/>
                  <a:ext cx="6" cy="8"/>
                </a:xfrm>
                <a:custGeom>
                  <a:avLst/>
                  <a:gdLst>
                    <a:gd name="T0" fmla="*/ 0 w 23"/>
                    <a:gd name="T1" fmla="*/ 0 h 29"/>
                    <a:gd name="T2" fmla="*/ 0 w 23"/>
                    <a:gd name="T3" fmla="*/ 0 h 29"/>
                    <a:gd name="T4" fmla="*/ 0 w 23"/>
                    <a:gd name="T5" fmla="*/ 0 h 29"/>
                    <a:gd name="T6" fmla="*/ 0 w 23"/>
                    <a:gd name="T7" fmla="*/ 0 h 29"/>
                    <a:gd name="T8" fmla="*/ 0 w 23"/>
                    <a:gd name="T9" fmla="*/ 0 h 29"/>
                    <a:gd name="T10" fmla="*/ 0 w 23"/>
                    <a:gd name="T11" fmla="*/ 0 h 29"/>
                    <a:gd name="T12" fmla="*/ 0 w 23"/>
                    <a:gd name="T13" fmla="*/ 0 h 29"/>
                    <a:gd name="T14" fmla="*/ 0 w 23"/>
                    <a:gd name="T15" fmla="*/ 0 h 29"/>
                    <a:gd name="T16" fmla="*/ 0 w 23"/>
                    <a:gd name="T17" fmla="*/ 0 h 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3"/>
                    <a:gd name="T28" fmla="*/ 0 h 29"/>
                    <a:gd name="T29" fmla="*/ 23 w 23"/>
                    <a:gd name="T30" fmla="*/ 29 h 2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3" h="29">
                      <a:moveTo>
                        <a:pt x="0" y="12"/>
                      </a:moveTo>
                      <a:lnTo>
                        <a:pt x="7" y="0"/>
                      </a:lnTo>
                      <a:lnTo>
                        <a:pt x="14" y="0"/>
                      </a:lnTo>
                      <a:lnTo>
                        <a:pt x="18" y="9"/>
                      </a:lnTo>
                      <a:lnTo>
                        <a:pt x="23" y="12"/>
                      </a:lnTo>
                      <a:lnTo>
                        <a:pt x="18" y="29"/>
                      </a:lnTo>
                      <a:lnTo>
                        <a:pt x="14" y="29"/>
                      </a:lnTo>
                      <a:lnTo>
                        <a:pt x="7" y="29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6" name="Freeform 690"/>
                <p:cNvSpPr>
                  <a:spLocks/>
                </p:cNvSpPr>
                <p:nvPr/>
              </p:nvSpPr>
              <p:spPr bwMode="auto">
                <a:xfrm>
                  <a:off x="2293" y="2229"/>
                  <a:ext cx="6" cy="9"/>
                </a:xfrm>
                <a:custGeom>
                  <a:avLst/>
                  <a:gdLst>
                    <a:gd name="T0" fmla="*/ 0 w 23"/>
                    <a:gd name="T1" fmla="*/ 0 h 30"/>
                    <a:gd name="T2" fmla="*/ 0 w 23"/>
                    <a:gd name="T3" fmla="*/ 0 h 30"/>
                    <a:gd name="T4" fmla="*/ 0 w 23"/>
                    <a:gd name="T5" fmla="*/ 0 h 30"/>
                    <a:gd name="T6" fmla="*/ 0 w 23"/>
                    <a:gd name="T7" fmla="*/ 0 h 30"/>
                    <a:gd name="T8" fmla="*/ 0 w 23"/>
                    <a:gd name="T9" fmla="*/ 0 h 30"/>
                    <a:gd name="T10" fmla="*/ 0 w 23"/>
                    <a:gd name="T11" fmla="*/ 0 h 30"/>
                    <a:gd name="T12" fmla="*/ 0 w 23"/>
                    <a:gd name="T13" fmla="*/ 0 h 30"/>
                    <a:gd name="T14" fmla="*/ 0 w 23"/>
                    <a:gd name="T15" fmla="*/ 0 h 30"/>
                    <a:gd name="T16" fmla="*/ 0 w 23"/>
                    <a:gd name="T17" fmla="*/ 0 h 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3"/>
                    <a:gd name="T28" fmla="*/ 0 h 30"/>
                    <a:gd name="T29" fmla="*/ 23 w 23"/>
                    <a:gd name="T30" fmla="*/ 30 h 3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3" h="30">
                      <a:moveTo>
                        <a:pt x="0" y="14"/>
                      </a:move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16" y="3"/>
                      </a:lnTo>
                      <a:lnTo>
                        <a:pt x="23" y="14"/>
                      </a:lnTo>
                      <a:lnTo>
                        <a:pt x="16" y="30"/>
                      </a:lnTo>
                      <a:lnTo>
                        <a:pt x="9" y="30"/>
                      </a:lnTo>
                      <a:lnTo>
                        <a:pt x="6" y="3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7" name="Freeform 691"/>
                <p:cNvSpPr>
                  <a:spLocks/>
                </p:cNvSpPr>
                <p:nvPr/>
              </p:nvSpPr>
              <p:spPr bwMode="auto">
                <a:xfrm>
                  <a:off x="2252" y="2239"/>
                  <a:ext cx="6" cy="8"/>
                </a:xfrm>
                <a:custGeom>
                  <a:avLst/>
                  <a:gdLst>
                    <a:gd name="T0" fmla="*/ 0 w 24"/>
                    <a:gd name="T1" fmla="*/ 0 h 31"/>
                    <a:gd name="T2" fmla="*/ 0 w 24"/>
                    <a:gd name="T3" fmla="*/ 0 h 31"/>
                    <a:gd name="T4" fmla="*/ 0 w 24"/>
                    <a:gd name="T5" fmla="*/ 0 h 31"/>
                    <a:gd name="T6" fmla="*/ 0 w 24"/>
                    <a:gd name="T7" fmla="*/ 0 h 31"/>
                    <a:gd name="T8" fmla="*/ 0 w 24"/>
                    <a:gd name="T9" fmla="*/ 0 h 31"/>
                    <a:gd name="T10" fmla="*/ 0 w 24"/>
                    <a:gd name="T11" fmla="*/ 0 h 31"/>
                    <a:gd name="T12" fmla="*/ 0 w 24"/>
                    <a:gd name="T13" fmla="*/ 0 h 31"/>
                    <a:gd name="T14" fmla="*/ 0 w 24"/>
                    <a:gd name="T15" fmla="*/ 0 h 31"/>
                    <a:gd name="T16" fmla="*/ 0 w 24"/>
                    <a:gd name="T17" fmla="*/ 0 h 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4"/>
                    <a:gd name="T28" fmla="*/ 0 h 31"/>
                    <a:gd name="T29" fmla="*/ 24 w 24"/>
                    <a:gd name="T30" fmla="*/ 31 h 3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4" h="31">
                      <a:moveTo>
                        <a:pt x="0" y="16"/>
                      </a:moveTo>
                      <a:lnTo>
                        <a:pt x="4" y="0"/>
                      </a:lnTo>
                      <a:lnTo>
                        <a:pt x="11" y="0"/>
                      </a:lnTo>
                      <a:lnTo>
                        <a:pt x="21" y="11"/>
                      </a:lnTo>
                      <a:lnTo>
                        <a:pt x="24" y="16"/>
                      </a:lnTo>
                      <a:lnTo>
                        <a:pt x="21" y="31"/>
                      </a:lnTo>
                      <a:lnTo>
                        <a:pt x="11" y="31"/>
                      </a:lnTo>
                      <a:lnTo>
                        <a:pt x="4" y="31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8" name="Freeform 692"/>
                <p:cNvSpPr>
                  <a:spLocks/>
                </p:cNvSpPr>
                <p:nvPr/>
              </p:nvSpPr>
              <p:spPr bwMode="auto">
                <a:xfrm>
                  <a:off x="1911" y="2191"/>
                  <a:ext cx="6" cy="9"/>
                </a:xfrm>
                <a:custGeom>
                  <a:avLst/>
                  <a:gdLst>
                    <a:gd name="T0" fmla="*/ 0 w 24"/>
                    <a:gd name="T1" fmla="*/ 0 h 30"/>
                    <a:gd name="T2" fmla="*/ 0 w 24"/>
                    <a:gd name="T3" fmla="*/ 0 h 30"/>
                    <a:gd name="T4" fmla="*/ 0 w 24"/>
                    <a:gd name="T5" fmla="*/ 0 h 30"/>
                    <a:gd name="T6" fmla="*/ 0 w 24"/>
                    <a:gd name="T7" fmla="*/ 0 h 30"/>
                    <a:gd name="T8" fmla="*/ 0 w 24"/>
                    <a:gd name="T9" fmla="*/ 0 h 30"/>
                    <a:gd name="T10" fmla="*/ 0 w 24"/>
                    <a:gd name="T11" fmla="*/ 0 h 30"/>
                    <a:gd name="T12" fmla="*/ 0 w 24"/>
                    <a:gd name="T13" fmla="*/ 0 h 30"/>
                    <a:gd name="T14" fmla="*/ 0 w 24"/>
                    <a:gd name="T15" fmla="*/ 0 h 30"/>
                    <a:gd name="T16" fmla="*/ 0 w 24"/>
                    <a:gd name="T17" fmla="*/ 0 h 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4"/>
                    <a:gd name="T28" fmla="*/ 0 h 30"/>
                    <a:gd name="T29" fmla="*/ 24 w 24"/>
                    <a:gd name="T30" fmla="*/ 30 h 3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4" h="30">
                      <a:moveTo>
                        <a:pt x="0" y="16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8" y="10"/>
                      </a:lnTo>
                      <a:lnTo>
                        <a:pt x="24" y="16"/>
                      </a:lnTo>
                      <a:lnTo>
                        <a:pt x="18" y="30"/>
                      </a:lnTo>
                      <a:lnTo>
                        <a:pt x="15" y="30"/>
                      </a:lnTo>
                      <a:lnTo>
                        <a:pt x="0" y="3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9" name="Freeform 693"/>
                <p:cNvSpPr>
                  <a:spLocks/>
                </p:cNvSpPr>
                <p:nvPr/>
              </p:nvSpPr>
              <p:spPr bwMode="auto">
                <a:xfrm>
                  <a:off x="1867" y="2191"/>
                  <a:ext cx="6" cy="9"/>
                </a:xfrm>
                <a:custGeom>
                  <a:avLst/>
                  <a:gdLst>
                    <a:gd name="T0" fmla="*/ 0 w 24"/>
                    <a:gd name="T1" fmla="*/ 0 h 30"/>
                    <a:gd name="T2" fmla="*/ 0 w 24"/>
                    <a:gd name="T3" fmla="*/ 0 h 30"/>
                    <a:gd name="T4" fmla="*/ 0 w 24"/>
                    <a:gd name="T5" fmla="*/ 0 h 30"/>
                    <a:gd name="T6" fmla="*/ 0 w 24"/>
                    <a:gd name="T7" fmla="*/ 0 h 30"/>
                    <a:gd name="T8" fmla="*/ 0 w 24"/>
                    <a:gd name="T9" fmla="*/ 0 h 30"/>
                    <a:gd name="T10" fmla="*/ 0 w 24"/>
                    <a:gd name="T11" fmla="*/ 0 h 30"/>
                    <a:gd name="T12" fmla="*/ 0 w 24"/>
                    <a:gd name="T13" fmla="*/ 0 h 30"/>
                    <a:gd name="T14" fmla="*/ 0 w 24"/>
                    <a:gd name="T15" fmla="*/ 0 h 30"/>
                    <a:gd name="T16" fmla="*/ 0 w 24"/>
                    <a:gd name="T17" fmla="*/ 0 h 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4"/>
                    <a:gd name="T28" fmla="*/ 0 h 30"/>
                    <a:gd name="T29" fmla="*/ 24 w 24"/>
                    <a:gd name="T30" fmla="*/ 30 h 3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4" h="30">
                      <a:moveTo>
                        <a:pt x="0" y="16"/>
                      </a:move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16" y="10"/>
                      </a:lnTo>
                      <a:lnTo>
                        <a:pt x="24" y="16"/>
                      </a:lnTo>
                      <a:lnTo>
                        <a:pt x="16" y="30"/>
                      </a:lnTo>
                      <a:lnTo>
                        <a:pt x="9" y="30"/>
                      </a:lnTo>
                      <a:lnTo>
                        <a:pt x="0" y="3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0" name="Freeform 694"/>
                <p:cNvSpPr>
                  <a:spLocks/>
                </p:cNvSpPr>
                <p:nvPr/>
              </p:nvSpPr>
              <p:spPr bwMode="auto">
                <a:xfrm>
                  <a:off x="1811" y="2189"/>
                  <a:ext cx="7" cy="9"/>
                </a:xfrm>
                <a:custGeom>
                  <a:avLst/>
                  <a:gdLst>
                    <a:gd name="T0" fmla="*/ 0 w 27"/>
                    <a:gd name="T1" fmla="*/ 0 h 30"/>
                    <a:gd name="T2" fmla="*/ 0 w 27"/>
                    <a:gd name="T3" fmla="*/ 0 h 30"/>
                    <a:gd name="T4" fmla="*/ 0 w 27"/>
                    <a:gd name="T5" fmla="*/ 0 h 30"/>
                    <a:gd name="T6" fmla="*/ 0 w 27"/>
                    <a:gd name="T7" fmla="*/ 0 h 30"/>
                    <a:gd name="T8" fmla="*/ 0 w 27"/>
                    <a:gd name="T9" fmla="*/ 0 h 30"/>
                    <a:gd name="T10" fmla="*/ 0 w 27"/>
                    <a:gd name="T11" fmla="*/ 0 h 30"/>
                    <a:gd name="T12" fmla="*/ 0 w 27"/>
                    <a:gd name="T13" fmla="*/ 0 h 30"/>
                    <a:gd name="T14" fmla="*/ 0 w 27"/>
                    <a:gd name="T15" fmla="*/ 0 h 30"/>
                    <a:gd name="T16" fmla="*/ 0 w 27"/>
                    <a:gd name="T17" fmla="*/ 0 h 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7"/>
                    <a:gd name="T28" fmla="*/ 0 h 30"/>
                    <a:gd name="T29" fmla="*/ 27 w 27"/>
                    <a:gd name="T30" fmla="*/ 30 h 3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7" h="30">
                      <a:moveTo>
                        <a:pt x="0" y="14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20" y="3"/>
                      </a:lnTo>
                      <a:lnTo>
                        <a:pt x="27" y="14"/>
                      </a:lnTo>
                      <a:lnTo>
                        <a:pt x="20" y="30"/>
                      </a:lnTo>
                      <a:lnTo>
                        <a:pt x="16" y="30"/>
                      </a:lnTo>
                      <a:lnTo>
                        <a:pt x="0" y="3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1" name="Freeform 695"/>
                <p:cNvSpPr>
                  <a:spLocks/>
                </p:cNvSpPr>
                <p:nvPr/>
              </p:nvSpPr>
              <p:spPr bwMode="auto">
                <a:xfrm>
                  <a:off x="2926" y="394"/>
                  <a:ext cx="31" cy="78"/>
                </a:xfrm>
                <a:custGeom>
                  <a:avLst/>
                  <a:gdLst>
                    <a:gd name="T0" fmla="*/ 0 w 125"/>
                    <a:gd name="T1" fmla="*/ 0 h 285"/>
                    <a:gd name="T2" fmla="*/ 0 w 125"/>
                    <a:gd name="T3" fmla="*/ 0 h 285"/>
                    <a:gd name="T4" fmla="*/ 0 w 125"/>
                    <a:gd name="T5" fmla="*/ 0 h 285"/>
                    <a:gd name="T6" fmla="*/ 0 w 125"/>
                    <a:gd name="T7" fmla="*/ 0 h 285"/>
                    <a:gd name="T8" fmla="*/ 0 w 125"/>
                    <a:gd name="T9" fmla="*/ 0 h 285"/>
                    <a:gd name="T10" fmla="*/ 0 w 125"/>
                    <a:gd name="T11" fmla="*/ 0 h 285"/>
                    <a:gd name="T12" fmla="*/ 0 w 125"/>
                    <a:gd name="T13" fmla="*/ 0 h 285"/>
                    <a:gd name="T14" fmla="*/ 0 w 125"/>
                    <a:gd name="T15" fmla="*/ 0 h 285"/>
                    <a:gd name="T16" fmla="*/ 0 w 125"/>
                    <a:gd name="T17" fmla="*/ 0 h 285"/>
                    <a:gd name="T18" fmla="*/ 0 w 125"/>
                    <a:gd name="T19" fmla="*/ 0 h 28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5"/>
                    <a:gd name="T31" fmla="*/ 0 h 285"/>
                    <a:gd name="T32" fmla="*/ 125 w 125"/>
                    <a:gd name="T33" fmla="*/ 285 h 28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5" h="285">
                      <a:moveTo>
                        <a:pt x="62" y="0"/>
                      </a:moveTo>
                      <a:lnTo>
                        <a:pt x="85" y="0"/>
                      </a:lnTo>
                      <a:lnTo>
                        <a:pt x="125" y="285"/>
                      </a:lnTo>
                      <a:lnTo>
                        <a:pt x="4" y="191"/>
                      </a:lnTo>
                      <a:lnTo>
                        <a:pt x="112" y="191"/>
                      </a:lnTo>
                      <a:lnTo>
                        <a:pt x="18" y="108"/>
                      </a:lnTo>
                      <a:lnTo>
                        <a:pt x="99" y="117"/>
                      </a:lnTo>
                      <a:lnTo>
                        <a:pt x="25" y="34"/>
                      </a:lnTo>
                      <a:lnTo>
                        <a:pt x="0" y="34"/>
                      </a:lnTo>
                      <a:lnTo>
                        <a:pt x="112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2" name="Freeform 696"/>
                <p:cNvSpPr>
                  <a:spLocks/>
                </p:cNvSpPr>
                <p:nvPr/>
              </p:nvSpPr>
              <p:spPr bwMode="auto">
                <a:xfrm>
                  <a:off x="2924" y="394"/>
                  <a:ext cx="32" cy="78"/>
                </a:xfrm>
                <a:custGeom>
                  <a:avLst/>
                  <a:gdLst>
                    <a:gd name="T0" fmla="*/ 0 w 124"/>
                    <a:gd name="T1" fmla="*/ 0 h 285"/>
                    <a:gd name="T2" fmla="*/ 0 w 124"/>
                    <a:gd name="T3" fmla="*/ 0 h 285"/>
                    <a:gd name="T4" fmla="*/ 0 w 124"/>
                    <a:gd name="T5" fmla="*/ 0 h 285"/>
                    <a:gd name="T6" fmla="*/ 0 w 124"/>
                    <a:gd name="T7" fmla="*/ 0 h 285"/>
                    <a:gd name="T8" fmla="*/ 0 w 124"/>
                    <a:gd name="T9" fmla="*/ 0 h 285"/>
                    <a:gd name="T10" fmla="*/ 0 w 124"/>
                    <a:gd name="T11" fmla="*/ 0 h 285"/>
                    <a:gd name="T12" fmla="*/ 0 w 124"/>
                    <a:gd name="T13" fmla="*/ 0 h 285"/>
                    <a:gd name="T14" fmla="*/ 0 w 124"/>
                    <a:gd name="T15" fmla="*/ 0 h 285"/>
                    <a:gd name="T16" fmla="*/ 0 w 124"/>
                    <a:gd name="T17" fmla="*/ 0 h 285"/>
                    <a:gd name="T18" fmla="*/ 0 w 124"/>
                    <a:gd name="T19" fmla="*/ 0 h 28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4"/>
                    <a:gd name="T31" fmla="*/ 0 h 285"/>
                    <a:gd name="T32" fmla="*/ 124 w 124"/>
                    <a:gd name="T33" fmla="*/ 285 h 28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4" h="285">
                      <a:moveTo>
                        <a:pt x="70" y="0"/>
                      </a:moveTo>
                      <a:lnTo>
                        <a:pt x="36" y="0"/>
                      </a:lnTo>
                      <a:lnTo>
                        <a:pt x="0" y="285"/>
                      </a:lnTo>
                      <a:lnTo>
                        <a:pt x="117" y="191"/>
                      </a:lnTo>
                      <a:lnTo>
                        <a:pt x="9" y="191"/>
                      </a:lnTo>
                      <a:lnTo>
                        <a:pt x="106" y="108"/>
                      </a:lnTo>
                      <a:lnTo>
                        <a:pt x="27" y="117"/>
                      </a:lnTo>
                      <a:lnTo>
                        <a:pt x="97" y="34"/>
                      </a:lnTo>
                      <a:lnTo>
                        <a:pt x="124" y="34"/>
                      </a:lnTo>
                      <a:lnTo>
                        <a:pt x="9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3" name="Freeform 697"/>
                <p:cNvSpPr>
                  <a:spLocks/>
                </p:cNvSpPr>
                <p:nvPr/>
              </p:nvSpPr>
              <p:spPr bwMode="auto">
                <a:xfrm>
                  <a:off x="2924" y="384"/>
                  <a:ext cx="19" cy="88"/>
                </a:xfrm>
                <a:custGeom>
                  <a:avLst/>
                  <a:gdLst>
                    <a:gd name="T0" fmla="*/ 0 w 74"/>
                    <a:gd name="T1" fmla="*/ 0 h 323"/>
                    <a:gd name="T2" fmla="*/ 0 w 74"/>
                    <a:gd name="T3" fmla="*/ 0 h 323"/>
                    <a:gd name="T4" fmla="*/ 0 w 74"/>
                    <a:gd name="T5" fmla="*/ 0 h 323"/>
                    <a:gd name="T6" fmla="*/ 0 w 74"/>
                    <a:gd name="T7" fmla="*/ 0 h 323"/>
                    <a:gd name="T8" fmla="*/ 0 w 74"/>
                    <a:gd name="T9" fmla="*/ 0 h 3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4"/>
                    <a:gd name="T16" fmla="*/ 0 h 323"/>
                    <a:gd name="T17" fmla="*/ 74 w 74"/>
                    <a:gd name="T18" fmla="*/ 323 h 32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4" h="323">
                      <a:moveTo>
                        <a:pt x="0" y="323"/>
                      </a:moveTo>
                      <a:lnTo>
                        <a:pt x="39" y="41"/>
                      </a:lnTo>
                      <a:lnTo>
                        <a:pt x="74" y="41"/>
                      </a:lnTo>
                      <a:lnTo>
                        <a:pt x="74" y="0"/>
                      </a:lnTo>
                      <a:lnTo>
                        <a:pt x="74" y="32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4" name="Freeform 698"/>
                <p:cNvSpPr>
                  <a:spLocks/>
                </p:cNvSpPr>
                <p:nvPr/>
              </p:nvSpPr>
              <p:spPr bwMode="auto">
                <a:xfrm>
                  <a:off x="3120" y="394"/>
                  <a:ext cx="31" cy="78"/>
                </a:xfrm>
                <a:custGeom>
                  <a:avLst/>
                  <a:gdLst>
                    <a:gd name="T0" fmla="*/ 0 w 125"/>
                    <a:gd name="T1" fmla="*/ 0 h 285"/>
                    <a:gd name="T2" fmla="*/ 0 w 125"/>
                    <a:gd name="T3" fmla="*/ 0 h 285"/>
                    <a:gd name="T4" fmla="*/ 0 w 125"/>
                    <a:gd name="T5" fmla="*/ 0 h 285"/>
                    <a:gd name="T6" fmla="*/ 0 w 125"/>
                    <a:gd name="T7" fmla="*/ 0 h 285"/>
                    <a:gd name="T8" fmla="*/ 0 w 125"/>
                    <a:gd name="T9" fmla="*/ 0 h 285"/>
                    <a:gd name="T10" fmla="*/ 0 w 125"/>
                    <a:gd name="T11" fmla="*/ 0 h 285"/>
                    <a:gd name="T12" fmla="*/ 0 w 125"/>
                    <a:gd name="T13" fmla="*/ 0 h 285"/>
                    <a:gd name="T14" fmla="*/ 0 w 125"/>
                    <a:gd name="T15" fmla="*/ 0 h 285"/>
                    <a:gd name="T16" fmla="*/ 0 w 125"/>
                    <a:gd name="T17" fmla="*/ 0 h 285"/>
                    <a:gd name="T18" fmla="*/ 0 w 125"/>
                    <a:gd name="T19" fmla="*/ 0 h 28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5"/>
                    <a:gd name="T31" fmla="*/ 0 h 285"/>
                    <a:gd name="T32" fmla="*/ 125 w 125"/>
                    <a:gd name="T33" fmla="*/ 285 h 28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5" h="285">
                      <a:moveTo>
                        <a:pt x="61" y="0"/>
                      </a:moveTo>
                      <a:lnTo>
                        <a:pt x="88" y="0"/>
                      </a:lnTo>
                      <a:lnTo>
                        <a:pt x="125" y="285"/>
                      </a:lnTo>
                      <a:lnTo>
                        <a:pt x="7" y="191"/>
                      </a:lnTo>
                      <a:lnTo>
                        <a:pt x="112" y="191"/>
                      </a:lnTo>
                      <a:lnTo>
                        <a:pt x="17" y="108"/>
                      </a:lnTo>
                      <a:lnTo>
                        <a:pt x="98" y="117"/>
                      </a:lnTo>
                      <a:lnTo>
                        <a:pt x="27" y="34"/>
                      </a:lnTo>
                      <a:lnTo>
                        <a:pt x="0" y="34"/>
                      </a:lnTo>
                      <a:lnTo>
                        <a:pt x="112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5" name="Freeform 699"/>
                <p:cNvSpPr>
                  <a:spLocks/>
                </p:cNvSpPr>
                <p:nvPr/>
              </p:nvSpPr>
              <p:spPr bwMode="auto">
                <a:xfrm>
                  <a:off x="3118" y="394"/>
                  <a:ext cx="31" cy="78"/>
                </a:xfrm>
                <a:custGeom>
                  <a:avLst/>
                  <a:gdLst>
                    <a:gd name="T0" fmla="*/ 0 w 124"/>
                    <a:gd name="T1" fmla="*/ 0 h 285"/>
                    <a:gd name="T2" fmla="*/ 0 w 124"/>
                    <a:gd name="T3" fmla="*/ 0 h 285"/>
                    <a:gd name="T4" fmla="*/ 0 w 124"/>
                    <a:gd name="T5" fmla="*/ 0 h 285"/>
                    <a:gd name="T6" fmla="*/ 0 w 124"/>
                    <a:gd name="T7" fmla="*/ 0 h 285"/>
                    <a:gd name="T8" fmla="*/ 0 w 124"/>
                    <a:gd name="T9" fmla="*/ 0 h 285"/>
                    <a:gd name="T10" fmla="*/ 0 w 124"/>
                    <a:gd name="T11" fmla="*/ 0 h 285"/>
                    <a:gd name="T12" fmla="*/ 0 w 124"/>
                    <a:gd name="T13" fmla="*/ 0 h 285"/>
                    <a:gd name="T14" fmla="*/ 0 w 124"/>
                    <a:gd name="T15" fmla="*/ 0 h 285"/>
                    <a:gd name="T16" fmla="*/ 0 w 124"/>
                    <a:gd name="T17" fmla="*/ 0 h 285"/>
                    <a:gd name="T18" fmla="*/ 0 w 124"/>
                    <a:gd name="T19" fmla="*/ 0 h 28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4"/>
                    <a:gd name="T31" fmla="*/ 0 h 285"/>
                    <a:gd name="T32" fmla="*/ 124 w 124"/>
                    <a:gd name="T33" fmla="*/ 285 h 28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4" h="285">
                      <a:moveTo>
                        <a:pt x="71" y="0"/>
                      </a:moveTo>
                      <a:lnTo>
                        <a:pt x="44" y="0"/>
                      </a:lnTo>
                      <a:lnTo>
                        <a:pt x="0" y="285"/>
                      </a:lnTo>
                      <a:lnTo>
                        <a:pt x="118" y="191"/>
                      </a:lnTo>
                      <a:lnTo>
                        <a:pt x="14" y="191"/>
                      </a:lnTo>
                      <a:lnTo>
                        <a:pt x="108" y="108"/>
                      </a:lnTo>
                      <a:lnTo>
                        <a:pt x="27" y="117"/>
                      </a:lnTo>
                      <a:lnTo>
                        <a:pt x="98" y="34"/>
                      </a:lnTo>
                      <a:lnTo>
                        <a:pt x="124" y="34"/>
                      </a:lnTo>
                      <a:lnTo>
                        <a:pt x="14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6" name="Freeform 700"/>
                <p:cNvSpPr>
                  <a:spLocks/>
                </p:cNvSpPr>
                <p:nvPr/>
              </p:nvSpPr>
              <p:spPr bwMode="auto">
                <a:xfrm>
                  <a:off x="3118" y="384"/>
                  <a:ext cx="17" cy="88"/>
                </a:xfrm>
                <a:custGeom>
                  <a:avLst/>
                  <a:gdLst>
                    <a:gd name="T0" fmla="*/ 0 w 68"/>
                    <a:gd name="T1" fmla="*/ 0 h 323"/>
                    <a:gd name="T2" fmla="*/ 0 w 68"/>
                    <a:gd name="T3" fmla="*/ 0 h 323"/>
                    <a:gd name="T4" fmla="*/ 0 w 68"/>
                    <a:gd name="T5" fmla="*/ 0 h 323"/>
                    <a:gd name="T6" fmla="*/ 0 w 68"/>
                    <a:gd name="T7" fmla="*/ 0 h 323"/>
                    <a:gd name="T8" fmla="*/ 0 w 68"/>
                    <a:gd name="T9" fmla="*/ 0 h 3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8"/>
                    <a:gd name="T16" fmla="*/ 0 h 323"/>
                    <a:gd name="T17" fmla="*/ 68 w 68"/>
                    <a:gd name="T18" fmla="*/ 323 h 32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8" h="323">
                      <a:moveTo>
                        <a:pt x="0" y="323"/>
                      </a:moveTo>
                      <a:lnTo>
                        <a:pt x="44" y="41"/>
                      </a:lnTo>
                      <a:lnTo>
                        <a:pt x="68" y="41"/>
                      </a:lnTo>
                      <a:lnTo>
                        <a:pt x="68" y="0"/>
                      </a:lnTo>
                      <a:lnTo>
                        <a:pt x="68" y="32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7" name="Freeform 701"/>
                <p:cNvSpPr>
                  <a:spLocks/>
                </p:cNvSpPr>
                <p:nvPr/>
              </p:nvSpPr>
              <p:spPr bwMode="auto">
                <a:xfrm>
                  <a:off x="3287" y="394"/>
                  <a:ext cx="33" cy="78"/>
                </a:xfrm>
                <a:custGeom>
                  <a:avLst/>
                  <a:gdLst>
                    <a:gd name="T0" fmla="*/ 0 w 132"/>
                    <a:gd name="T1" fmla="*/ 0 h 285"/>
                    <a:gd name="T2" fmla="*/ 0 w 132"/>
                    <a:gd name="T3" fmla="*/ 0 h 285"/>
                    <a:gd name="T4" fmla="*/ 0 w 132"/>
                    <a:gd name="T5" fmla="*/ 0 h 285"/>
                    <a:gd name="T6" fmla="*/ 0 w 132"/>
                    <a:gd name="T7" fmla="*/ 0 h 285"/>
                    <a:gd name="T8" fmla="*/ 0 w 132"/>
                    <a:gd name="T9" fmla="*/ 0 h 285"/>
                    <a:gd name="T10" fmla="*/ 0 w 132"/>
                    <a:gd name="T11" fmla="*/ 0 h 285"/>
                    <a:gd name="T12" fmla="*/ 0 w 132"/>
                    <a:gd name="T13" fmla="*/ 0 h 285"/>
                    <a:gd name="T14" fmla="*/ 0 w 132"/>
                    <a:gd name="T15" fmla="*/ 0 h 285"/>
                    <a:gd name="T16" fmla="*/ 0 w 132"/>
                    <a:gd name="T17" fmla="*/ 0 h 285"/>
                    <a:gd name="T18" fmla="*/ 0 w 132"/>
                    <a:gd name="T19" fmla="*/ 0 h 28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32"/>
                    <a:gd name="T31" fmla="*/ 0 h 285"/>
                    <a:gd name="T32" fmla="*/ 132 w 132"/>
                    <a:gd name="T33" fmla="*/ 285 h 28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32" h="285">
                      <a:moveTo>
                        <a:pt x="61" y="0"/>
                      </a:moveTo>
                      <a:lnTo>
                        <a:pt x="88" y="0"/>
                      </a:lnTo>
                      <a:lnTo>
                        <a:pt x="132" y="285"/>
                      </a:lnTo>
                      <a:lnTo>
                        <a:pt x="11" y="191"/>
                      </a:lnTo>
                      <a:lnTo>
                        <a:pt x="115" y="191"/>
                      </a:lnTo>
                      <a:lnTo>
                        <a:pt x="27" y="108"/>
                      </a:lnTo>
                      <a:lnTo>
                        <a:pt x="105" y="117"/>
                      </a:lnTo>
                      <a:lnTo>
                        <a:pt x="34" y="34"/>
                      </a:lnTo>
                      <a:lnTo>
                        <a:pt x="0" y="34"/>
                      </a:lnTo>
                      <a:lnTo>
                        <a:pt x="118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8" name="Freeform 702"/>
                <p:cNvSpPr>
                  <a:spLocks/>
                </p:cNvSpPr>
                <p:nvPr/>
              </p:nvSpPr>
              <p:spPr bwMode="auto">
                <a:xfrm>
                  <a:off x="3285" y="394"/>
                  <a:ext cx="33" cy="78"/>
                </a:xfrm>
                <a:custGeom>
                  <a:avLst/>
                  <a:gdLst>
                    <a:gd name="T0" fmla="*/ 0 w 132"/>
                    <a:gd name="T1" fmla="*/ 0 h 285"/>
                    <a:gd name="T2" fmla="*/ 0 w 132"/>
                    <a:gd name="T3" fmla="*/ 0 h 285"/>
                    <a:gd name="T4" fmla="*/ 0 w 132"/>
                    <a:gd name="T5" fmla="*/ 0 h 285"/>
                    <a:gd name="T6" fmla="*/ 0 w 132"/>
                    <a:gd name="T7" fmla="*/ 0 h 285"/>
                    <a:gd name="T8" fmla="*/ 0 w 132"/>
                    <a:gd name="T9" fmla="*/ 0 h 285"/>
                    <a:gd name="T10" fmla="*/ 0 w 132"/>
                    <a:gd name="T11" fmla="*/ 0 h 285"/>
                    <a:gd name="T12" fmla="*/ 0 w 132"/>
                    <a:gd name="T13" fmla="*/ 0 h 285"/>
                    <a:gd name="T14" fmla="*/ 0 w 132"/>
                    <a:gd name="T15" fmla="*/ 0 h 285"/>
                    <a:gd name="T16" fmla="*/ 0 w 132"/>
                    <a:gd name="T17" fmla="*/ 0 h 285"/>
                    <a:gd name="T18" fmla="*/ 0 w 132"/>
                    <a:gd name="T19" fmla="*/ 0 h 28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32"/>
                    <a:gd name="T31" fmla="*/ 0 h 285"/>
                    <a:gd name="T32" fmla="*/ 132 w 132"/>
                    <a:gd name="T33" fmla="*/ 285 h 28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32" h="285">
                      <a:moveTo>
                        <a:pt x="72" y="0"/>
                      </a:moveTo>
                      <a:lnTo>
                        <a:pt x="45" y="0"/>
                      </a:lnTo>
                      <a:lnTo>
                        <a:pt x="0" y="285"/>
                      </a:lnTo>
                      <a:lnTo>
                        <a:pt x="125" y="191"/>
                      </a:lnTo>
                      <a:lnTo>
                        <a:pt x="18" y="191"/>
                      </a:lnTo>
                      <a:lnTo>
                        <a:pt x="115" y="108"/>
                      </a:lnTo>
                      <a:lnTo>
                        <a:pt x="27" y="117"/>
                      </a:lnTo>
                      <a:lnTo>
                        <a:pt x="101" y="34"/>
                      </a:lnTo>
                      <a:lnTo>
                        <a:pt x="132" y="34"/>
                      </a:lnTo>
                      <a:lnTo>
                        <a:pt x="18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9" name="Freeform 703"/>
                <p:cNvSpPr>
                  <a:spLocks/>
                </p:cNvSpPr>
                <p:nvPr/>
              </p:nvSpPr>
              <p:spPr bwMode="auto">
                <a:xfrm>
                  <a:off x="3285" y="384"/>
                  <a:ext cx="17" cy="88"/>
                </a:xfrm>
                <a:custGeom>
                  <a:avLst/>
                  <a:gdLst>
                    <a:gd name="T0" fmla="*/ 0 w 68"/>
                    <a:gd name="T1" fmla="*/ 0 h 323"/>
                    <a:gd name="T2" fmla="*/ 0 w 68"/>
                    <a:gd name="T3" fmla="*/ 0 h 323"/>
                    <a:gd name="T4" fmla="*/ 0 w 68"/>
                    <a:gd name="T5" fmla="*/ 0 h 323"/>
                    <a:gd name="T6" fmla="*/ 0 w 68"/>
                    <a:gd name="T7" fmla="*/ 0 h 323"/>
                    <a:gd name="T8" fmla="*/ 0 w 68"/>
                    <a:gd name="T9" fmla="*/ 0 h 3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8"/>
                    <a:gd name="T16" fmla="*/ 0 h 323"/>
                    <a:gd name="T17" fmla="*/ 68 w 68"/>
                    <a:gd name="T18" fmla="*/ 323 h 32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8" h="323">
                      <a:moveTo>
                        <a:pt x="0" y="323"/>
                      </a:moveTo>
                      <a:lnTo>
                        <a:pt x="45" y="41"/>
                      </a:lnTo>
                      <a:lnTo>
                        <a:pt x="68" y="41"/>
                      </a:lnTo>
                      <a:lnTo>
                        <a:pt x="68" y="0"/>
                      </a:lnTo>
                      <a:lnTo>
                        <a:pt x="68" y="32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0" name="Rectangle 704"/>
                <p:cNvSpPr>
                  <a:spLocks noChangeArrowheads="1"/>
                </p:cNvSpPr>
                <p:nvPr/>
              </p:nvSpPr>
              <p:spPr bwMode="auto">
                <a:xfrm>
                  <a:off x="1670" y="475"/>
                  <a:ext cx="2347" cy="3561"/>
                </a:xfrm>
                <a:prstGeom prst="rect">
                  <a:avLst/>
                </a:prstGeom>
                <a:noFill/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1" name="Line 705"/>
                <p:cNvSpPr>
                  <a:spLocks noChangeShapeType="1"/>
                </p:cNvSpPr>
                <p:nvPr/>
              </p:nvSpPr>
              <p:spPr bwMode="auto">
                <a:xfrm flipH="1" flipV="1">
                  <a:off x="2550" y="1222"/>
                  <a:ext cx="320" cy="30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2" name="Freeform 706"/>
                <p:cNvSpPr>
                  <a:spLocks/>
                </p:cNvSpPr>
                <p:nvPr/>
              </p:nvSpPr>
              <p:spPr bwMode="auto">
                <a:xfrm>
                  <a:off x="2513" y="1188"/>
                  <a:ext cx="57" cy="59"/>
                </a:xfrm>
                <a:custGeom>
                  <a:avLst/>
                  <a:gdLst>
                    <a:gd name="T0" fmla="*/ 0 w 229"/>
                    <a:gd name="T1" fmla="*/ 0 h 218"/>
                    <a:gd name="T2" fmla="*/ 0 w 229"/>
                    <a:gd name="T3" fmla="*/ 0 h 218"/>
                    <a:gd name="T4" fmla="*/ 0 w 229"/>
                    <a:gd name="T5" fmla="*/ 0 h 218"/>
                    <a:gd name="T6" fmla="*/ 0 w 229"/>
                    <a:gd name="T7" fmla="*/ 0 h 21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29"/>
                    <a:gd name="T13" fmla="*/ 0 h 218"/>
                    <a:gd name="T14" fmla="*/ 229 w 229"/>
                    <a:gd name="T15" fmla="*/ 218 h 21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29" h="218">
                      <a:moveTo>
                        <a:pt x="229" y="61"/>
                      </a:moveTo>
                      <a:lnTo>
                        <a:pt x="0" y="0"/>
                      </a:lnTo>
                      <a:lnTo>
                        <a:pt x="91" y="218"/>
                      </a:lnTo>
                      <a:lnTo>
                        <a:pt x="229" y="6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3" name="Rectangle 707"/>
                <p:cNvSpPr>
                  <a:spLocks noChangeArrowheads="1"/>
                </p:cNvSpPr>
                <p:nvPr/>
              </p:nvSpPr>
              <p:spPr bwMode="auto">
                <a:xfrm>
                  <a:off x="2880" y="2181"/>
                  <a:ext cx="718" cy="1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sz="1200" b="1">
                      <a:solidFill>
                        <a:srgbClr val="000000"/>
                      </a:solidFill>
                    </a:rPr>
                    <a:t>Tan-Tan delta</a:t>
                  </a:r>
                </a:p>
              </p:txBody>
            </p:sp>
            <p:sp>
              <p:nvSpPr>
                <p:cNvPr id="294" name="Freeform 708" descr="20 %"/>
                <p:cNvSpPr>
                  <a:spLocks/>
                </p:cNvSpPr>
                <p:nvPr/>
              </p:nvSpPr>
              <p:spPr bwMode="auto">
                <a:xfrm>
                  <a:off x="2925" y="2024"/>
                  <a:ext cx="556" cy="136"/>
                </a:xfrm>
                <a:custGeom>
                  <a:avLst/>
                  <a:gdLst>
                    <a:gd name="T0" fmla="*/ 0 w 1437"/>
                    <a:gd name="T1" fmla="*/ 0 h 344"/>
                    <a:gd name="T2" fmla="*/ 0 w 1437"/>
                    <a:gd name="T3" fmla="*/ 0 h 344"/>
                    <a:gd name="T4" fmla="*/ 0 w 1437"/>
                    <a:gd name="T5" fmla="*/ 0 h 344"/>
                    <a:gd name="T6" fmla="*/ 0 w 1437"/>
                    <a:gd name="T7" fmla="*/ 0 h 344"/>
                    <a:gd name="T8" fmla="*/ 0 w 1437"/>
                    <a:gd name="T9" fmla="*/ 0 h 344"/>
                    <a:gd name="T10" fmla="*/ 0 w 1437"/>
                    <a:gd name="T11" fmla="*/ 0 h 344"/>
                    <a:gd name="T12" fmla="*/ 0 w 1437"/>
                    <a:gd name="T13" fmla="*/ 0 h 344"/>
                    <a:gd name="T14" fmla="*/ 0 w 1437"/>
                    <a:gd name="T15" fmla="*/ 0 h 344"/>
                    <a:gd name="T16" fmla="*/ 0 w 1437"/>
                    <a:gd name="T17" fmla="*/ 0 h 344"/>
                    <a:gd name="T18" fmla="*/ 0 w 1437"/>
                    <a:gd name="T19" fmla="*/ 0 h 344"/>
                    <a:gd name="T20" fmla="*/ 0 w 1437"/>
                    <a:gd name="T21" fmla="*/ 0 h 344"/>
                    <a:gd name="T22" fmla="*/ 0 w 1437"/>
                    <a:gd name="T23" fmla="*/ 0 h 344"/>
                    <a:gd name="T24" fmla="*/ 0 w 1437"/>
                    <a:gd name="T25" fmla="*/ 0 h 344"/>
                    <a:gd name="T26" fmla="*/ 0 w 1437"/>
                    <a:gd name="T27" fmla="*/ 0 h 344"/>
                    <a:gd name="T28" fmla="*/ 0 w 1437"/>
                    <a:gd name="T29" fmla="*/ 0 h 344"/>
                    <a:gd name="T30" fmla="*/ 0 w 1437"/>
                    <a:gd name="T31" fmla="*/ 0 h 344"/>
                    <a:gd name="T32" fmla="*/ 0 w 1437"/>
                    <a:gd name="T33" fmla="*/ 0 h 344"/>
                    <a:gd name="T34" fmla="*/ 0 w 1437"/>
                    <a:gd name="T35" fmla="*/ 0 h 344"/>
                    <a:gd name="T36" fmla="*/ 0 w 1437"/>
                    <a:gd name="T37" fmla="*/ 0 h 344"/>
                    <a:gd name="T38" fmla="*/ 0 w 1437"/>
                    <a:gd name="T39" fmla="*/ 0 h 344"/>
                    <a:gd name="T40" fmla="*/ 0 w 1437"/>
                    <a:gd name="T41" fmla="*/ 0 h 344"/>
                    <a:gd name="T42" fmla="*/ 0 w 1437"/>
                    <a:gd name="T43" fmla="*/ 0 h 344"/>
                    <a:gd name="T44" fmla="*/ 0 w 1437"/>
                    <a:gd name="T45" fmla="*/ 0 h 344"/>
                    <a:gd name="T46" fmla="*/ 0 w 1437"/>
                    <a:gd name="T47" fmla="*/ 0 h 344"/>
                    <a:gd name="T48" fmla="*/ 0 w 1437"/>
                    <a:gd name="T49" fmla="*/ 0 h 344"/>
                    <a:gd name="T50" fmla="*/ 0 w 1437"/>
                    <a:gd name="T51" fmla="*/ 0 h 344"/>
                    <a:gd name="T52" fmla="*/ 0 w 1437"/>
                    <a:gd name="T53" fmla="*/ 0 h 344"/>
                    <a:gd name="T54" fmla="*/ 0 w 1437"/>
                    <a:gd name="T55" fmla="*/ 0 h 344"/>
                    <a:gd name="T56" fmla="*/ 0 w 1437"/>
                    <a:gd name="T57" fmla="*/ 0 h 344"/>
                    <a:gd name="T58" fmla="*/ 0 w 1437"/>
                    <a:gd name="T59" fmla="*/ 0 h 344"/>
                    <a:gd name="T60" fmla="*/ 0 w 1437"/>
                    <a:gd name="T61" fmla="*/ 0 h 344"/>
                    <a:gd name="T62" fmla="*/ 0 w 1437"/>
                    <a:gd name="T63" fmla="*/ 0 h 344"/>
                    <a:gd name="T64" fmla="*/ 0 w 1437"/>
                    <a:gd name="T65" fmla="*/ 0 h 344"/>
                    <a:gd name="T66" fmla="*/ 0 w 1437"/>
                    <a:gd name="T67" fmla="*/ 0 h 344"/>
                    <a:gd name="T68" fmla="*/ 0 w 1437"/>
                    <a:gd name="T69" fmla="*/ 0 h 344"/>
                    <a:gd name="T70" fmla="*/ 0 w 1437"/>
                    <a:gd name="T71" fmla="*/ 0 h 344"/>
                    <a:gd name="T72" fmla="*/ 0 w 1437"/>
                    <a:gd name="T73" fmla="*/ 0 h 344"/>
                    <a:gd name="T74" fmla="*/ 0 w 1437"/>
                    <a:gd name="T75" fmla="*/ 0 h 344"/>
                    <a:gd name="T76" fmla="*/ 0 w 1437"/>
                    <a:gd name="T77" fmla="*/ 0 h 344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437"/>
                    <a:gd name="T118" fmla="*/ 0 h 344"/>
                    <a:gd name="T119" fmla="*/ 1437 w 1437"/>
                    <a:gd name="T120" fmla="*/ 344 h 344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437" h="344">
                      <a:moveTo>
                        <a:pt x="146" y="311"/>
                      </a:moveTo>
                      <a:lnTo>
                        <a:pt x="506" y="262"/>
                      </a:lnTo>
                      <a:lnTo>
                        <a:pt x="405" y="344"/>
                      </a:lnTo>
                      <a:lnTo>
                        <a:pt x="879" y="250"/>
                      </a:lnTo>
                      <a:lnTo>
                        <a:pt x="755" y="344"/>
                      </a:lnTo>
                      <a:lnTo>
                        <a:pt x="1152" y="277"/>
                      </a:lnTo>
                      <a:lnTo>
                        <a:pt x="1064" y="344"/>
                      </a:lnTo>
                      <a:lnTo>
                        <a:pt x="1437" y="262"/>
                      </a:lnTo>
                      <a:lnTo>
                        <a:pt x="1401" y="101"/>
                      </a:lnTo>
                      <a:lnTo>
                        <a:pt x="1313" y="47"/>
                      </a:lnTo>
                      <a:lnTo>
                        <a:pt x="1256" y="47"/>
                      </a:lnTo>
                      <a:lnTo>
                        <a:pt x="1226" y="88"/>
                      </a:lnTo>
                      <a:lnTo>
                        <a:pt x="1138" y="34"/>
                      </a:lnTo>
                      <a:lnTo>
                        <a:pt x="1051" y="74"/>
                      </a:lnTo>
                      <a:lnTo>
                        <a:pt x="1013" y="34"/>
                      </a:lnTo>
                      <a:lnTo>
                        <a:pt x="966" y="20"/>
                      </a:lnTo>
                      <a:lnTo>
                        <a:pt x="916" y="61"/>
                      </a:lnTo>
                      <a:lnTo>
                        <a:pt x="865" y="40"/>
                      </a:lnTo>
                      <a:lnTo>
                        <a:pt x="842" y="20"/>
                      </a:lnTo>
                      <a:lnTo>
                        <a:pt x="798" y="27"/>
                      </a:lnTo>
                      <a:lnTo>
                        <a:pt x="741" y="61"/>
                      </a:lnTo>
                      <a:lnTo>
                        <a:pt x="677" y="0"/>
                      </a:lnTo>
                      <a:lnTo>
                        <a:pt x="630" y="20"/>
                      </a:lnTo>
                      <a:lnTo>
                        <a:pt x="593" y="47"/>
                      </a:lnTo>
                      <a:lnTo>
                        <a:pt x="549" y="27"/>
                      </a:lnTo>
                      <a:lnTo>
                        <a:pt x="522" y="7"/>
                      </a:lnTo>
                      <a:lnTo>
                        <a:pt x="479" y="20"/>
                      </a:lnTo>
                      <a:lnTo>
                        <a:pt x="442" y="61"/>
                      </a:lnTo>
                      <a:lnTo>
                        <a:pt x="388" y="7"/>
                      </a:lnTo>
                      <a:lnTo>
                        <a:pt x="345" y="7"/>
                      </a:lnTo>
                      <a:lnTo>
                        <a:pt x="280" y="61"/>
                      </a:lnTo>
                      <a:lnTo>
                        <a:pt x="206" y="7"/>
                      </a:lnTo>
                      <a:lnTo>
                        <a:pt x="139" y="40"/>
                      </a:lnTo>
                      <a:lnTo>
                        <a:pt x="96" y="27"/>
                      </a:lnTo>
                      <a:lnTo>
                        <a:pt x="51" y="0"/>
                      </a:lnTo>
                      <a:lnTo>
                        <a:pt x="0" y="20"/>
                      </a:lnTo>
                      <a:lnTo>
                        <a:pt x="31" y="168"/>
                      </a:lnTo>
                      <a:lnTo>
                        <a:pt x="69" y="250"/>
                      </a:lnTo>
                      <a:lnTo>
                        <a:pt x="146" y="311"/>
                      </a:lnTo>
                      <a:close/>
                    </a:path>
                  </a:pathLst>
                </a:custGeom>
                <a:pattFill prst="pct20">
                  <a:fgClr>
                    <a:schemeClr val="tx1"/>
                  </a:fgClr>
                  <a:bgClr>
                    <a:srgbClr val="FFFF00"/>
                  </a:bgClr>
                </a:patt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5" name="Freeform 709" descr="20 %"/>
                <p:cNvSpPr>
                  <a:spLocks/>
                </p:cNvSpPr>
                <p:nvPr/>
              </p:nvSpPr>
              <p:spPr bwMode="auto">
                <a:xfrm>
                  <a:off x="3562" y="1368"/>
                  <a:ext cx="358" cy="92"/>
                </a:xfrm>
                <a:custGeom>
                  <a:avLst/>
                  <a:gdLst>
                    <a:gd name="T0" fmla="*/ 0 w 1433"/>
                    <a:gd name="T1" fmla="*/ 0 h 343"/>
                    <a:gd name="T2" fmla="*/ 0 w 1433"/>
                    <a:gd name="T3" fmla="*/ 0 h 343"/>
                    <a:gd name="T4" fmla="*/ 0 w 1433"/>
                    <a:gd name="T5" fmla="*/ 0 h 343"/>
                    <a:gd name="T6" fmla="*/ 0 w 1433"/>
                    <a:gd name="T7" fmla="*/ 0 h 343"/>
                    <a:gd name="T8" fmla="*/ 0 w 1433"/>
                    <a:gd name="T9" fmla="*/ 0 h 343"/>
                    <a:gd name="T10" fmla="*/ 0 w 1433"/>
                    <a:gd name="T11" fmla="*/ 0 h 343"/>
                    <a:gd name="T12" fmla="*/ 0 w 1433"/>
                    <a:gd name="T13" fmla="*/ 0 h 343"/>
                    <a:gd name="T14" fmla="*/ 0 w 1433"/>
                    <a:gd name="T15" fmla="*/ 0 h 343"/>
                    <a:gd name="T16" fmla="*/ 0 w 1433"/>
                    <a:gd name="T17" fmla="*/ 0 h 343"/>
                    <a:gd name="T18" fmla="*/ 0 w 1433"/>
                    <a:gd name="T19" fmla="*/ 0 h 343"/>
                    <a:gd name="T20" fmla="*/ 0 w 1433"/>
                    <a:gd name="T21" fmla="*/ 0 h 343"/>
                    <a:gd name="T22" fmla="*/ 0 w 1433"/>
                    <a:gd name="T23" fmla="*/ 0 h 343"/>
                    <a:gd name="T24" fmla="*/ 0 w 1433"/>
                    <a:gd name="T25" fmla="*/ 0 h 343"/>
                    <a:gd name="T26" fmla="*/ 0 w 1433"/>
                    <a:gd name="T27" fmla="*/ 0 h 343"/>
                    <a:gd name="T28" fmla="*/ 0 w 1433"/>
                    <a:gd name="T29" fmla="*/ 0 h 343"/>
                    <a:gd name="T30" fmla="*/ 0 w 1433"/>
                    <a:gd name="T31" fmla="*/ 0 h 343"/>
                    <a:gd name="T32" fmla="*/ 0 w 1433"/>
                    <a:gd name="T33" fmla="*/ 0 h 343"/>
                    <a:gd name="T34" fmla="*/ 0 w 1433"/>
                    <a:gd name="T35" fmla="*/ 0 h 343"/>
                    <a:gd name="T36" fmla="*/ 0 w 1433"/>
                    <a:gd name="T37" fmla="*/ 0 h 343"/>
                    <a:gd name="T38" fmla="*/ 0 w 1433"/>
                    <a:gd name="T39" fmla="*/ 0 h 343"/>
                    <a:gd name="T40" fmla="*/ 0 w 1433"/>
                    <a:gd name="T41" fmla="*/ 0 h 343"/>
                    <a:gd name="T42" fmla="*/ 0 w 1433"/>
                    <a:gd name="T43" fmla="*/ 0 h 343"/>
                    <a:gd name="T44" fmla="*/ 0 w 1433"/>
                    <a:gd name="T45" fmla="*/ 0 h 343"/>
                    <a:gd name="T46" fmla="*/ 0 w 1433"/>
                    <a:gd name="T47" fmla="*/ 0 h 343"/>
                    <a:gd name="T48" fmla="*/ 0 w 1433"/>
                    <a:gd name="T49" fmla="*/ 0 h 343"/>
                    <a:gd name="T50" fmla="*/ 0 w 1433"/>
                    <a:gd name="T51" fmla="*/ 0 h 343"/>
                    <a:gd name="T52" fmla="*/ 0 w 1433"/>
                    <a:gd name="T53" fmla="*/ 0 h 343"/>
                    <a:gd name="T54" fmla="*/ 0 w 1433"/>
                    <a:gd name="T55" fmla="*/ 0 h 343"/>
                    <a:gd name="T56" fmla="*/ 0 w 1433"/>
                    <a:gd name="T57" fmla="*/ 0 h 343"/>
                    <a:gd name="T58" fmla="*/ 0 w 1433"/>
                    <a:gd name="T59" fmla="*/ 0 h 343"/>
                    <a:gd name="T60" fmla="*/ 0 w 1433"/>
                    <a:gd name="T61" fmla="*/ 0 h 343"/>
                    <a:gd name="T62" fmla="*/ 0 w 1433"/>
                    <a:gd name="T63" fmla="*/ 0 h 343"/>
                    <a:gd name="T64" fmla="*/ 0 w 1433"/>
                    <a:gd name="T65" fmla="*/ 0 h 343"/>
                    <a:gd name="T66" fmla="*/ 0 w 1433"/>
                    <a:gd name="T67" fmla="*/ 0 h 343"/>
                    <a:gd name="T68" fmla="*/ 0 w 1433"/>
                    <a:gd name="T69" fmla="*/ 0 h 343"/>
                    <a:gd name="T70" fmla="*/ 0 w 1433"/>
                    <a:gd name="T71" fmla="*/ 0 h 343"/>
                    <a:gd name="T72" fmla="*/ 0 w 1433"/>
                    <a:gd name="T73" fmla="*/ 0 h 343"/>
                    <a:gd name="T74" fmla="*/ 0 w 1433"/>
                    <a:gd name="T75" fmla="*/ 0 h 343"/>
                    <a:gd name="T76" fmla="*/ 0 w 1433"/>
                    <a:gd name="T77" fmla="*/ 0 h 343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433"/>
                    <a:gd name="T118" fmla="*/ 0 h 343"/>
                    <a:gd name="T119" fmla="*/ 1433 w 1433"/>
                    <a:gd name="T120" fmla="*/ 343 h 343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433" h="343">
                      <a:moveTo>
                        <a:pt x="141" y="310"/>
                      </a:moveTo>
                      <a:lnTo>
                        <a:pt x="501" y="263"/>
                      </a:lnTo>
                      <a:lnTo>
                        <a:pt x="403" y="343"/>
                      </a:lnTo>
                      <a:lnTo>
                        <a:pt x="874" y="249"/>
                      </a:lnTo>
                      <a:lnTo>
                        <a:pt x="750" y="343"/>
                      </a:lnTo>
                      <a:lnTo>
                        <a:pt x="1147" y="276"/>
                      </a:lnTo>
                      <a:lnTo>
                        <a:pt x="1060" y="343"/>
                      </a:lnTo>
                      <a:lnTo>
                        <a:pt x="1433" y="263"/>
                      </a:lnTo>
                      <a:lnTo>
                        <a:pt x="1396" y="101"/>
                      </a:lnTo>
                      <a:lnTo>
                        <a:pt x="1309" y="47"/>
                      </a:lnTo>
                      <a:lnTo>
                        <a:pt x="1255" y="47"/>
                      </a:lnTo>
                      <a:lnTo>
                        <a:pt x="1221" y="88"/>
                      </a:lnTo>
                      <a:lnTo>
                        <a:pt x="1134" y="34"/>
                      </a:lnTo>
                      <a:lnTo>
                        <a:pt x="1049" y="74"/>
                      </a:lnTo>
                      <a:lnTo>
                        <a:pt x="1013" y="34"/>
                      </a:lnTo>
                      <a:lnTo>
                        <a:pt x="962" y="20"/>
                      </a:lnTo>
                      <a:lnTo>
                        <a:pt x="912" y="61"/>
                      </a:lnTo>
                      <a:lnTo>
                        <a:pt x="861" y="41"/>
                      </a:lnTo>
                      <a:lnTo>
                        <a:pt x="838" y="20"/>
                      </a:lnTo>
                      <a:lnTo>
                        <a:pt x="794" y="27"/>
                      </a:lnTo>
                      <a:lnTo>
                        <a:pt x="737" y="61"/>
                      </a:lnTo>
                      <a:lnTo>
                        <a:pt x="676" y="0"/>
                      </a:lnTo>
                      <a:lnTo>
                        <a:pt x="625" y="20"/>
                      </a:lnTo>
                      <a:lnTo>
                        <a:pt x="589" y="47"/>
                      </a:lnTo>
                      <a:lnTo>
                        <a:pt x="545" y="27"/>
                      </a:lnTo>
                      <a:lnTo>
                        <a:pt x="522" y="7"/>
                      </a:lnTo>
                      <a:lnTo>
                        <a:pt x="477" y="20"/>
                      </a:lnTo>
                      <a:lnTo>
                        <a:pt x="441" y="61"/>
                      </a:lnTo>
                      <a:lnTo>
                        <a:pt x="383" y="7"/>
                      </a:lnTo>
                      <a:lnTo>
                        <a:pt x="340" y="7"/>
                      </a:lnTo>
                      <a:lnTo>
                        <a:pt x="279" y="61"/>
                      </a:lnTo>
                      <a:lnTo>
                        <a:pt x="205" y="7"/>
                      </a:lnTo>
                      <a:lnTo>
                        <a:pt x="138" y="41"/>
                      </a:lnTo>
                      <a:lnTo>
                        <a:pt x="94" y="27"/>
                      </a:lnTo>
                      <a:lnTo>
                        <a:pt x="51" y="0"/>
                      </a:lnTo>
                      <a:lnTo>
                        <a:pt x="0" y="20"/>
                      </a:lnTo>
                      <a:lnTo>
                        <a:pt x="30" y="168"/>
                      </a:lnTo>
                      <a:lnTo>
                        <a:pt x="67" y="249"/>
                      </a:lnTo>
                      <a:lnTo>
                        <a:pt x="141" y="310"/>
                      </a:lnTo>
                      <a:close/>
                    </a:path>
                  </a:pathLst>
                </a:custGeom>
                <a:pattFill prst="pct20">
                  <a:fgClr>
                    <a:schemeClr val="tx1"/>
                  </a:fgClr>
                  <a:bgClr>
                    <a:srgbClr val="FFFF00"/>
                  </a:bgClr>
                </a:patt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6" name="Freeform 710" descr="20 %"/>
                <p:cNvSpPr>
                  <a:spLocks/>
                </p:cNvSpPr>
                <p:nvPr/>
              </p:nvSpPr>
              <p:spPr bwMode="auto">
                <a:xfrm>
                  <a:off x="3259" y="2851"/>
                  <a:ext cx="528" cy="80"/>
                </a:xfrm>
                <a:custGeom>
                  <a:avLst/>
                  <a:gdLst>
                    <a:gd name="T0" fmla="*/ 0 w 1433"/>
                    <a:gd name="T1" fmla="*/ 0 h 343"/>
                    <a:gd name="T2" fmla="*/ 0 w 1433"/>
                    <a:gd name="T3" fmla="*/ 0 h 343"/>
                    <a:gd name="T4" fmla="*/ 0 w 1433"/>
                    <a:gd name="T5" fmla="*/ 0 h 343"/>
                    <a:gd name="T6" fmla="*/ 0 w 1433"/>
                    <a:gd name="T7" fmla="*/ 0 h 343"/>
                    <a:gd name="T8" fmla="*/ 0 w 1433"/>
                    <a:gd name="T9" fmla="*/ 0 h 343"/>
                    <a:gd name="T10" fmla="*/ 0 w 1433"/>
                    <a:gd name="T11" fmla="*/ 0 h 343"/>
                    <a:gd name="T12" fmla="*/ 0 w 1433"/>
                    <a:gd name="T13" fmla="*/ 0 h 343"/>
                    <a:gd name="T14" fmla="*/ 0 w 1433"/>
                    <a:gd name="T15" fmla="*/ 0 h 343"/>
                    <a:gd name="T16" fmla="*/ 0 w 1433"/>
                    <a:gd name="T17" fmla="*/ 0 h 343"/>
                    <a:gd name="T18" fmla="*/ 0 w 1433"/>
                    <a:gd name="T19" fmla="*/ 0 h 343"/>
                    <a:gd name="T20" fmla="*/ 0 w 1433"/>
                    <a:gd name="T21" fmla="*/ 0 h 343"/>
                    <a:gd name="T22" fmla="*/ 0 w 1433"/>
                    <a:gd name="T23" fmla="*/ 0 h 343"/>
                    <a:gd name="T24" fmla="*/ 0 w 1433"/>
                    <a:gd name="T25" fmla="*/ 0 h 343"/>
                    <a:gd name="T26" fmla="*/ 0 w 1433"/>
                    <a:gd name="T27" fmla="*/ 0 h 343"/>
                    <a:gd name="T28" fmla="*/ 0 w 1433"/>
                    <a:gd name="T29" fmla="*/ 0 h 343"/>
                    <a:gd name="T30" fmla="*/ 0 w 1433"/>
                    <a:gd name="T31" fmla="*/ 0 h 343"/>
                    <a:gd name="T32" fmla="*/ 0 w 1433"/>
                    <a:gd name="T33" fmla="*/ 0 h 343"/>
                    <a:gd name="T34" fmla="*/ 0 w 1433"/>
                    <a:gd name="T35" fmla="*/ 0 h 343"/>
                    <a:gd name="T36" fmla="*/ 0 w 1433"/>
                    <a:gd name="T37" fmla="*/ 0 h 343"/>
                    <a:gd name="T38" fmla="*/ 0 w 1433"/>
                    <a:gd name="T39" fmla="*/ 0 h 343"/>
                    <a:gd name="T40" fmla="*/ 0 w 1433"/>
                    <a:gd name="T41" fmla="*/ 0 h 343"/>
                    <a:gd name="T42" fmla="*/ 0 w 1433"/>
                    <a:gd name="T43" fmla="*/ 0 h 343"/>
                    <a:gd name="T44" fmla="*/ 0 w 1433"/>
                    <a:gd name="T45" fmla="*/ 0 h 343"/>
                    <a:gd name="T46" fmla="*/ 0 w 1433"/>
                    <a:gd name="T47" fmla="*/ 0 h 343"/>
                    <a:gd name="T48" fmla="*/ 0 w 1433"/>
                    <a:gd name="T49" fmla="*/ 0 h 343"/>
                    <a:gd name="T50" fmla="*/ 0 w 1433"/>
                    <a:gd name="T51" fmla="*/ 0 h 343"/>
                    <a:gd name="T52" fmla="*/ 0 w 1433"/>
                    <a:gd name="T53" fmla="*/ 0 h 343"/>
                    <a:gd name="T54" fmla="*/ 0 w 1433"/>
                    <a:gd name="T55" fmla="*/ 0 h 343"/>
                    <a:gd name="T56" fmla="*/ 0 w 1433"/>
                    <a:gd name="T57" fmla="*/ 0 h 343"/>
                    <a:gd name="T58" fmla="*/ 0 w 1433"/>
                    <a:gd name="T59" fmla="*/ 0 h 343"/>
                    <a:gd name="T60" fmla="*/ 0 w 1433"/>
                    <a:gd name="T61" fmla="*/ 0 h 343"/>
                    <a:gd name="T62" fmla="*/ 0 w 1433"/>
                    <a:gd name="T63" fmla="*/ 0 h 343"/>
                    <a:gd name="T64" fmla="*/ 0 w 1433"/>
                    <a:gd name="T65" fmla="*/ 0 h 343"/>
                    <a:gd name="T66" fmla="*/ 0 w 1433"/>
                    <a:gd name="T67" fmla="*/ 0 h 343"/>
                    <a:gd name="T68" fmla="*/ 0 w 1433"/>
                    <a:gd name="T69" fmla="*/ 0 h 343"/>
                    <a:gd name="T70" fmla="*/ 0 w 1433"/>
                    <a:gd name="T71" fmla="*/ 0 h 343"/>
                    <a:gd name="T72" fmla="*/ 0 w 1433"/>
                    <a:gd name="T73" fmla="*/ 0 h 343"/>
                    <a:gd name="T74" fmla="*/ 0 w 1433"/>
                    <a:gd name="T75" fmla="*/ 0 h 343"/>
                    <a:gd name="T76" fmla="*/ 0 w 1433"/>
                    <a:gd name="T77" fmla="*/ 0 h 343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433"/>
                    <a:gd name="T118" fmla="*/ 0 h 343"/>
                    <a:gd name="T119" fmla="*/ 1433 w 1433"/>
                    <a:gd name="T120" fmla="*/ 343 h 343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433" h="343">
                      <a:moveTo>
                        <a:pt x="140" y="310"/>
                      </a:moveTo>
                      <a:lnTo>
                        <a:pt x="500" y="263"/>
                      </a:lnTo>
                      <a:lnTo>
                        <a:pt x="402" y="343"/>
                      </a:lnTo>
                      <a:lnTo>
                        <a:pt x="874" y="249"/>
                      </a:lnTo>
                      <a:lnTo>
                        <a:pt x="749" y="343"/>
                      </a:lnTo>
                      <a:lnTo>
                        <a:pt x="1146" y="276"/>
                      </a:lnTo>
                      <a:lnTo>
                        <a:pt x="1059" y="343"/>
                      </a:lnTo>
                      <a:lnTo>
                        <a:pt x="1433" y="263"/>
                      </a:lnTo>
                      <a:lnTo>
                        <a:pt x="1395" y="101"/>
                      </a:lnTo>
                      <a:lnTo>
                        <a:pt x="1308" y="47"/>
                      </a:lnTo>
                      <a:lnTo>
                        <a:pt x="1254" y="47"/>
                      </a:lnTo>
                      <a:lnTo>
                        <a:pt x="1220" y="88"/>
                      </a:lnTo>
                      <a:lnTo>
                        <a:pt x="1133" y="34"/>
                      </a:lnTo>
                      <a:lnTo>
                        <a:pt x="1049" y="74"/>
                      </a:lnTo>
                      <a:lnTo>
                        <a:pt x="1012" y="34"/>
                      </a:lnTo>
                      <a:lnTo>
                        <a:pt x="962" y="21"/>
                      </a:lnTo>
                      <a:lnTo>
                        <a:pt x="911" y="61"/>
                      </a:lnTo>
                      <a:lnTo>
                        <a:pt x="861" y="41"/>
                      </a:lnTo>
                      <a:lnTo>
                        <a:pt x="837" y="21"/>
                      </a:lnTo>
                      <a:lnTo>
                        <a:pt x="794" y="27"/>
                      </a:lnTo>
                      <a:lnTo>
                        <a:pt x="736" y="61"/>
                      </a:lnTo>
                      <a:lnTo>
                        <a:pt x="675" y="0"/>
                      </a:lnTo>
                      <a:lnTo>
                        <a:pt x="625" y="21"/>
                      </a:lnTo>
                      <a:lnTo>
                        <a:pt x="588" y="47"/>
                      </a:lnTo>
                      <a:lnTo>
                        <a:pt x="545" y="27"/>
                      </a:lnTo>
                      <a:lnTo>
                        <a:pt x="521" y="7"/>
                      </a:lnTo>
                      <a:lnTo>
                        <a:pt x="477" y="21"/>
                      </a:lnTo>
                      <a:lnTo>
                        <a:pt x="440" y="61"/>
                      </a:lnTo>
                      <a:lnTo>
                        <a:pt x="383" y="7"/>
                      </a:lnTo>
                      <a:lnTo>
                        <a:pt x="339" y="7"/>
                      </a:lnTo>
                      <a:lnTo>
                        <a:pt x="278" y="61"/>
                      </a:lnTo>
                      <a:lnTo>
                        <a:pt x="204" y="7"/>
                      </a:lnTo>
                      <a:lnTo>
                        <a:pt x="137" y="41"/>
                      </a:lnTo>
                      <a:lnTo>
                        <a:pt x="94" y="27"/>
                      </a:lnTo>
                      <a:lnTo>
                        <a:pt x="50" y="0"/>
                      </a:lnTo>
                      <a:lnTo>
                        <a:pt x="0" y="21"/>
                      </a:lnTo>
                      <a:lnTo>
                        <a:pt x="30" y="169"/>
                      </a:lnTo>
                      <a:lnTo>
                        <a:pt x="66" y="249"/>
                      </a:lnTo>
                      <a:lnTo>
                        <a:pt x="140" y="310"/>
                      </a:lnTo>
                      <a:close/>
                    </a:path>
                  </a:pathLst>
                </a:custGeom>
                <a:pattFill prst="pct20">
                  <a:fgClr>
                    <a:schemeClr val="tx1"/>
                  </a:fgClr>
                  <a:bgClr>
                    <a:srgbClr val="FFFF00"/>
                  </a:bgClr>
                </a:patt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7" name="Freeform 711"/>
                <p:cNvSpPr>
                  <a:spLocks/>
                </p:cNvSpPr>
                <p:nvPr/>
              </p:nvSpPr>
              <p:spPr bwMode="auto">
                <a:xfrm>
                  <a:off x="2308" y="2164"/>
                  <a:ext cx="292" cy="32"/>
                </a:xfrm>
                <a:custGeom>
                  <a:avLst/>
                  <a:gdLst>
                    <a:gd name="T0" fmla="*/ 0 w 1168"/>
                    <a:gd name="T1" fmla="*/ 0 h 117"/>
                    <a:gd name="T2" fmla="*/ 0 w 1168"/>
                    <a:gd name="T3" fmla="*/ 0 h 117"/>
                    <a:gd name="T4" fmla="*/ 0 w 1168"/>
                    <a:gd name="T5" fmla="*/ 0 h 117"/>
                    <a:gd name="T6" fmla="*/ 0 w 1168"/>
                    <a:gd name="T7" fmla="*/ 0 h 117"/>
                    <a:gd name="T8" fmla="*/ 0 w 1168"/>
                    <a:gd name="T9" fmla="*/ 0 h 117"/>
                    <a:gd name="T10" fmla="*/ 0 w 1168"/>
                    <a:gd name="T11" fmla="*/ 0 h 117"/>
                    <a:gd name="T12" fmla="*/ 0 w 1168"/>
                    <a:gd name="T13" fmla="*/ 0 h 117"/>
                    <a:gd name="T14" fmla="*/ 0 w 1168"/>
                    <a:gd name="T15" fmla="*/ 0 h 117"/>
                    <a:gd name="T16" fmla="*/ 0 w 1168"/>
                    <a:gd name="T17" fmla="*/ 0 h 117"/>
                    <a:gd name="T18" fmla="*/ 0 w 1168"/>
                    <a:gd name="T19" fmla="*/ 0 h 117"/>
                    <a:gd name="T20" fmla="*/ 0 w 1168"/>
                    <a:gd name="T21" fmla="*/ 0 h 117"/>
                    <a:gd name="T22" fmla="*/ 0 w 1168"/>
                    <a:gd name="T23" fmla="*/ 0 h 117"/>
                    <a:gd name="T24" fmla="*/ 0 w 1168"/>
                    <a:gd name="T25" fmla="*/ 0 h 117"/>
                    <a:gd name="T26" fmla="*/ 0 w 1168"/>
                    <a:gd name="T27" fmla="*/ 0 h 117"/>
                    <a:gd name="T28" fmla="*/ 0 w 1168"/>
                    <a:gd name="T29" fmla="*/ 0 h 117"/>
                    <a:gd name="T30" fmla="*/ 0 w 1168"/>
                    <a:gd name="T31" fmla="*/ 0 h 117"/>
                    <a:gd name="T32" fmla="*/ 0 w 1168"/>
                    <a:gd name="T33" fmla="*/ 0 h 117"/>
                    <a:gd name="T34" fmla="*/ 0 w 1168"/>
                    <a:gd name="T35" fmla="*/ 0 h 117"/>
                    <a:gd name="T36" fmla="*/ 0 w 1168"/>
                    <a:gd name="T37" fmla="*/ 0 h 117"/>
                    <a:gd name="T38" fmla="*/ 0 w 1168"/>
                    <a:gd name="T39" fmla="*/ 0 h 117"/>
                    <a:gd name="T40" fmla="*/ 0 w 1168"/>
                    <a:gd name="T41" fmla="*/ 0 h 117"/>
                    <a:gd name="T42" fmla="*/ 0 w 1168"/>
                    <a:gd name="T43" fmla="*/ 0 h 117"/>
                    <a:gd name="T44" fmla="*/ 0 w 1168"/>
                    <a:gd name="T45" fmla="*/ 0 h 117"/>
                    <a:gd name="T46" fmla="*/ 0 w 1168"/>
                    <a:gd name="T47" fmla="*/ 0 h 117"/>
                    <a:gd name="T48" fmla="*/ 0 w 1168"/>
                    <a:gd name="T49" fmla="*/ 0 h 117"/>
                    <a:gd name="T50" fmla="*/ 0 w 1168"/>
                    <a:gd name="T51" fmla="*/ 0 h 117"/>
                    <a:gd name="T52" fmla="*/ 0 w 1168"/>
                    <a:gd name="T53" fmla="*/ 0 h 117"/>
                    <a:gd name="T54" fmla="*/ 0 w 1168"/>
                    <a:gd name="T55" fmla="*/ 0 h 117"/>
                    <a:gd name="T56" fmla="*/ 0 w 1168"/>
                    <a:gd name="T57" fmla="*/ 0 h 117"/>
                    <a:gd name="T58" fmla="*/ 0 w 1168"/>
                    <a:gd name="T59" fmla="*/ 0 h 117"/>
                    <a:gd name="T60" fmla="*/ 0 w 1168"/>
                    <a:gd name="T61" fmla="*/ 0 h 117"/>
                    <a:gd name="T62" fmla="*/ 0 w 1168"/>
                    <a:gd name="T63" fmla="*/ 0 h 117"/>
                    <a:gd name="T64" fmla="*/ 0 w 1168"/>
                    <a:gd name="T65" fmla="*/ 0 h 117"/>
                    <a:gd name="T66" fmla="*/ 0 w 1168"/>
                    <a:gd name="T67" fmla="*/ 0 h 117"/>
                    <a:gd name="T68" fmla="*/ 0 w 1168"/>
                    <a:gd name="T69" fmla="*/ 0 h 117"/>
                    <a:gd name="T70" fmla="*/ 0 w 1168"/>
                    <a:gd name="T71" fmla="*/ 0 h 117"/>
                    <a:gd name="T72" fmla="*/ 0 w 1168"/>
                    <a:gd name="T73" fmla="*/ 0 h 11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168"/>
                    <a:gd name="T112" fmla="*/ 0 h 117"/>
                    <a:gd name="T113" fmla="*/ 1168 w 1168"/>
                    <a:gd name="T114" fmla="*/ 117 h 11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168" h="117">
                      <a:moveTo>
                        <a:pt x="980" y="70"/>
                      </a:moveTo>
                      <a:lnTo>
                        <a:pt x="1016" y="77"/>
                      </a:lnTo>
                      <a:lnTo>
                        <a:pt x="1050" y="84"/>
                      </a:lnTo>
                      <a:lnTo>
                        <a:pt x="1077" y="88"/>
                      </a:lnTo>
                      <a:lnTo>
                        <a:pt x="1101" y="90"/>
                      </a:lnTo>
                      <a:lnTo>
                        <a:pt x="1121" y="94"/>
                      </a:lnTo>
                      <a:lnTo>
                        <a:pt x="1137" y="97"/>
                      </a:lnTo>
                      <a:lnTo>
                        <a:pt x="1148" y="101"/>
                      </a:lnTo>
                      <a:lnTo>
                        <a:pt x="1157" y="101"/>
                      </a:lnTo>
                      <a:lnTo>
                        <a:pt x="1168" y="104"/>
                      </a:lnTo>
                      <a:lnTo>
                        <a:pt x="1164" y="104"/>
                      </a:lnTo>
                      <a:lnTo>
                        <a:pt x="1155" y="101"/>
                      </a:lnTo>
                      <a:lnTo>
                        <a:pt x="1137" y="97"/>
                      </a:lnTo>
                      <a:lnTo>
                        <a:pt x="1114" y="94"/>
                      </a:lnTo>
                      <a:lnTo>
                        <a:pt x="1087" y="90"/>
                      </a:lnTo>
                      <a:lnTo>
                        <a:pt x="1034" y="81"/>
                      </a:lnTo>
                      <a:lnTo>
                        <a:pt x="1007" y="77"/>
                      </a:lnTo>
                      <a:lnTo>
                        <a:pt x="983" y="74"/>
                      </a:lnTo>
                      <a:lnTo>
                        <a:pt x="962" y="70"/>
                      </a:lnTo>
                      <a:lnTo>
                        <a:pt x="953" y="70"/>
                      </a:lnTo>
                      <a:lnTo>
                        <a:pt x="946" y="70"/>
                      </a:lnTo>
                      <a:lnTo>
                        <a:pt x="953" y="74"/>
                      </a:lnTo>
                      <a:lnTo>
                        <a:pt x="962" y="74"/>
                      </a:lnTo>
                      <a:lnTo>
                        <a:pt x="976" y="77"/>
                      </a:lnTo>
                      <a:lnTo>
                        <a:pt x="996" y="81"/>
                      </a:lnTo>
                      <a:lnTo>
                        <a:pt x="1036" y="88"/>
                      </a:lnTo>
                      <a:lnTo>
                        <a:pt x="1077" y="90"/>
                      </a:lnTo>
                      <a:lnTo>
                        <a:pt x="1094" y="94"/>
                      </a:lnTo>
                      <a:lnTo>
                        <a:pt x="1110" y="97"/>
                      </a:lnTo>
                      <a:lnTo>
                        <a:pt x="1121" y="97"/>
                      </a:lnTo>
                      <a:lnTo>
                        <a:pt x="1128" y="101"/>
                      </a:lnTo>
                      <a:lnTo>
                        <a:pt x="1121" y="101"/>
                      </a:lnTo>
                      <a:lnTo>
                        <a:pt x="1074" y="101"/>
                      </a:lnTo>
                      <a:lnTo>
                        <a:pt x="1016" y="104"/>
                      </a:lnTo>
                      <a:lnTo>
                        <a:pt x="953" y="104"/>
                      </a:lnTo>
                      <a:lnTo>
                        <a:pt x="882" y="108"/>
                      </a:lnTo>
                      <a:lnTo>
                        <a:pt x="808" y="111"/>
                      </a:lnTo>
                      <a:lnTo>
                        <a:pt x="727" y="115"/>
                      </a:lnTo>
                      <a:lnTo>
                        <a:pt x="563" y="117"/>
                      </a:lnTo>
                      <a:lnTo>
                        <a:pt x="393" y="115"/>
                      </a:lnTo>
                      <a:lnTo>
                        <a:pt x="314" y="108"/>
                      </a:lnTo>
                      <a:lnTo>
                        <a:pt x="240" y="101"/>
                      </a:lnTo>
                      <a:lnTo>
                        <a:pt x="168" y="90"/>
                      </a:lnTo>
                      <a:lnTo>
                        <a:pt x="104" y="77"/>
                      </a:lnTo>
                      <a:lnTo>
                        <a:pt x="47" y="61"/>
                      </a:lnTo>
                      <a:lnTo>
                        <a:pt x="0" y="41"/>
                      </a:lnTo>
                      <a:lnTo>
                        <a:pt x="45" y="27"/>
                      </a:lnTo>
                      <a:lnTo>
                        <a:pt x="94" y="16"/>
                      </a:lnTo>
                      <a:lnTo>
                        <a:pt x="151" y="10"/>
                      </a:lnTo>
                      <a:lnTo>
                        <a:pt x="213" y="3"/>
                      </a:lnTo>
                      <a:lnTo>
                        <a:pt x="276" y="0"/>
                      </a:lnTo>
                      <a:lnTo>
                        <a:pt x="343" y="0"/>
                      </a:lnTo>
                      <a:lnTo>
                        <a:pt x="485" y="0"/>
                      </a:lnTo>
                      <a:lnTo>
                        <a:pt x="626" y="10"/>
                      </a:lnTo>
                      <a:lnTo>
                        <a:pt x="764" y="20"/>
                      </a:lnTo>
                      <a:lnTo>
                        <a:pt x="832" y="23"/>
                      </a:lnTo>
                      <a:lnTo>
                        <a:pt x="895" y="30"/>
                      </a:lnTo>
                      <a:lnTo>
                        <a:pt x="956" y="37"/>
                      </a:lnTo>
                      <a:lnTo>
                        <a:pt x="1009" y="41"/>
                      </a:lnTo>
                      <a:lnTo>
                        <a:pt x="1043" y="47"/>
                      </a:lnTo>
                      <a:lnTo>
                        <a:pt x="1074" y="54"/>
                      </a:lnTo>
                      <a:lnTo>
                        <a:pt x="1097" y="61"/>
                      </a:lnTo>
                      <a:lnTo>
                        <a:pt x="1117" y="64"/>
                      </a:lnTo>
                      <a:lnTo>
                        <a:pt x="1134" y="67"/>
                      </a:lnTo>
                      <a:lnTo>
                        <a:pt x="1144" y="70"/>
                      </a:lnTo>
                      <a:lnTo>
                        <a:pt x="1148" y="70"/>
                      </a:lnTo>
                      <a:lnTo>
                        <a:pt x="1144" y="74"/>
                      </a:lnTo>
                      <a:lnTo>
                        <a:pt x="1134" y="74"/>
                      </a:lnTo>
                      <a:lnTo>
                        <a:pt x="1121" y="74"/>
                      </a:lnTo>
                      <a:lnTo>
                        <a:pt x="1104" y="70"/>
                      </a:lnTo>
                      <a:lnTo>
                        <a:pt x="1081" y="70"/>
                      </a:lnTo>
                      <a:lnTo>
                        <a:pt x="1050" y="70"/>
                      </a:lnTo>
                      <a:lnTo>
                        <a:pt x="1016" y="70"/>
                      </a:lnTo>
                      <a:lnTo>
                        <a:pt x="980" y="7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8" name="Freeform 712"/>
                <p:cNvSpPr>
                  <a:spLocks/>
                </p:cNvSpPr>
                <p:nvPr/>
              </p:nvSpPr>
              <p:spPr bwMode="auto">
                <a:xfrm>
                  <a:off x="1773" y="2906"/>
                  <a:ext cx="292" cy="32"/>
                </a:xfrm>
                <a:custGeom>
                  <a:avLst/>
                  <a:gdLst>
                    <a:gd name="T0" fmla="*/ 0 w 1168"/>
                    <a:gd name="T1" fmla="*/ 0 h 118"/>
                    <a:gd name="T2" fmla="*/ 0 w 1168"/>
                    <a:gd name="T3" fmla="*/ 0 h 118"/>
                    <a:gd name="T4" fmla="*/ 0 w 1168"/>
                    <a:gd name="T5" fmla="*/ 0 h 118"/>
                    <a:gd name="T6" fmla="*/ 0 w 1168"/>
                    <a:gd name="T7" fmla="*/ 0 h 118"/>
                    <a:gd name="T8" fmla="*/ 0 w 1168"/>
                    <a:gd name="T9" fmla="*/ 0 h 118"/>
                    <a:gd name="T10" fmla="*/ 0 w 1168"/>
                    <a:gd name="T11" fmla="*/ 0 h 118"/>
                    <a:gd name="T12" fmla="*/ 0 w 1168"/>
                    <a:gd name="T13" fmla="*/ 0 h 118"/>
                    <a:gd name="T14" fmla="*/ 0 w 1168"/>
                    <a:gd name="T15" fmla="*/ 0 h 118"/>
                    <a:gd name="T16" fmla="*/ 0 w 1168"/>
                    <a:gd name="T17" fmla="*/ 0 h 118"/>
                    <a:gd name="T18" fmla="*/ 0 w 1168"/>
                    <a:gd name="T19" fmla="*/ 0 h 118"/>
                    <a:gd name="T20" fmla="*/ 0 w 1168"/>
                    <a:gd name="T21" fmla="*/ 0 h 118"/>
                    <a:gd name="T22" fmla="*/ 0 w 1168"/>
                    <a:gd name="T23" fmla="*/ 0 h 118"/>
                    <a:gd name="T24" fmla="*/ 0 w 1168"/>
                    <a:gd name="T25" fmla="*/ 0 h 118"/>
                    <a:gd name="T26" fmla="*/ 0 w 1168"/>
                    <a:gd name="T27" fmla="*/ 0 h 118"/>
                    <a:gd name="T28" fmla="*/ 0 w 1168"/>
                    <a:gd name="T29" fmla="*/ 0 h 118"/>
                    <a:gd name="T30" fmla="*/ 0 w 1168"/>
                    <a:gd name="T31" fmla="*/ 0 h 118"/>
                    <a:gd name="T32" fmla="*/ 0 w 1168"/>
                    <a:gd name="T33" fmla="*/ 0 h 118"/>
                    <a:gd name="T34" fmla="*/ 0 w 1168"/>
                    <a:gd name="T35" fmla="*/ 0 h 118"/>
                    <a:gd name="T36" fmla="*/ 0 w 1168"/>
                    <a:gd name="T37" fmla="*/ 0 h 118"/>
                    <a:gd name="T38" fmla="*/ 0 w 1168"/>
                    <a:gd name="T39" fmla="*/ 0 h 118"/>
                    <a:gd name="T40" fmla="*/ 0 w 1168"/>
                    <a:gd name="T41" fmla="*/ 0 h 118"/>
                    <a:gd name="T42" fmla="*/ 0 w 1168"/>
                    <a:gd name="T43" fmla="*/ 0 h 118"/>
                    <a:gd name="T44" fmla="*/ 0 w 1168"/>
                    <a:gd name="T45" fmla="*/ 0 h 118"/>
                    <a:gd name="T46" fmla="*/ 0 w 1168"/>
                    <a:gd name="T47" fmla="*/ 0 h 118"/>
                    <a:gd name="T48" fmla="*/ 0 w 1168"/>
                    <a:gd name="T49" fmla="*/ 0 h 118"/>
                    <a:gd name="T50" fmla="*/ 0 w 1168"/>
                    <a:gd name="T51" fmla="*/ 0 h 118"/>
                    <a:gd name="T52" fmla="*/ 0 w 1168"/>
                    <a:gd name="T53" fmla="*/ 0 h 118"/>
                    <a:gd name="T54" fmla="*/ 0 w 1168"/>
                    <a:gd name="T55" fmla="*/ 0 h 118"/>
                    <a:gd name="T56" fmla="*/ 0 w 1168"/>
                    <a:gd name="T57" fmla="*/ 0 h 118"/>
                    <a:gd name="T58" fmla="*/ 0 w 1168"/>
                    <a:gd name="T59" fmla="*/ 0 h 118"/>
                    <a:gd name="T60" fmla="*/ 0 w 1168"/>
                    <a:gd name="T61" fmla="*/ 0 h 118"/>
                    <a:gd name="T62" fmla="*/ 0 w 1168"/>
                    <a:gd name="T63" fmla="*/ 0 h 118"/>
                    <a:gd name="T64" fmla="*/ 0 w 1168"/>
                    <a:gd name="T65" fmla="*/ 0 h 118"/>
                    <a:gd name="T66" fmla="*/ 0 w 1168"/>
                    <a:gd name="T67" fmla="*/ 0 h 118"/>
                    <a:gd name="T68" fmla="*/ 0 w 1168"/>
                    <a:gd name="T69" fmla="*/ 0 h 118"/>
                    <a:gd name="T70" fmla="*/ 0 w 1168"/>
                    <a:gd name="T71" fmla="*/ 0 h 118"/>
                    <a:gd name="T72" fmla="*/ 0 w 1168"/>
                    <a:gd name="T73" fmla="*/ 0 h 11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168"/>
                    <a:gd name="T112" fmla="*/ 0 h 118"/>
                    <a:gd name="T113" fmla="*/ 1168 w 1168"/>
                    <a:gd name="T114" fmla="*/ 118 h 11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168" h="118">
                      <a:moveTo>
                        <a:pt x="979" y="71"/>
                      </a:moveTo>
                      <a:lnTo>
                        <a:pt x="1016" y="78"/>
                      </a:lnTo>
                      <a:lnTo>
                        <a:pt x="1049" y="85"/>
                      </a:lnTo>
                      <a:lnTo>
                        <a:pt x="1076" y="88"/>
                      </a:lnTo>
                      <a:lnTo>
                        <a:pt x="1100" y="91"/>
                      </a:lnTo>
                      <a:lnTo>
                        <a:pt x="1121" y="94"/>
                      </a:lnTo>
                      <a:lnTo>
                        <a:pt x="1137" y="98"/>
                      </a:lnTo>
                      <a:lnTo>
                        <a:pt x="1148" y="101"/>
                      </a:lnTo>
                      <a:lnTo>
                        <a:pt x="1157" y="101"/>
                      </a:lnTo>
                      <a:lnTo>
                        <a:pt x="1168" y="105"/>
                      </a:lnTo>
                      <a:lnTo>
                        <a:pt x="1164" y="105"/>
                      </a:lnTo>
                      <a:lnTo>
                        <a:pt x="1154" y="101"/>
                      </a:lnTo>
                      <a:lnTo>
                        <a:pt x="1137" y="98"/>
                      </a:lnTo>
                      <a:lnTo>
                        <a:pt x="1114" y="94"/>
                      </a:lnTo>
                      <a:lnTo>
                        <a:pt x="1087" y="91"/>
                      </a:lnTo>
                      <a:lnTo>
                        <a:pt x="1033" y="81"/>
                      </a:lnTo>
                      <a:lnTo>
                        <a:pt x="1006" y="78"/>
                      </a:lnTo>
                      <a:lnTo>
                        <a:pt x="982" y="74"/>
                      </a:lnTo>
                      <a:lnTo>
                        <a:pt x="962" y="71"/>
                      </a:lnTo>
                      <a:lnTo>
                        <a:pt x="952" y="71"/>
                      </a:lnTo>
                      <a:lnTo>
                        <a:pt x="946" y="71"/>
                      </a:lnTo>
                      <a:lnTo>
                        <a:pt x="952" y="74"/>
                      </a:lnTo>
                      <a:lnTo>
                        <a:pt x="962" y="74"/>
                      </a:lnTo>
                      <a:lnTo>
                        <a:pt x="975" y="78"/>
                      </a:lnTo>
                      <a:lnTo>
                        <a:pt x="996" y="81"/>
                      </a:lnTo>
                      <a:lnTo>
                        <a:pt x="1036" y="88"/>
                      </a:lnTo>
                      <a:lnTo>
                        <a:pt x="1076" y="91"/>
                      </a:lnTo>
                      <a:lnTo>
                        <a:pt x="1094" y="94"/>
                      </a:lnTo>
                      <a:lnTo>
                        <a:pt x="1110" y="98"/>
                      </a:lnTo>
                      <a:lnTo>
                        <a:pt x="1121" y="98"/>
                      </a:lnTo>
                      <a:lnTo>
                        <a:pt x="1127" y="101"/>
                      </a:lnTo>
                      <a:lnTo>
                        <a:pt x="1121" y="101"/>
                      </a:lnTo>
                      <a:lnTo>
                        <a:pt x="1074" y="101"/>
                      </a:lnTo>
                      <a:lnTo>
                        <a:pt x="1016" y="105"/>
                      </a:lnTo>
                      <a:lnTo>
                        <a:pt x="952" y="105"/>
                      </a:lnTo>
                      <a:lnTo>
                        <a:pt x="881" y="108"/>
                      </a:lnTo>
                      <a:lnTo>
                        <a:pt x="807" y="112"/>
                      </a:lnTo>
                      <a:lnTo>
                        <a:pt x="727" y="115"/>
                      </a:lnTo>
                      <a:lnTo>
                        <a:pt x="561" y="118"/>
                      </a:lnTo>
                      <a:lnTo>
                        <a:pt x="393" y="115"/>
                      </a:lnTo>
                      <a:lnTo>
                        <a:pt x="312" y="108"/>
                      </a:lnTo>
                      <a:lnTo>
                        <a:pt x="238" y="101"/>
                      </a:lnTo>
                      <a:lnTo>
                        <a:pt x="168" y="91"/>
                      </a:lnTo>
                      <a:lnTo>
                        <a:pt x="104" y="78"/>
                      </a:lnTo>
                      <a:lnTo>
                        <a:pt x="47" y="61"/>
                      </a:lnTo>
                      <a:lnTo>
                        <a:pt x="0" y="41"/>
                      </a:lnTo>
                      <a:lnTo>
                        <a:pt x="43" y="27"/>
                      </a:lnTo>
                      <a:lnTo>
                        <a:pt x="94" y="17"/>
                      </a:lnTo>
                      <a:lnTo>
                        <a:pt x="151" y="11"/>
                      </a:lnTo>
                      <a:lnTo>
                        <a:pt x="211" y="4"/>
                      </a:lnTo>
                      <a:lnTo>
                        <a:pt x="276" y="0"/>
                      </a:lnTo>
                      <a:lnTo>
                        <a:pt x="343" y="0"/>
                      </a:lnTo>
                      <a:lnTo>
                        <a:pt x="484" y="0"/>
                      </a:lnTo>
                      <a:lnTo>
                        <a:pt x="626" y="11"/>
                      </a:lnTo>
                      <a:lnTo>
                        <a:pt x="764" y="20"/>
                      </a:lnTo>
                      <a:lnTo>
                        <a:pt x="831" y="24"/>
                      </a:lnTo>
                      <a:lnTo>
                        <a:pt x="895" y="31"/>
                      </a:lnTo>
                      <a:lnTo>
                        <a:pt x="955" y="38"/>
                      </a:lnTo>
                      <a:lnTo>
                        <a:pt x="1009" y="41"/>
                      </a:lnTo>
                      <a:lnTo>
                        <a:pt x="1043" y="47"/>
                      </a:lnTo>
                      <a:lnTo>
                        <a:pt x="1074" y="54"/>
                      </a:lnTo>
                      <a:lnTo>
                        <a:pt x="1097" y="61"/>
                      </a:lnTo>
                      <a:lnTo>
                        <a:pt x="1117" y="65"/>
                      </a:lnTo>
                      <a:lnTo>
                        <a:pt x="1134" y="67"/>
                      </a:lnTo>
                      <a:lnTo>
                        <a:pt x="1144" y="71"/>
                      </a:lnTo>
                      <a:lnTo>
                        <a:pt x="1148" y="71"/>
                      </a:lnTo>
                      <a:lnTo>
                        <a:pt x="1144" y="74"/>
                      </a:lnTo>
                      <a:lnTo>
                        <a:pt x="1134" y="74"/>
                      </a:lnTo>
                      <a:lnTo>
                        <a:pt x="1121" y="74"/>
                      </a:lnTo>
                      <a:lnTo>
                        <a:pt x="1103" y="71"/>
                      </a:lnTo>
                      <a:lnTo>
                        <a:pt x="1080" y="71"/>
                      </a:lnTo>
                      <a:lnTo>
                        <a:pt x="1049" y="71"/>
                      </a:lnTo>
                      <a:lnTo>
                        <a:pt x="1016" y="71"/>
                      </a:lnTo>
                      <a:lnTo>
                        <a:pt x="979" y="71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9" name="Freeform 713"/>
                <p:cNvSpPr>
                  <a:spLocks/>
                </p:cNvSpPr>
                <p:nvPr/>
              </p:nvSpPr>
              <p:spPr bwMode="auto">
                <a:xfrm>
                  <a:off x="2668" y="2164"/>
                  <a:ext cx="291" cy="32"/>
                </a:xfrm>
                <a:custGeom>
                  <a:avLst/>
                  <a:gdLst>
                    <a:gd name="T0" fmla="*/ 0 w 1164"/>
                    <a:gd name="T1" fmla="*/ 0 h 117"/>
                    <a:gd name="T2" fmla="*/ 0 w 1164"/>
                    <a:gd name="T3" fmla="*/ 0 h 117"/>
                    <a:gd name="T4" fmla="*/ 0 w 1164"/>
                    <a:gd name="T5" fmla="*/ 0 h 117"/>
                    <a:gd name="T6" fmla="*/ 0 w 1164"/>
                    <a:gd name="T7" fmla="*/ 0 h 117"/>
                    <a:gd name="T8" fmla="*/ 0 w 1164"/>
                    <a:gd name="T9" fmla="*/ 0 h 117"/>
                    <a:gd name="T10" fmla="*/ 0 w 1164"/>
                    <a:gd name="T11" fmla="*/ 0 h 117"/>
                    <a:gd name="T12" fmla="*/ 0 w 1164"/>
                    <a:gd name="T13" fmla="*/ 0 h 117"/>
                    <a:gd name="T14" fmla="*/ 0 w 1164"/>
                    <a:gd name="T15" fmla="*/ 0 h 117"/>
                    <a:gd name="T16" fmla="*/ 0 w 1164"/>
                    <a:gd name="T17" fmla="*/ 0 h 117"/>
                    <a:gd name="T18" fmla="*/ 0 w 1164"/>
                    <a:gd name="T19" fmla="*/ 0 h 117"/>
                    <a:gd name="T20" fmla="*/ 0 w 1164"/>
                    <a:gd name="T21" fmla="*/ 0 h 117"/>
                    <a:gd name="T22" fmla="*/ 0 w 1164"/>
                    <a:gd name="T23" fmla="*/ 0 h 117"/>
                    <a:gd name="T24" fmla="*/ 0 w 1164"/>
                    <a:gd name="T25" fmla="*/ 0 h 117"/>
                    <a:gd name="T26" fmla="*/ 0 w 1164"/>
                    <a:gd name="T27" fmla="*/ 0 h 117"/>
                    <a:gd name="T28" fmla="*/ 0 w 1164"/>
                    <a:gd name="T29" fmla="*/ 0 h 117"/>
                    <a:gd name="T30" fmla="*/ 0 w 1164"/>
                    <a:gd name="T31" fmla="*/ 0 h 117"/>
                    <a:gd name="T32" fmla="*/ 0 w 1164"/>
                    <a:gd name="T33" fmla="*/ 0 h 117"/>
                    <a:gd name="T34" fmla="*/ 0 w 1164"/>
                    <a:gd name="T35" fmla="*/ 0 h 117"/>
                    <a:gd name="T36" fmla="*/ 0 w 1164"/>
                    <a:gd name="T37" fmla="*/ 0 h 117"/>
                    <a:gd name="T38" fmla="*/ 0 w 1164"/>
                    <a:gd name="T39" fmla="*/ 0 h 117"/>
                    <a:gd name="T40" fmla="*/ 0 w 1164"/>
                    <a:gd name="T41" fmla="*/ 0 h 117"/>
                    <a:gd name="T42" fmla="*/ 0 w 1164"/>
                    <a:gd name="T43" fmla="*/ 0 h 117"/>
                    <a:gd name="T44" fmla="*/ 0 w 1164"/>
                    <a:gd name="T45" fmla="*/ 0 h 117"/>
                    <a:gd name="T46" fmla="*/ 0 w 1164"/>
                    <a:gd name="T47" fmla="*/ 0 h 117"/>
                    <a:gd name="T48" fmla="*/ 0 w 1164"/>
                    <a:gd name="T49" fmla="*/ 0 h 117"/>
                    <a:gd name="T50" fmla="*/ 0 w 1164"/>
                    <a:gd name="T51" fmla="*/ 0 h 117"/>
                    <a:gd name="T52" fmla="*/ 0 w 1164"/>
                    <a:gd name="T53" fmla="*/ 0 h 117"/>
                    <a:gd name="T54" fmla="*/ 0 w 1164"/>
                    <a:gd name="T55" fmla="*/ 0 h 117"/>
                    <a:gd name="T56" fmla="*/ 0 w 1164"/>
                    <a:gd name="T57" fmla="*/ 0 h 117"/>
                    <a:gd name="T58" fmla="*/ 0 w 1164"/>
                    <a:gd name="T59" fmla="*/ 0 h 117"/>
                    <a:gd name="T60" fmla="*/ 0 w 1164"/>
                    <a:gd name="T61" fmla="*/ 0 h 117"/>
                    <a:gd name="T62" fmla="*/ 0 w 1164"/>
                    <a:gd name="T63" fmla="*/ 0 h 117"/>
                    <a:gd name="T64" fmla="*/ 0 w 1164"/>
                    <a:gd name="T65" fmla="*/ 0 h 117"/>
                    <a:gd name="T66" fmla="*/ 0 w 1164"/>
                    <a:gd name="T67" fmla="*/ 0 h 117"/>
                    <a:gd name="T68" fmla="*/ 0 w 1164"/>
                    <a:gd name="T69" fmla="*/ 0 h 117"/>
                    <a:gd name="T70" fmla="*/ 0 w 1164"/>
                    <a:gd name="T71" fmla="*/ 0 h 117"/>
                    <a:gd name="T72" fmla="*/ 0 w 1164"/>
                    <a:gd name="T73" fmla="*/ 0 h 11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164"/>
                    <a:gd name="T112" fmla="*/ 0 h 117"/>
                    <a:gd name="T113" fmla="*/ 1164 w 1164"/>
                    <a:gd name="T114" fmla="*/ 117 h 11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164" h="117">
                      <a:moveTo>
                        <a:pt x="976" y="70"/>
                      </a:moveTo>
                      <a:lnTo>
                        <a:pt x="1012" y="77"/>
                      </a:lnTo>
                      <a:lnTo>
                        <a:pt x="1047" y="84"/>
                      </a:lnTo>
                      <a:lnTo>
                        <a:pt x="1074" y="88"/>
                      </a:lnTo>
                      <a:lnTo>
                        <a:pt x="1097" y="90"/>
                      </a:lnTo>
                      <a:lnTo>
                        <a:pt x="1117" y="94"/>
                      </a:lnTo>
                      <a:lnTo>
                        <a:pt x="1133" y="97"/>
                      </a:lnTo>
                      <a:lnTo>
                        <a:pt x="1144" y="101"/>
                      </a:lnTo>
                      <a:lnTo>
                        <a:pt x="1155" y="101"/>
                      </a:lnTo>
                      <a:lnTo>
                        <a:pt x="1164" y="104"/>
                      </a:lnTo>
                      <a:lnTo>
                        <a:pt x="1160" y="104"/>
                      </a:lnTo>
                      <a:lnTo>
                        <a:pt x="1151" y="101"/>
                      </a:lnTo>
                      <a:lnTo>
                        <a:pt x="1133" y="97"/>
                      </a:lnTo>
                      <a:lnTo>
                        <a:pt x="1110" y="94"/>
                      </a:lnTo>
                      <a:lnTo>
                        <a:pt x="1083" y="90"/>
                      </a:lnTo>
                      <a:lnTo>
                        <a:pt x="1030" y="81"/>
                      </a:lnTo>
                      <a:lnTo>
                        <a:pt x="1003" y="77"/>
                      </a:lnTo>
                      <a:lnTo>
                        <a:pt x="980" y="74"/>
                      </a:lnTo>
                      <a:lnTo>
                        <a:pt x="958" y="70"/>
                      </a:lnTo>
                      <a:lnTo>
                        <a:pt x="949" y="70"/>
                      </a:lnTo>
                      <a:lnTo>
                        <a:pt x="942" y="70"/>
                      </a:lnTo>
                      <a:lnTo>
                        <a:pt x="949" y="74"/>
                      </a:lnTo>
                      <a:lnTo>
                        <a:pt x="958" y="74"/>
                      </a:lnTo>
                      <a:lnTo>
                        <a:pt x="976" y="77"/>
                      </a:lnTo>
                      <a:lnTo>
                        <a:pt x="992" y="81"/>
                      </a:lnTo>
                      <a:lnTo>
                        <a:pt x="1032" y="88"/>
                      </a:lnTo>
                      <a:lnTo>
                        <a:pt x="1074" y="90"/>
                      </a:lnTo>
                      <a:lnTo>
                        <a:pt x="1094" y="94"/>
                      </a:lnTo>
                      <a:lnTo>
                        <a:pt x="1106" y="97"/>
                      </a:lnTo>
                      <a:lnTo>
                        <a:pt x="1117" y="97"/>
                      </a:lnTo>
                      <a:lnTo>
                        <a:pt x="1124" y="101"/>
                      </a:lnTo>
                      <a:lnTo>
                        <a:pt x="1117" y="101"/>
                      </a:lnTo>
                      <a:lnTo>
                        <a:pt x="1070" y="101"/>
                      </a:lnTo>
                      <a:lnTo>
                        <a:pt x="1016" y="104"/>
                      </a:lnTo>
                      <a:lnTo>
                        <a:pt x="953" y="104"/>
                      </a:lnTo>
                      <a:lnTo>
                        <a:pt x="882" y="108"/>
                      </a:lnTo>
                      <a:lnTo>
                        <a:pt x="804" y="111"/>
                      </a:lnTo>
                      <a:lnTo>
                        <a:pt x="723" y="115"/>
                      </a:lnTo>
                      <a:lnTo>
                        <a:pt x="559" y="117"/>
                      </a:lnTo>
                      <a:lnTo>
                        <a:pt x="393" y="115"/>
                      </a:lnTo>
                      <a:lnTo>
                        <a:pt x="313" y="108"/>
                      </a:lnTo>
                      <a:lnTo>
                        <a:pt x="236" y="101"/>
                      </a:lnTo>
                      <a:lnTo>
                        <a:pt x="168" y="90"/>
                      </a:lnTo>
                      <a:lnTo>
                        <a:pt x="104" y="77"/>
                      </a:lnTo>
                      <a:lnTo>
                        <a:pt x="47" y="61"/>
                      </a:lnTo>
                      <a:lnTo>
                        <a:pt x="0" y="41"/>
                      </a:lnTo>
                      <a:lnTo>
                        <a:pt x="43" y="27"/>
                      </a:lnTo>
                      <a:lnTo>
                        <a:pt x="94" y="16"/>
                      </a:lnTo>
                      <a:lnTo>
                        <a:pt x="151" y="10"/>
                      </a:lnTo>
                      <a:lnTo>
                        <a:pt x="212" y="3"/>
                      </a:lnTo>
                      <a:lnTo>
                        <a:pt x="276" y="0"/>
                      </a:lnTo>
                      <a:lnTo>
                        <a:pt x="343" y="0"/>
                      </a:lnTo>
                      <a:lnTo>
                        <a:pt x="481" y="0"/>
                      </a:lnTo>
                      <a:lnTo>
                        <a:pt x="626" y="10"/>
                      </a:lnTo>
                      <a:lnTo>
                        <a:pt x="763" y="20"/>
                      </a:lnTo>
                      <a:lnTo>
                        <a:pt x="832" y="23"/>
                      </a:lnTo>
                      <a:lnTo>
                        <a:pt x="891" y="30"/>
                      </a:lnTo>
                      <a:lnTo>
                        <a:pt x="953" y="37"/>
                      </a:lnTo>
                      <a:lnTo>
                        <a:pt x="1007" y="41"/>
                      </a:lnTo>
                      <a:lnTo>
                        <a:pt x="1039" y="47"/>
                      </a:lnTo>
                      <a:lnTo>
                        <a:pt x="1070" y="54"/>
                      </a:lnTo>
                      <a:lnTo>
                        <a:pt x="1094" y="61"/>
                      </a:lnTo>
                      <a:lnTo>
                        <a:pt x="1113" y="64"/>
                      </a:lnTo>
                      <a:lnTo>
                        <a:pt x="1131" y="67"/>
                      </a:lnTo>
                      <a:lnTo>
                        <a:pt x="1141" y="70"/>
                      </a:lnTo>
                      <a:lnTo>
                        <a:pt x="1144" y="70"/>
                      </a:lnTo>
                      <a:lnTo>
                        <a:pt x="1141" y="74"/>
                      </a:lnTo>
                      <a:lnTo>
                        <a:pt x="1131" y="74"/>
                      </a:lnTo>
                      <a:lnTo>
                        <a:pt x="1117" y="74"/>
                      </a:lnTo>
                      <a:lnTo>
                        <a:pt x="1101" y="70"/>
                      </a:lnTo>
                      <a:lnTo>
                        <a:pt x="1077" y="70"/>
                      </a:lnTo>
                      <a:lnTo>
                        <a:pt x="1047" y="70"/>
                      </a:lnTo>
                      <a:lnTo>
                        <a:pt x="1012" y="70"/>
                      </a:lnTo>
                      <a:lnTo>
                        <a:pt x="976" y="7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0" name="Freeform 714"/>
                <p:cNvSpPr>
                  <a:spLocks/>
                </p:cNvSpPr>
                <p:nvPr/>
              </p:nvSpPr>
              <p:spPr bwMode="auto">
                <a:xfrm>
                  <a:off x="1997" y="2121"/>
                  <a:ext cx="291" cy="31"/>
                </a:xfrm>
                <a:custGeom>
                  <a:avLst/>
                  <a:gdLst>
                    <a:gd name="T0" fmla="*/ 0 w 1168"/>
                    <a:gd name="T1" fmla="*/ 0 h 117"/>
                    <a:gd name="T2" fmla="*/ 0 w 1168"/>
                    <a:gd name="T3" fmla="*/ 0 h 117"/>
                    <a:gd name="T4" fmla="*/ 0 w 1168"/>
                    <a:gd name="T5" fmla="*/ 0 h 117"/>
                    <a:gd name="T6" fmla="*/ 0 w 1168"/>
                    <a:gd name="T7" fmla="*/ 0 h 117"/>
                    <a:gd name="T8" fmla="*/ 0 w 1168"/>
                    <a:gd name="T9" fmla="*/ 0 h 117"/>
                    <a:gd name="T10" fmla="*/ 0 w 1168"/>
                    <a:gd name="T11" fmla="*/ 0 h 117"/>
                    <a:gd name="T12" fmla="*/ 0 w 1168"/>
                    <a:gd name="T13" fmla="*/ 0 h 117"/>
                    <a:gd name="T14" fmla="*/ 0 w 1168"/>
                    <a:gd name="T15" fmla="*/ 0 h 117"/>
                    <a:gd name="T16" fmla="*/ 0 w 1168"/>
                    <a:gd name="T17" fmla="*/ 0 h 117"/>
                    <a:gd name="T18" fmla="*/ 0 w 1168"/>
                    <a:gd name="T19" fmla="*/ 0 h 117"/>
                    <a:gd name="T20" fmla="*/ 0 w 1168"/>
                    <a:gd name="T21" fmla="*/ 0 h 117"/>
                    <a:gd name="T22" fmla="*/ 0 w 1168"/>
                    <a:gd name="T23" fmla="*/ 0 h 117"/>
                    <a:gd name="T24" fmla="*/ 0 w 1168"/>
                    <a:gd name="T25" fmla="*/ 0 h 117"/>
                    <a:gd name="T26" fmla="*/ 0 w 1168"/>
                    <a:gd name="T27" fmla="*/ 0 h 117"/>
                    <a:gd name="T28" fmla="*/ 0 w 1168"/>
                    <a:gd name="T29" fmla="*/ 0 h 117"/>
                    <a:gd name="T30" fmla="*/ 0 w 1168"/>
                    <a:gd name="T31" fmla="*/ 0 h 117"/>
                    <a:gd name="T32" fmla="*/ 0 w 1168"/>
                    <a:gd name="T33" fmla="*/ 0 h 117"/>
                    <a:gd name="T34" fmla="*/ 0 w 1168"/>
                    <a:gd name="T35" fmla="*/ 0 h 117"/>
                    <a:gd name="T36" fmla="*/ 0 w 1168"/>
                    <a:gd name="T37" fmla="*/ 0 h 117"/>
                    <a:gd name="T38" fmla="*/ 0 w 1168"/>
                    <a:gd name="T39" fmla="*/ 0 h 117"/>
                    <a:gd name="T40" fmla="*/ 0 w 1168"/>
                    <a:gd name="T41" fmla="*/ 0 h 117"/>
                    <a:gd name="T42" fmla="*/ 0 w 1168"/>
                    <a:gd name="T43" fmla="*/ 0 h 117"/>
                    <a:gd name="T44" fmla="*/ 0 w 1168"/>
                    <a:gd name="T45" fmla="*/ 0 h 117"/>
                    <a:gd name="T46" fmla="*/ 0 w 1168"/>
                    <a:gd name="T47" fmla="*/ 0 h 117"/>
                    <a:gd name="T48" fmla="*/ 0 w 1168"/>
                    <a:gd name="T49" fmla="*/ 0 h 117"/>
                    <a:gd name="T50" fmla="*/ 0 w 1168"/>
                    <a:gd name="T51" fmla="*/ 0 h 117"/>
                    <a:gd name="T52" fmla="*/ 0 w 1168"/>
                    <a:gd name="T53" fmla="*/ 0 h 117"/>
                    <a:gd name="T54" fmla="*/ 0 w 1168"/>
                    <a:gd name="T55" fmla="*/ 0 h 117"/>
                    <a:gd name="T56" fmla="*/ 0 w 1168"/>
                    <a:gd name="T57" fmla="*/ 0 h 117"/>
                    <a:gd name="T58" fmla="*/ 0 w 1168"/>
                    <a:gd name="T59" fmla="*/ 0 h 117"/>
                    <a:gd name="T60" fmla="*/ 0 w 1168"/>
                    <a:gd name="T61" fmla="*/ 0 h 117"/>
                    <a:gd name="T62" fmla="*/ 0 w 1168"/>
                    <a:gd name="T63" fmla="*/ 0 h 117"/>
                    <a:gd name="T64" fmla="*/ 0 w 1168"/>
                    <a:gd name="T65" fmla="*/ 0 h 117"/>
                    <a:gd name="T66" fmla="*/ 0 w 1168"/>
                    <a:gd name="T67" fmla="*/ 0 h 117"/>
                    <a:gd name="T68" fmla="*/ 0 w 1168"/>
                    <a:gd name="T69" fmla="*/ 0 h 117"/>
                    <a:gd name="T70" fmla="*/ 0 w 1168"/>
                    <a:gd name="T71" fmla="*/ 0 h 117"/>
                    <a:gd name="T72" fmla="*/ 0 w 1168"/>
                    <a:gd name="T73" fmla="*/ 0 h 11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168"/>
                    <a:gd name="T112" fmla="*/ 0 h 117"/>
                    <a:gd name="T113" fmla="*/ 1168 w 1168"/>
                    <a:gd name="T114" fmla="*/ 117 h 11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168" h="117">
                      <a:moveTo>
                        <a:pt x="979" y="70"/>
                      </a:moveTo>
                      <a:lnTo>
                        <a:pt x="1016" y="77"/>
                      </a:lnTo>
                      <a:lnTo>
                        <a:pt x="1049" y="83"/>
                      </a:lnTo>
                      <a:lnTo>
                        <a:pt x="1076" y="87"/>
                      </a:lnTo>
                      <a:lnTo>
                        <a:pt x="1100" y="90"/>
                      </a:lnTo>
                      <a:lnTo>
                        <a:pt x="1120" y="94"/>
                      </a:lnTo>
                      <a:lnTo>
                        <a:pt x="1137" y="97"/>
                      </a:lnTo>
                      <a:lnTo>
                        <a:pt x="1147" y="101"/>
                      </a:lnTo>
                      <a:lnTo>
                        <a:pt x="1157" y="101"/>
                      </a:lnTo>
                      <a:lnTo>
                        <a:pt x="1168" y="103"/>
                      </a:lnTo>
                      <a:lnTo>
                        <a:pt x="1164" y="103"/>
                      </a:lnTo>
                      <a:lnTo>
                        <a:pt x="1154" y="101"/>
                      </a:lnTo>
                      <a:lnTo>
                        <a:pt x="1137" y="97"/>
                      </a:lnTo>
                      <a:lnTo>
                        <a:pt x="1114" y="94"/>
                      </a:lnTo>
                      <a:lnTo>
                        <a:pt x="1087" y="90"/>
                      </a:lnTo>
                      <a:lnTo>
                        <a:pt x="1033" y="80"/>
                      </a:lnTo>
                      <a:lnTo>
                        <a:pt x="1006" y="77"/>
                      </a:lnTo>
                      <a:lnTo>
                        <a:pt x="982" y="74"/>
                      </a:lnTo>
                      <a:lnTo>
                        <a:pt x="962" y="70"/>
                      </a:lnTo>
                      <a:lnTo>
                        <a:pt x="952" y="70"/>
                      </a:lnTo>
                      <a:lnTo>
                        <a:pt x="946" y="70"/>
                      </a:lnTo>
                      <a:lnTo>
                        <a:pt x="952" y="74"/>
                      </a:lnTo>
                      <a:lnTo>
                        <a:pt x="962" y="74"/>
                      </a:lnTo>
                      <a:lnTo>
                        <a:pt x="975" y="77"/>
                      </a:lnTo>
                      <a:lnTo>
                        <a:pt x="995" y="80"/>
                      </a:lnTo>
                      <a:lnTo>
                        <a:pt x="1036" y="87"/>
                      </a:lnTo>
                      <a:lnTo>
                        <a:pt x="1076" y="90"/>
                      </a:lnTo>
                      <a:lnTo>
                        <a:pt x="1094" y="94"/>
                      </a:lnTo>
                      <a:lnTo>
                        <a:pt x="1110" y="97"/>
                      </a:lnTo>
                      <a:lnTo>
                        <a:pt x="1120" y="97"/>
                      </a:lnTo>
                      <a:lnTo>
                        <a:pt x="1127" y="101"/>
                      </a:lnTo>
                      <a:lnTo>
                        <a:pt x="1120" y="101"/>
                      </a:lnTo>
                      <a:lnTo>
                        <a:pt x="1073" y="101"/>
                      </a:lnTo>
                      <a:lnTo>
                        <a:pt x="1016" y="103"/>
                      </a:lnTo>
                      <a:lnTo>
                        <a:pt x="952" y="103"/>
                      </a:lnTo>
                      <a:lnTo>
                        <a:pt x="881" y="107"/>
                      </a:lnTo>
                      <a:lnTo>
                        <a:pt x="807" y="110"/>
                      </a:lnTo>
                      <a:lnTo>
                        <a:pt x="726" y="114"/>
                      </a:lnTo>
                      <a:lnTo>
                        <a:pt x="562" y="117"/>
                      </a:lnTo>
                      <a:lnTo>
                        <a:pt x="394" y="114"/>
                      </a:lnTo>
                      <a:lnTo>
                        <a:pt x="313" y="107"/>
                      </a:lnTo>
                      <a:lnTo>
                        <a:pt x="239" y="101"/>
                      </a:lnTo>
                      <a:lnTo>
                        <a:pt x="168" y="90"/>
                      </a:lnTo>
                      <a:lnTo>
                        <a:pt x="104" y="77"/>
                      </a:lnTo>
                      <a:lnTo>
                        <a:pt x="47" y="60"/>
                      </a:lnTo>
                      <a:lnTo>
                        <a:pt x="0" y="40"/>
                      </a:lnTo>
                      <a:lnTo>
                        <a:pt x="44" y="27"/>
                      </a:lnTo>
                      <a:lnTo>
                        <a:pt x="94" y="16"/>
                      </a:lnTo>
                      <a:lnTo>
                        <a:pt x="152" y="9"/>
                      </a:lnTo>
                      <a:lnTo>
                        <a:pt x="212" y="3"/>
                      </a:lnTo>
                      <a:lnTo>
                        <a:pt x="276" y="0"/>
                      </a:lnTo>
                      <a:lnTo>
                        <a:pt x="343" y="0"/>
                      </a:lnTo>
                      <a:lnTo>
                        <a:pt x="484" y="0"/>
                      </a:lnTo>
                      <a:lnTo>
                        <a:pt x="625" y="9"/>
                      </a:lnTo>
                      <a:lnTo>
                        <a:pt x="764" y="20"/>
                      </a:lnTo>
                      <a:lnTo>
                        <a:pt x="831" y="23"/>
                      </a:lnTo>
                      <a:lnTo>
                        <a:pt x="895" y="29"/>
                      </a:lnTo>
                      <a:lnTo>
                        <a:pt x="955" y="36"/>
                      </a:lnTo>
                      <a:lnTo>
                        <a:pt x="1009" y="40"/>
                      </a:lnTo>
                      <a:lnTo>
                        <a:pt x="1043" y="47"/>
                      </a:lnTo>
                      <a:lnTo>
                        <a:pt x="1073" y="53"/>
                      </a:lnTo>
                      <a:lnTo>
                        <a:pt x="1096" y="60"/>
                      </a:lnTo>
                      <a:lnTo>
                        <a:pt x="1117" y="63"/>
                      </a:lnTo>
                      <a:lnTo>
                        <a:pt x="1134" y="67"/>
                      </a:lnTo>
                      <a:lnTo>
                        <a:pt x="1143" y="70"/>
                      </a:lnTo>
                      <a:lnTo>
                        <a:pt x="1147" y="70"/>
                      </a:lnTo>
                      <a:lnTo>
                        <a:pt x="1143" y="74"/>
                      </a:lnTo>
                      <a:lnTo>
                        <a:pt x="1134" y="74"/>
                      </a:lnTo>
                      <a:lnTo>
                        <a:pt x="1120" y="74"/>
                      </a:lnTo>
                      <a:lnTo>
                        <a:pt x="1103" y="70"/>
                      </a:lnTo>
                      <a:lnTo>
                        <a:pt x="1080" y="70"/>
                      </a:lnTo>
                      <a:lnTo>
                        <a:pt x="1049" y="70"/>
                      </a:lnTo>
                      <a:lnTo>
                        <a:pt x="1016" y="70"/>
                      </a:lnTo>
                      <a:lnTo>
                        <a:pt x="979" y="7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1" name="Rectangle 715"/>
                <p:cNvSpPr>
                  <a:spLocks noChangeArrowheads="1"/>
                </p:cNvSpPr>
                <p:nvPr/>
              </p:nvSpPr>
              <p:spPr bwMode="auto">
                <a:xfrm>
                  <a:off x="3270" y="1234"/>
                  <a:ext cx="619" cy="1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sz="1200" b="1">
                      <a:solidFill>
                        <a:srgbClr val="000000"/>
                      </a:solidFill>
                    </a:rPr>
                    <a:t>Souss delta</a:t>
                  </a:r>
                  <a:endParaRPr lang="fr-FR" sz="1200" b="1"/>
                </a:p>
              </p:txBody>
            </p:sp>
            <p:sp>
              <p:nvSpPr>
                <p:cNvPr id="302" name="Freeform 716"/>
                <p:cNvSpPr>
                  <a:spLocks/>
                </p:cNvSpPr>
                <p:nvPr/>
              </p:nvSpPr>
              <p:spPr bwMode="auto">
                <a:xfrm>
                  <a:off x="3558" y="3583"/>
                  <a:ext cx="419" cy="109"/>
                </a:xfrm>
                <a:custGeom>
                  <a:avLst/>
                  <a:gdLst>
                    <a:gd name="T0" fmla="*/ 0 w 1676"/>
                    <a:gd name="T1" fmla="*/ 0 h 404"/>
                    <a:gd name="T2" fmla="*/ 0 w 1676"/>
                    <a:gd name="T3" fmla="*/ 0 h 404"/>
                    <a:gd name="T4" fmla="*/ 0 w 1676"/>
                    <a:gd name="T5" fmla="*/ 0 h 404"/>
                    <a:gd name="T6" fmla="*/ 0 w 1676"/>
                    <a:gd name="T7" fmla="*/ 0 h 404"/>
                    <a:gd name="T8" fmla="*/ 0 w 1676"/>
                    <a:gd name="T9" fmla="*/ 0 h 404"/>
                    <a:gd name="T10" fmla="*/ 0 w 1676"/>
                    <a:gd name="T11" fmla="*/ 0 h 404"/>
                    <a:gd name="T12" fmla="*/ 0 w 1676"/>
                    <a:gd name="T13" fmla="*/ 0 h 404"/>
                    <a:gd name="T14" fmla="*/ 0 w 1676"/>
                    <a:gd name="T15" fmla="*/ 0 h 404"/>
                    <a:gd name="T16" fmla="*/ 0 w 1676"/>
                    <a:gd name="T17" fmla="*/ 0 h 404"/>
                    <a:gd name="T18" fmla="*/ 0 w 1676"/>
                    <a:gd name="T19" fmla="*/ 0 h 404"/>
                    <a:gd name="T20" fmla="*/ 0 w 1676"/>
                    <a:gd name="T21" fmla="*/ 0 h 404"/>
                    <a:gd name="T22" fmla="*/ 0 w 1676"/>
                    <a:gd name="T23" fmla="*/ 0 h 404"/>
                    <a:gd name="T24" fmla="*/ 0 w 1676"/>
                    <a:gd name="T25" fmla="*/ 0 h 404"/>
                    <a:gd name="T26" fmla="*/ 0 w 1676"/>
                    <a:gd name="T27" fmla="*/ 0 h 404"/>
                    <a:gd name="T28" fmla="*/ 0 w 1676"/>
                    <a:gd name="T29" fmla="*/ 0 h 404"/>
                    <a:gd name="T30" fmla="*/ 0 w 1676"/>
                    <a:gd name="T31" fmla="*/ 0 h 404"/>
                    <a:gd name="T32" fmla="*/ 0 w 1676"/>
                    <a:gd name="T33" fmla="*/ 0 h 40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676"/>
                    <a:gd name="T52" fmla="*/ 0 h 404"/>
                    <a:gd name="T53" fmla="*/ 1676 w 1676"/>
                    <a:gd name="T54" fmla="*/ 404 h 40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676" h="404">
                      <a:moveTo>
                        <a:pt x="0" y="20"/>
                      </a:moveTo>
                      <a:lnTo>
                        <a:pt x="74" y="141"/>
                      </a:lnTo>
                      <a:lnTo>
                        <a:pt x="185" y="262"/>
                      </a:lnTo>
                      <a:lnTo>
                        <a:pt x="411" y="343"/>
                      </a:lnTo>
                      <a:lnTo>
                        <a:pt x="579" y="383"/>
                      </a:lnTo>
                      <a:lnTo>
                        <a:pt x="838" y="363"/>
                      </a:lnTo>
                      <a:lnTo>
                        <a:pt x="1043" y="404"/>
                      </a:lnTo>
                      <a:lnTo>
                        <a:pt x="1228" y="383"/>
                      </a:lnTo>
                      <a:lnTo>
                        <a:pt x="1433" y="383"/>
                      </a:lnTo>
                      <a:lnTo>
                        <a:pt x="1544" y="262"/>
                      </a:lnTo>
                      <a:lnTo>
                        <a:pt x="1676" y="0"/>
                      </a:lnTo>
                      <a:lnTo>
                        <a:pt x="986" y="0"/>
                      </a:lnTo>
                      <a:lnTo>
                        <a:pt x="781" y="0"/>
                      </a:lnTo>
                      <a:lnTo>
                        <a:pt x="465" y="0"/>
                      </a:lnTo>
                      <a:lnTo>
                        <a:pt x="299" y="0"/>
                      </a:lnTo>
                      <a:lnTo>
                        <a:pt x="131" y="0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3" name="Rectangle 717"/>
                <p:cNvSpPr>
                  <a:spLocks noChangeArrowheads="1"/>
                </p:cNvSpPr>
                <p:nvPr/>
              </p:nvSpPr>
              <p:spPr bwMode="auto">
                <a:xfrm>
                  <a:off x="3618" y="3536"/>
                  <a:ext cx="92" cy="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sz="1000">
                      <a:solidFill>
                        <a:srgbClr val="000000"/>
                      </a:solidFill>
                    </a:rPr>
                    <a:t>…</a:t>
                  </a:r>
                  <a:endParaRPr lang="fr-FR"/>
                </a:p>
              </p:txBody>
            </p:sp>
            <p:sp>
              <p:nvSpPr>
                <p:cNvPr id="304" name="Rectangle 718"/>
                <p:cNvSpPr>
                  <a:spLocks noChangeArrowheads="1"/>
                </p:cNvSpPr>
                <p:nvPr/>
              </p:nvSpPr>
              <p:spPr bwMode="auto">
                <a:xfrm>
                  <a:off x="3707" y="3530"/>
                  <a:ext cx="92" cy="1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sz="1000">
                      <a:solidFill>
                        <a:srgbClr val="000000"/>
                      </a:solidFill>
                    </a:rPr>
                    <a:t>…</a:t>
                  </a:r>
                  <a:endParaRPr lang="fr-FR"/>
                </a:p>
              </p:txBody>
            </p:sp>
            <p:sp>
              <p:nvSpPr>
                <p:cNvPr id="305" name="Rectangle 719"/>
                <p:cNvSpPr>
                  <a:spLocks noChangeArrowheads="1"/>
                </p:cNvSpPr>
                <p:nvPr/>
              </p:nvSpPr>
              <p:spPr bwMode="auto">
                <a:xfrm>
                  <a:off x="3825" y="3595"/>
                  <a:ext cx="50" cy="60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6" name="Rectangle 720"/>
                <p:cNvSpPr>
                  <a:spLocks noChangeArrowheads="1"/>
                </p:cNvSpPr>
                <p:nvPr/>
              </p:nvSpPr>
              <p:spPr bwMode="auto">
                <a:xfrm>
                  <a:off x="2595" y="3028"/>
                  <a:ext cx="239" cy="48"/>
                </a:xfrm>
                <a:prstGeom prst="rect">
                  <a:avLst/>
                </a:prstGeom>
                <a:noFill/>
                <a:ln w="6350">
                  <a:solidFill>
                    <a:srgbClr val="FF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7" name="Rectangle 721"/>
                <p:cNvSpPr>
                  <a:spLocks noChangeArrowheads="1"/>
                </p:cNvSpPr>
                <p:nvPr/>
              </p:nvSpPr>
              <p:spPr bwMode="auto">
                <a:xfrm>
                  <a:off x="2744" y="3203"/>
                  <a:ext cx="239" cy="47"/>
                </a:xfrm>
                <a:prstGeom prst="rect">
                  <a:avLst/>
                </a:prstGeom>
                <a:noFill/>
                <a:ln w="6350">
                  <a:solidFill>
                    <a:srgbClr val="FF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8" name="Freeform 722"/>
                <p:cNvSpPr>
                  <a:spLocks/>
                </p:cNvSpPr>
                <p:nvPr/>
              </p:nvSpPr>
              <p:spPr bwMode="auto">
                <a:xfrm>
                  <a:off x="1668" y="473"/>
                  <a:ext cx="2350" cy="3564"/>
                </a:xfrm>
                <a:custGeom>
                  <a:avLst/>
                  <a:gdLst>
                    <a:gd name="T0" fmla="*/ 0 w 9398"/>
                    <a:gd name="T1" fmla="*/ 0 h 13199"/>
                    <a:gd name="T2" fmla="*/ 0 w 9398"/>
                    <a:gd name="T3" fmla="*/ 0 h 13199"/>
                    <a:gd name="T4" fmla="*/ 0 w 9398"/>
                    <a:gd name="T5" fmla="*/ 0 h 13199"/>
                    <a:gd name="T6" fmla="*/ 0 w 9398"/>
                    <a:gd name="T7" fmla="*/ 0 h 13199"/>
                    <a:gd name="T8" fmla="*/ 0 w 9398"/>
                    <a:gd name="T9" fmla="*/ 0 h 13199"/>
                    <a:gd name="T10" fmla="*/ 0 w 9398"/>
                    <a:gd name="T11" fmla="*/ 0 h 13199"/>
                    <a:gd name="T12" fmla="*/ 0 w 9398"/>
                    <a:gd name="T13" fmla="*/ 0 h 13199"/>
                    <a:gd name="T14" fmla="*/ 0 w 9398"/>
                    <a:gd name="T15" fmla="*/ 0 h 13199"/>
                    <a:gd name="T16" fmla="*/ 0 w 9398"/>
                    <a:gd name="T17" fmla="*/ 0 h 13199"/>
                    <a:gd name="T18" fmla="*/ 0 w 9398"/>
                    <a:gd name="T19" fmla="*/ 0 h 13199"/>
                    <a:gd name="T20" fmla="*/ 0 w 9398"/>
                    <a:gd name="T21" fmla="*/ 0 h 13199"/>
                    <a:gd name="T22" fmla="*/ 0 w 9398"/>
                    <a:gd name="T23" fmla="*/ 0 h 13199"/>
                    <a:gd name="T24" fmla="*/ 0 w 9398"/>
                    <a:gd name="T25" fmla="*/ 0 h 13199"/>
                    <a:gd name="T26" fmla="*/ 0 w 9398"/>
                    <a:gd name="T27" fmla="*/ 0 h 13199"/>
                    <a:gd name="T28" fmla="*/ 0 w 9398"/>
                    <a:gd name="T29" fmla="*/ 0 h 13199"/>
                    <a:gd name="T30" fmla="*/ 0 w 9398"/>
                    <a:gd name="T31" fmla="*/ 0 h 13199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9398"/>
                    <a:gd name="T49" fmla="*/ 0 h 13199"/>
                    <a:gd name="T50" fmla="*/ 9398 w 9398"/>
                    <a:gd name="T51" fmla="*/ 13199 h 13199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9398" h="13199">
                      <a:moveTo>
                        <a:pt x="9398" y="9279"/>
                      </a:moveTo>
                      <a:lnTo>
                        <a:pt x="9398" y="0"/>
                      </a:lnTo>
                      <a:lnTo>
                        <a:pt x="0" y="0"/>
                      </a:lnTo>
                      <a:lnTo>
                        <a:pt x="0" y="10963"/>
                      </a:lnTo>
                      <a:lnTo>
                        <a:pt x="0" y="10966"/>
                      </a:lnTo>
                      <a:lnTo>
                        <a:pt x="0" y="11461"/>
                      </a:lnTo>
                      <a:lnTo>
                        <a:pt x="0" y="13199"/>
                      </a:lnTo>
                      <a:lnTo>
                        <a:pt x="249" y="13199"/>
                      </a:lnTo>
                      <a:lnTo>
                        <a:pt x="252" y="13199"/>
                      </a:lnTo>
                      <a:lnTo>
                        <a:pt x="272" y="13199"/>
                      </a:lnTo>
                      <a:lnTo>
                        <a:pt x="292" y="13199"/>
                      </a:lnTo>
                      <a:lnTo>
                        <a:pt x="329" y="13199"/>
                      </a:lnTo>
                      <a:lnTo>
                        <a:pt x="9398" y="13199"/>
                      </a:lnTo>
                      <a:lnTo>
                        <a:pt x="9398" y="12590"/>
                      </a:lnTo>
                      <a:lnTo>
                        <a:pt x="9398" y="9492"/>
                      </a:lnTo>
                      <a:lnTo>
                        <a:pt x="9398" y="9279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9" name="Freeform 723"/>
                <p:cNvSpPr>
                  <a:spLocks/>
                </p:cNvSpPr>
                <p:nvPr/>
              </p:nvSpPr>
              <p:spPr bwMode="auto">
                <a:xfrm>
                  <a:off x="1743" y="1640"/>
                  <a:ext cx="440" cy="43"/>
                </a:xfrm>
                <a:custGeom>
                  <a:avLst/>
                  <a:gdLst>
                    <a:gd name="T0" fmla="*/ 0 w 1760"/>
                    <a:gd name="T1" fmla="*/ 0 h 155"/>
                    <a:gd name="T2" fmla="*/ 0 w 1760"/>
                    <a:gd name="T3" fmla="*/ 0 h 155"/>
                    <a:gd name="T4" fmla="*/ 0 w 1760"/>
                    <a:gd name="T5" fmla="*/ 0 h 155"/>
                    <a:gd name="T6" fmla="*/ 0 w 1760"/>
                    <a:gd name="T7" fmla="*/ 0 h 155"/>
                    <a:gd name="T8" fmla="*/ 0 w 1760"/>
                    <a:gd name="T9" fmla="*/ 0 h 155"/>
                    <a:gd name="T10" fmla="*/ 0 w 1760"/>
                    <a:gd name="T11" fmla="*/ 0 h 155"/>
                    <a:gd name="T12" fmla="*/ 0 w 1760"/>
                    <a:gd name="T13" fmla="*/ 0 h 155"/>
                    <a:gd name="T14" fmla="*/ 0 w 1760"/>
                    <a:gd name="T15" fmla="*/ 0 h 155"/>
                    <a:gd name="T16" fmla="*/ 0 w 1760"/>
                    <a:gd name="T17" fmla="*/ 0 h 155"/>
                    <a:gd name="T18" fmla="*/ 0 w 1760"/>
                    <a:gd name="T19" fmla="*/ 0 h 155"/>
                    <a:gd name="T20" fmla="*/ 0 w 1760"/>
                    <a:gd name="T21" fmla="*/ 0 h 155"/>
                    <a:gd name="T22" fmla="*/ 0 w 1760"/>
                    <a:gd name="T23" fmla="*/ 0 h 155"/>
                    <a:gd name="T24" fmla="*/ 0 w 1760"/>
                    <a:gd name="T25" fmla="*/ 0 h 155"/>
                    <a:gd name="T26" fmla="*/ 0 w 1760"/>
                    <a:gd name="T27" fmla="*/ 0 h 155"/>
                    <a:gd name="T28" fmla="*/ 0 w 1760"/>
                    <a:gd name="T29" fmla="*/ 0 h 155"/>
                    <a:gd name="T30" fmla="*/ 0 w 1760"/>
                    <a:gd name="T31" fmla="*/ 0 h 155"/>
                    <a:gd name="T32" fmla="*/ 0 w 1760"/>
                    <a:gd name="T33" fmla="*/ 0 h 155"/>
                    <a:gd name="T34" fmla="*/ 0 w 1760"/>
                    <a:gd name="T35" fmla="*/ 0 h 155"/>
                    <a:gd name="T36" fmla="*/ 0 w 1760"/>
                    <a:gd name="T37" fmla="*/ 0 h 155"/>
                    <a:gd name="T38" fmla="*/ 0 w 1760"/>
                    <a:gd name="T39" fmla="*/ 0 h 155"/>
                    <a:gd name="T40" fmla="*/ 0 w 1760"/>
                    <a:gd name="T41" fmla="*/ 0 h 155"/>
                    <a:gd name="T42" fmla="*/ 0 w 1760"/>
                    <a:gd name="T43" fmla="*/ 0 h 155"/>
                    <a:gd name="T44" fmla="*/ 0 w 1760"/>
                    <a:gd name="T45" fmla="*/ 0 h 155"/>
                    <a:gd name="T46" fmla="*/ 0 w 1760"/>
                    <a:gd name="T47" fmla="*/ 0 h 155"/>
                    <a:gd name="T48" fmla="*/ 0 w 1760"/>
                    <a:gd name="T49" fmla="*/ 0 h 155"/>
                    <a:gd name="T50" fmla="*/ 0 w 1760"/>
                    <a:gd name="T51" fmla="*/ 0 h 155"/>
                    <a:gd name="T52" fmla="*/ 0 w 1760"/>
                    <a:gd name="T53" fmla="*/ 0 h 155"/>
                    <a:gd name="T54" fmla="*/ 0 w 1760"/>
                    <a:gd name="T55" fmla="*/ 0 h 155"/>
                    <a:gd name="T56" fmla="*/ 0 w 1760"/>
                    <a:gd name="T57" fmla="*/ 0 h 155"/>
                    <a:gd name="T58" fmla="*/ 0 w 1760"/>
                    <a:gd name="T59" fmla="*/ 0 h 155"/>
                    <a:gd name="T60" fmla="*/ 0 w 1760"/>
                    <a:gd name="T61" fmla="*/ 0 h 155"/>
                    <a:gd name="T62" fmla="*/ 0 w 1760"/>
                    <a:gd name="T63" fmla="*/ 0 h 155"/>
                    <a:gd name="T64" fmla="*/ 0 w 1760"/>
                    <a:gd name="T65" fmla="*/ 0 h 155"/>
                    <a:gd name="T66" fmla="*/ 0 w 1760"/>
                    <a:gd name="T67" fmla="*/ 0 h 155"/>
                    <a:gd name="T68" fmla="*/ 0 w 1760"/>
                    <a:gd name="T69" fmla="*/ 0 h 155"/>
                    <a:gd name="T70" fmla="*/ 0 w 1760"/>
                    <a:gd name="T71" fmla="*/ 0 h 155"/>
                    <a:gd name="T72" fmla="*/ 0 w 1760"/>
                    <a:gd name="T73" fmla="*/ 0 h 155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760"/>
                    <a:gd name="T112" fmla="*/ 0 h 155"/>
                    <a:gd name="T113" fmla="*/ 1760 w 1760"/>
                    <a:gd name="T114" fmla="*/ 155 h 155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760" h="155">
                      <a:moveTo>
                        <a:pt x="0" y="155"/>
                      </a:moveTo>
                      <a:lnTo>
                        <a:pt x="13" y="155"/>
                      </a:lnTo>
                      <a:lnTo>
                        <a:pt x="27" y="155"/>
                      </a:lnTo>
                      <a:lnTo>
                        <a:pt x="44" y="155"/>
                      </a:lnTo>
                      <a:lnTo>
                        <a:pt x="94" y="155"/>
                      </a:lnTo>
                      <a:lnTo>
                        <a:pt x="158" y="155"/>
                      </a:lnTo>
                      <a:lnTo>
                        <a:pt x="228" y="155"/>
                      </a:lnTo>
                      <a:lnTo>
                        <a:pt x="293" y="155"/>
                      </a:lnTo>
                      <a:lnTo>
                        <a:pt x="371" y="155"/>
                      </a:lnTo>
                      <a:lnTo>
                        <a:pt x="427" y="155"/>
                      </a:lnTo>
                      <a:lnTo>
                        <a:pt x="488" y="146"/>
                      </a:lnTo>
                      <a:lnTo>
                        <a:pt x="566" y="146"/>
                      </a:lnTo>
                      <a:lnTo>
                        <a:pt x="649" y="139"/>
                      </a:lnTo>
                      <a:lnTo>
                        <a:pt x="746" y="139"/>
                      </a:lnTo>
                      <a:lnTo>
                        <a:pt x="842" y="135"/>
                      </a:lnTo>
                      <a:lnTo>
                        <a:pt x="925" y="135"/>
                      </a:lnTo>
                      <a:lnTo>
                        <a:pt x="1003" y="135"/>
                      </a:lnTo>
                      <a:lnTo>
                        <a:pt x="1073" y="135"/>
                      </a:lnTo>
                      <a:lnTo>
                        <a:pt x="1104" y="135"/>
                      </a:lnTo>
                      <a:lnTo>
                        <a:pt x="1138" y="135"/>
                      </a:lnTo>
                      <a:lnTo>
                        <a:pt x="1192" y="135"/>
                      </a:lnTo>
                      <a:lnTo>
                        <a:pt x="1241" y="135"/>
                      </a:lnTo>
                      <a:lnTo>
                        <a:pt x="1353" y="125"/>
                      </a:lnTo>
                      <a:lnTo>
                        <a:pt x="1474" y="125"/>
                      </a:lnTo>
                      <a:lnTo>
                        <a:pt x="1528" y="125"/>
                      </a:lnTo>
                      <a:lnTo>
                        <a:pt x="1578" y="115"/>
                      </a:lnTo>
                      <a:lnTo>
                        <a:pt x="1629" y="115"/>
                      </a:lnTo>
                      <a:lnTo>
                        <a:pt x="1672" y="115"/>
                      </a:lnTo>
                      <a:lnTo>
                        <a:pt x="1710" y="115"/>
                      </a:lnTo>
                      <a:lnTo>
                        <a:pt x="1733" y="115"/>
                      </a:lnTo>
                      <a:lnTo>
                        <a:pt x="1753" y="115"/>
                      </a:lnTo>
                      <a:lnTo>
                        <a:pt x="1760" y="115"/>
                      </a:lnTo>
                      <a:lnTo>
                        <a:pt x="1753" y="108"/>
                      </a:lnTo>
                      <a:lnTo>
                        <a:pt x="1743" y="108"/>
                      </a:lnTo>
                      <a:lnTo>
                        <a:pt x="1723" y="108"/>
                      </a:lnTo>
                      <a:lnTo>
                        <a:pt x="1696" y="108"/>
                      </a:lnTo>
                      <a:lnTo>
                        <a:pt x="1636" y="105"/>
                      </a:lnTo>
                      <a:lnTo>
                        <a:pt x="1558" y="88"/>
                      </a:lnTo>
                      <a:lnTo>
                        <a:pt x="1474" y="81"/>
                      </a:lnTo>
                      <a:lnTo>
                        <a:pt x="1387" y="65"/>
                      </a:lnTo>
                      <a:lnTo>
                        <a:pt x="1309" y="58"/>
                      </a:lnTo>
                      <a:lnTo>
                        <a:pt x="1245" y="45"/>
                      </a:lnTo>
                      <a:lnTo>
                        <a:pt x="1134" y="31"/>
                      </a:lnTo>
                      <a:lnTo>
                        <a:pt x="1030" y="21"/>
                      </a:lnTo>
                      <a:lnTo>
                        <a:pt x="969" y="11"/>
                      </a:lnTo>
                      <a:lnTo>
                        <a:pt x="932" y="11"/>
                      </a:lnTo>
                      <a:lnTo>
                        <a:pt x="905" y="0"/>
                      </a:lnTo>
                      <a:lnTo>
                        <a:pt x="882" y="0"/>
                      </a:lnTo>
                      <a:lnTo>
                        <a:pt x="851" y="0"/>
                      </a:lnTo>
                      <a:lnTo>
                        <a:pt x="828" y="11"/>
                      </a:lnTo>
                      <a:lnTo>
                        <a:pt x="797" y="11"/>
                      </a:lnTo>
                      <a:lnTo>
                        <a:pt x="770" y="11"/>
                      </a:lnTo>
                      <a:lnTo>
                        <a:pt x="737" y="11"/>
                      </a:lnTo>
                      <a:lnTo>
                        <a:pt x="694" y="11"/>
                      </a:lnTo>
                      <a:lnTo>
                        <a:pt x="667" y="0"/>
                      </a:lnTo>
                      <a:lnTo>
                        <a:pt x="640" y="11"/>
                      </a:lnTo>
                      <a:lnTo>
                        <a:pt x="613" y="11"/>
                      </a:lnTo>
                      <a:lnTo>
                        <a:pt x="586" y="14"/>
                      </a:lnTo>
                      <a:lnTo>
                        <a:pt x="551" y="14"/>
                      </a:lnTo>
                      <a:lnTo>
                        <a:pt x="531" y="11"/>
                      </a:lnTo>
                      <a:lnTo>
                        <a:pt x="515" y="0"/>
                      </a:lnTo>
                      <a:lnTo>
                        <a:pt x="504" y="0"/>
                      </a:lnTo>
                      <a:lnTo>
                        <a:pt x="481" y="0"/>
                      </a:lnTo>
                      <a:lnTo>
                        <a:pt x="457" y="11"/>
                      </a:lnTo>
                      <a:lnTo>
                        <a:pt x="398" y="14"/>
                      </a:lnTo>
                      <a:lnTo>
                        <a:pt x="326" y="34"/>
                      </a:lnTo>
                      <a:lnTo>
                        <a:pt x="289" y="45"/>
                      </a:lnTo>
                      <a:lnTo>
                        <a:pt x="239" y="65"/>
                      </a:lnTo>
                      <a:lnTo>
                        <a:pt x="188" y="88"/>
                      </a:lnTo>
                      <a:lnTo>
                        <a:pt x="131" y="105"/>
                      </a:lnTo>
                      <a:lnTo>
                        <a:pt x="80" y="115"/>
                      </a:lnTo>
                      <a:lnTo>
                        <a:pt x="40" y="135"/>
                      </a:lnTo>
                      <a:lnTo>
                        <a:pt x="13" y="146"/>
                      </a:lnTo>
                      <a:lnTo>
                        <a:pt x="0" y="155"/>
                      </a:lnTo>
                      <a:close/>
                    </a:path>
                  </a:pathLst>
                </a:custGeom>
                <a:solidFill>
                  <a:srgbClr val="FFFF6D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0" name="Text Box 724"/>
                <p:cNvSpPr txBox="1">
                  <a:spLocks noChangeArrowheads="1"/>
                </p:cNvSpPr>
                <p:nvPr/>
              </p:nvSpPr>
              <p:spPr bwMode="auto">
                <a:xfrm>
                  <a:off x="2680" y="1461"/>
                  <a:ext cx="1223" cy="3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/>
                    <a:t>Input coarse clastics</a:t>
                  </a:r>
                </a:p>
                <a:p>
                  <a:r>
                    <a:rPr lang="fr-FR" sz="1200" b="1"/>
                    <a:t>Via Souss trough</a:t>
                  </a:r>
                </a:p>
              </p:txBody>
            </p:sp>
            <p:sp>
              <p:nvSpPr>
                <p:cNvPr id="311" name="Text Box 725"/>
                <p:cNvSpPr txBox="1">
                  <a:spLocks noChangeArrowheads="1"/>
                </p:cNvSpPr>
                <p:nvPr/>
              </p:nvSpPr>
              <p:spPr bwMode="auto">
                <a:xfrm>
                  <a:off x="2582" y="2323"/>
                  <a:ext cx="1311" cy="3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/>
                    <a:t>Sourced from Tan-Tan</a:t>
                  </a:r>
                </a:p>
                <a:p>
                  <a:r>
                    <a:rPr lang="fr-FR" sz="1200" b="1"/>
                    <a:t>delta</a:t>
                  </a:r>
                </a:p>
              </p:txBody>
            </p:sp>
            <p:sp>
              <p:nvSpPr>
                <p:cNvPr id="312" name="Freeform 726" descr="Sillage"/>
                <p:cNvSpPr>
                  <a:spLocks/>
                </p:cNvSpPr>
                <p:nvPr/>
              </p:nvSpPr>
              <p:spPr bwMode="auto">
                <a:xfrm>
                  <a:off x="1663" y="2973"/>
                  <a:ext cx="1289" cy="212"/>
                </a:xfrm>
                <a:custGeom>
                  <a:avLst/>
                  <a:gdLst>
                    <a:gd name="T0" fmla="*/ 0 w 6544"/>
                    <a:gd name="T1" fmla="*/ 0 h 1351"/>
                    <a:gd name="T2" fmla="*/ 0 w 6544"/>
                    <a:gd name="T3" fmla="*/ 0 h 1351"/>
                    <a:gd name="T4" fmla="*/ 0 w 6544"/>
                    <a:gd name="T5" fmla="*/ 0 h 1351"/>
                    <a:gd name="T6" fmla="*/ 0 w 6544"/>
                    <a:gd name="T7" fmla="*/ 0 h 1351"/>
                    <a:gd name="T8" fmla="*/ 0 w 6544"/>
                    <a:gd name="T9" fmla="*/ 0 h 1351"/>
                    <a:gd name="T10" fmla="*/ 0 w 6544"/>
                    <a:gd name="T11" fmla="*/ 0 h 1351"/>
                    <a:gd name="T12" fmla="*/ 0 w 6544"/>
                    <a:gd name="T13" fmla="*/ 0 h 1351"/>
                    <a:gd name="T14" fmla="*/ 0 w 6544"/>
                    <a:gd name="T15" fmla="*/ 0 h 1351"/>
                    <a:gd name="T16" fmla="*/ 0 w 6544"/>
                    <a:gd name="T17" fmla="*/ 0 h 1351"/>
                    <a:gd name="T18" fmla="*/ 0 w 6544"/>
                    <a:gd name="T19" fmla="*/ 0 h 1351"/>
                    <a:gd name="T20" fmla="*/ 0 w 6544"/>
                    <a:gd name="T21" fmla="*/ 0 h 1351"/>
                    <a:gd name="T22" fmla="*/ 0 w 6544"/>
                    <a:gd name="T23" fmla="*/ 0 h 1351"/>
                    <a:gd name="T24" fmla="*/ 0 w 6544"/>
                    <a:gd name="T25" fmla="*/ 0 h 135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544"/>
                    <a:gd name="T40" fmla="*/ 0 h 1351"/>
                    <a:gd name="T41" fmla="*/ 6544 w 6544"/>
                    <a:gd name="T42" fmla="*/ 1351 h 135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544" h="1351">
                      <a:moveTo>
                        <a:pt x="0" y="0"/>
                      </a:moveTo>
                      <a:lnTo>
                        <a:pt x="6544" y="0"/>
                      </a:lnTo>
                      <a:lnTo>
                        <a:pt x="6197" y="119"/>
                      </a:lnTo>
                      <a:lnTo>
                        <a:pt x="6295" y="148"/>
                      </a:lnTo>
                      <a:lnTo>
                        <a:pt x="5255" y="388"/>
                      </a:lnTo>
                      <a:lnTo>
                        <a:pt x="4374" y="542"/>
                      </a:lnTo>
                      <a:lnTo>
                        <a:pt x="4579" y="569"/>
                      </a:lnTo>
                      <a:lnTo>
                        <a:pt x="2776" y="1035"/>
                      </a:lnTo>
                      <a:lnTo>
                        <a:pt x="2937" y="1102"/>
                      </a:lnTo>
                      <a:lnTo>
                        <a:pt x="881" y="1301"/>
                      </a:lnTo>
                      <a:lnTo>
                        <a:pt x="935" y="1351"/>
                      </a:lnTo>
                      <a:lnTo>
                        <a:pt x="0" y="135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pattFill prst="divot">
                  <a:fgClr>
                    <a:schemeClr val="tx1"/>
                  </a:fgClr>
                  <a:bgClr>
                    <a:srgbClr val="FFCCCC"/>
                  </a:bgClr>
                </a:patt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3" name="Freeform 727" descr="20 %"/>
                <p:cNvSpPr>
                  <a:spLocks/>
                </p:cNvSpPr>
                <p:nvPr/>
              </p:nvSpPr>
              <p:spPr bwMode="auto">
                <a:xfrm>
                  <a:off x="3305" y="2704"/>
                  <a:ext cx="528" cy="80"/>
                </a:xfrm>
                <a:custGeom>
                  <a:avLst/>
                  <a:gdLst>
                    <a:gd name="T0" fmla="*/ 0 w 1433"/>
                    <a:gd name="T1" fmla="*/ 0 h 343"/>
                    <a:gd name="T2" fmla="*/ 0 w 1433"/>
                    <a:gd name="T3" fmla="*/ 0 h 343"/>
                    <a:gd name="T4" fmla="*/ 0 w 1433"/>
                    <a:gd name="T5" fmla="*/ 0 h 343"/>
                    <a:gd name="T6" fmla="*/ 0 w 1433"/>
                    <a:gd name="T7" fmla="*/ 0 h 343"/>
                    <a:gd name="T8" fmla="*/ 0 w 1433"/>
                    <a:gd name="T9" fmla="*/ 0 h 343"/>
                    <a:gd name="T10" fmla="*/ 0 w 1433"/>
                    <a:gd name="T11" fmla="*/ 0 h 343"/>
                    <a:gd name="T12" fmla="*/ 0 w 1433"/>
                    <a:gd name="T13" fmla="*/ 0 h 343"/>
                    <a:gd name="T14" fmla="*/ 0 w 1433"/>
                    <a:gd name="T15" fmla="*/ 0 h 343"/>
                    <a:gd name="T16" fmla="*/ 0 w 1433"/>
                    <a:gd name="T17" fmla="*/ 0 h 343"/>
                    <a:gd name="T18" fmla="*/ 0 w 1433"/>
                    <a:gd name="T19" fmla="*/ 0 h 343"/>
                    <a:gd name="T20" fmla="*/ 0 w 1433"/>
                    <a:gd name="T21" fmla="*/ 0 h 343"/>
                    <a:gd name="T22" fmla="*/ 0 w 1433"/>
                    <a:gd name="T23" fmla="*/ 0 h 343"/>
                    <a:gd name="T24" fmla="*/ 0 w 1433"/>
                    <a:gd name="T25" fmla="*/ 0 h 343"/>
                    <a:gd name="T26" fmla="*/ 0 w 1433"/>
                    <a:gd name="T27" fmla="*/ 0 h 343"/>
                    <a:gd name="T28" fmla="*/ 0 w 1433"/>
                    <a:gd name="T29" fmla="*/ 0 h 343"/>
                    <a:gd name="T30" fmla="*/ 0 w 1433"/>
                    <a:gd name="T31" fmla="*/ 0 h 343"/>
                    <a:gd name="T32" fmla="*/ 0 w 1433"/>
                    <a:gd name="T33" fmla="*/ 0 h 343"/>
                    <a:gd name="T34" fmla="*/ 0 w 1433"/>
                    <a:gd name="T35" fmla="*/ 0 h 343"/>
                    <a:gd name="T36" fmla="*/ 0 w 1433"/>
                    <a:gd name="T37" fmla="*/ 0 h 343"/>
                    <a:gd name="T38" fmla="*/ 0 w 1433"/>
                    <a:gd name="T39" fmla="*/ 0 h 343"/>
                    <a:gd name="T40" fmla="*/ 0 w 1433"/>
                    <a:gd name="T41" fmla="*/ 0 h 343"/>
                    <a:gd name="T42" fmla="*/ 0 w 1433"/>
                    <a:gd name="T43" fmla="*/ 0 h 343"/>
                    <a:gd name="T44" fmla="*/ 0 w 1433"/>
                    <a:gd name="T45" fmla="*/ 0 h 343"/>
                    <a:gd name="T46" fmla="*/ 0 w 1433"/>
                    <a:gd name="T47" fmla="*/ 0 h 343"/>
                    <a:gd name="T48" fmla="*/ 0 w 1433"/>
                    <a:gd name="T49" fmla="*/ 0 h 343"/>
                    <a:gd name="T50" fmla="*/ 0 w 1433"/>
                    <a:gd name="T51" fmla="*/ 0 h 343"/>
                    <a:gd name="T52" fmla="*/ 0 w 1433"/>
                    <a:gd name="T53" fmla="*/ 0 h 343"/>
                    <a:gd name="T54" fmla="*/ 0 w 1433"/>
                    <a:gd name="T55" fmla="*/ 0 h 343"/>
                    <a:gd name="T56" fmla="*/ 0 w 1433"/>
                    <a:gd name="T57" fmla="*/ 0 h 343"/>
                    <a:gd name="T58" fmla="*/ 0 w 1433"/>
                    <a:gd name="T59" fmla="*/ 0 h 343"/>
                    <a:gd name="T60" fmla="*/ 0 w 1433"/>
                    <a:gd name="T61" fmla="*/ 0 h 343"/>
                    <a:gd name="T62" fmla="*/ 0 w 1433"/>
                    <a:gd name="T63" fmla="*/ 0 h 343"/>
                    <a:gd name="T64" fmla="*/ 0 w 1433"/>
                    <a:gd name="T65" fmla="*/ 0 h 343"/>
                    <a:gd name="T66" fmla="*/ 0 w 1433"/>
                    <a:gd name="T67" fmla="*/ 0 h 343"/>
                    <a:gd name="T68" fmla="*/ 0 w 1433"/>
                    <a:gd name="T69" fmla="*/ 0 h 343"/>
                    <a:gd name="T70" fmla="*/ 0 w 1433"/>
                    <a:gd name="T71" fmla="*/ 0 h 343"/>
                    <a:gd name="T72" fmla="*/ 0 w 1433"/>
                    <a:gd name="T73" fmla="*/ 0 h 343"/>
                    <a:gd name="T74" fmla="*/ 0 w 1433"/>
                    <a:gd name="T75" fmla="*/ 0 h 343"/>
                    <a:gd name="T76" fmla="*/ 0 w 1433"/>
                    <a:gd name="T77" fmla="*/ 0 h 343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433"/>
                    <a:gd name="T118" fmla="*/ 0 h 343"/>
                    <a:gd name="T119" fmla="*/ 1433 w 1433"/>
                    <a:gd name="T120" fmla="*/ 343 h 343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433" h="343">
                      <a:moveTo>
                        <a:pt x="140" y="310"/>
                      </a:moveTo>
                      <a:lnTo>
                        <a:pt x="500" y="263"/>
                      </a:lnTo>
                      <a:lnTo>
                        <a:pt x="402" y="343"/>
                      </a:lnTo>
                      <a:lnTo>
                        <a:pt x="874" y="249"/>
                      </a:lnTo>
                      <a:lnTo>
                        <a:pt x="749" y="343"/>
                      </a:lnTo>
                      <a:lnTo>
                        <a:pt x="1146" y="276"/>
                      </a:lnTo>
                      <a:lnTo>
                        <a:pt x="1059" y="343"/>
                      </a:lnTo>
                      <a:lnTo>
                        <a:pt x="1433" y="263"/>
                      </a:lnTo>
                      <a:lnTo>
                        <a:pt x="1395" y="101"/>
                      </a:lnTo>
                      <a:lnTo>
                        <a:pt x="1308" y="47"/>
                      </a:lnTo>
                      <a:lnTo>
                        <a:pt x="1254" y="47"/>
                      </a:lnTo>
                      <a:lnTo>
                        <a:pt x="1220" y="88"/>
                      </a:lnTo>
                      <a:lnTo>
                        <a:pt x="1133" y="34"/>
                      </a:lnTo>
                      <a:lnTo>
                        <a:pt x="1049" y="74"/>
                      </a:lnTo>
                      <a:lnTo>
                        <a:pt x="1012" y="34"/>
                      </a:lnTo>
                      <a:lnTo>
                        <a:pt x="962" y="21"/>
                      </a:lnTo>
                      <a:lnTo>
                        <a:pt x="911" y="61"/>
                      </a:lnTo>
                      <a:lnTo>
                        <a:pt x="861" y="41"/>
                      </a:lnTo>
                      <a:lnTo>
                        <a:pt x="837" y="21"/>
                      </a:lnTo>
                      <a:lnTo>
                        <a:pt x="794" y="27"/>
                      </a:lnTo>
                      <a:lnTo>
                        <a:pt x="736" y="61"/>
                      </a:lnTo>
                      <a:lnTo>
                        <a:pt x="675" y="0"/>
                      </a:lnTo>
                      <a:lnTo>
                        <a:pt x="625" y="21"/>
                      </a:lnTo>
                      <a:lnTo>
                        <a:pt x="588" y="47"/>
                      </a:lnTo>
                      <a:lnTo>
                        <a:pt x="545" y="27"/>
                      </a:lnTo>
                      <a:lnTo>
                        <a:pt x="521" y="7"/>
                      </a:lnTo>
                      <a:lnTo>
                        <a:pt x="477" y="21"/>
                      </a:lnTo>
                      <a:lnTo>
                        <a:pt x="440" y="61"/>
                      </a:lnTo>
                      <a:lnTo>
                        <a:pt x="383" y="7"/>
                      </a:lnTo>
                      <a:lnTo>
                        <a:pt x="339" y="7"/>
                      </a:lnTo>
                      <a:lnTo>
                        <a:pt x="278" y="61"/>
                      </a:lnTo>
                      <a:lnTo>
                        <a:pt x="204" y="7"/>
                      </a:lnTo>
                      <a:lnTo>
                        <a:pt x="137" y="41"/>
                      </a:lnTo>
                      <a:lnTo>
                        <a:pt x="94" y="27"/>
                      </a:lnTo>
                      <a:lnTo>
                        <a:pt x="50" y="0"/>
                      </a:lnTo>
                      <a:lnTo>
                        <a:pt x="0" y="21"/>
                      </a:lnTo>
                      <a:lnTo>
                        <a:pt x="30" y="169"/>
                      </a:lnTo>
                      <a:lnTo>
                        <a:pt x="66" y="249"/>
                      </a:lnTo>
                      <a:lnTo>
                        <a:pt x="140" y="310"/>
                      </a:lnTo>
                      <a:close/>
                    </a:path>
                  </a:pathLst>
                </a:custGeom>
                <a:pattFill prst="pct20">
                  <a:fgClr>
                    <a:schemeClr val="tx1"/>
                  </a:fgClr>
                  <a:bgClr>
                    <a:srgbClr val="FFFF00"/>
                  </a:bgClr>
                </a:patt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" name="Group 728"/>
              <p:cNvGrpSpPr>
                <a:grpSpLocks/>
              </p:cNvGrpSpPr>
              <p:nvPr/>
            </p:nvGrpSpPr>
            <p:grpSpPr bwMode="auto">
              <a:xfrm>
                <a:off x="4017" y="264"/>
                <a:ext cx="1448" cy="3791"/>
                <a:chOff x="4017" y="264"/>
                <a:chExt cx="1448" cy="3791"/>
              </a:xfrm>
            </p:grpSpPr>
            <p:grpSp>
              <p:nvGrpSpPr>
                <p:cNvPr id="16" name="Group 729"/>
                <p:cNvGrpSpPr>
                  <a:grpSpLocks/>
                </p:cNvGrpSpPr>
                <p:nvPr/>
              </p:nvGrpSpPr>
              <p:grpSpPr bwMode="auto">
                <a:xfrm>
                  <a:off x="4017" y="264"/>
                  <a:ext cx="1448" cy="3774"/>
                  <a:chOff x="4353" y="464"/>
                  <a:chExt cx="862" cy="3774"/>
                </a:xfrm>
              </p:grpSpPr>
              <p:sp>
                <p:nvSpPr>
                  <p:cNvPr id="28" name="Rectangle 730"/>
                  <p:cNvSpPr>
                    <a:spLocks noChangeArrowheads="1"/>
                  </p:cNvSpPr>
                  <p:nvPr/>
                </p:nvSpPr>
                <p:spPr bwMode="auto">
                  <a:xfrm>
                    <a:off x="4353" y="464"/>
                    <a:ext cx="862" cy="21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29" name="Rectangle 731"/>
                  <p:cNvSpPr>
                    <a:spLocks noChangeArrowheads="1"/>
                  </p:cNvSpPr>
                  <p:nvPr/>
                </p:nvSpPr>
                <p:spPr bwMode="auto">
                  <a:xfrm>
                    <a:off x="4353" y="673"/>
                    <a:ext cx="862" cy="112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0" name="Rectangle 732"/>
                  <p:cNvSpPr>
                    <a:spLocks noChangeArrowheads="1"/>
                  </p:cNvSpPr>
                  <p:nvPr/>
                </p:nvSpPr>
                <p:spPr bwMode="auto">
                  <a:xfrm>
                    <a:off x="4353" y="1797"/>
                    <a:ext cx="862" cy="1373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1" name="Rectangle 733"/>
                  <p:cNvSpPr>
                    <a:spLocks noChangeArrowheads="1"/>
                  </p:cNvSpPr>
                  <p:nvPr/>
                </p:nvSpPr>
                <p:spPr bwMode="auto">
                  <a:xfrm>
                    <a:off x="4353" y="3175"/>
                    <a:ext cx="862" cy="1063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17" name="AutoShape 734"/>
                <p:cNvSpPr>
                  <a:spLocks noChangeArrowheads="1"/>
                </p:cNvSpPr>
                <p:nvPr/>
              </p:nvSpPr>
              <p:spPr bwMode="auto">
                <a:xfrm>
                  <a:off x="4138" y="1597"/>
                  <a:ext cx="96" cy="1371"/>
                </a:xfrm>
                <a:prstGeom prst="upDownArrow">
                  <a:avLst>
                    <a:gd name="adj1" fmla="val 50000"/>
                    <a:gd name="adj2" fmla="val 285625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8" name="AutoShape 735"/>
                <p:cNvSpPr>
                  <a:spLocks noChangeArrowheads="1"/>
                </p:cNvSpPr>
                <p:nvPr/>
              </p:nvSpPr>
              <p:spPr bwMode="auto">
                <a:xfrm>
                  <a:off x="4138" y="463"/>
                  <a:ext cx="96" cy="1134"/>
                </a:xfrm>
                <a:prstGeom prst="upDownArrow">
                  <a:avLst>
                    <a:gd name="adj1" fmla="val 50000"/>
                    <a:gd name="adj2" fmla="val 23625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9" name="AutoShape 736"/>
                <p:cNvSpPr>
                  <a:spLocks noChangeArrowheads="1"/>
                </p:cNvSpPr>
                <p:nvPr/>
              </p:nvSpPr>
              <p:spPr bwMode="auto">
                <a:xfrm>
                  <a:off x="4137" y="2958"/>
                  <a:ext cx="98" cy="598"/>
                </a:xfrm>
                <a:prstGeom prst="upDownArrow">
                  <a:avLst>
                    <a:gd name="adj1" fmla="val 50000"/>
                    <a:gd name="adj2" fmla="val 122041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" name="Text Box 737"/>
                <p:cNvSpPr txBox="1">
                  <a:spLocks noChangeArrowheads="1"/>
                </p:cNvSpPr>
                <p:nvPr/>
              </p:nvSpPr>
              <p:spPr bwMode="auto">
                <a:xfrm>
                  <a:off x="4114" y="271"/>
                  <a:ext cx="1115" cy="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400" b="1"/>
                    <a:t>Tectonic Events</a:t>
                  </a:r>
                  <a:endParaRPr lang="fr-FR" sz="1400" b="1"/>
                </a:p>
              </p:txBody>
            </p:sp>
            <p:sp>
              <p:nvSpPr>
                <p:cNvPr id="21" name="AutoShape 738"/>
                <p:cNvSpPr>
                  <a:spLocks noChangeArrowheads="1"/>
                </p:cNvSpPr>
                <p:nvPr/>
              </p:nvSpPr>
              <p:spPr bwMode="auto">
                <a:xfrm>
                  <a:off x="4132" y="3545"/>
                  <a:ext cx="107" cy="502"/>
                </a:xfrm>
                <a:prstGeom prst="upDownArrow">
                  <a:avLst>
                    <a:gd name="adj1" fmla="val 50000"/>
                    <a:gd name="adj2" fmla="val 93832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" name="Text Box 739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055" y="3668"/>
                  <a:ext cx="555" cy="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400" b="1"/>
                    <a:t>Pre-rift</a:t>
                  </a:r>
                </a:p>
              </p:txBody>
            </p:sp>
            <p:sp>
              <p:nvSpPr>
                <p:cNvPr id="23" name="Text Box 740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016" y="3099"/>
                  <a:ext cx="582" cy="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400" b="1"/>
                    <a:t>Syn-rift</a:t>
                  </a:r>
                </a:p>
              </p:txBody>
            </p:sp>
            <p:sp>
              <p:nvSpPr>
                <p:cNvPr id="24" name="Text Box 741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3757" y="2036"/>
                  <a:ext cx="1102" cy="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400" b="1"/>
                    <a:t>Passive Margin </a:t>
                  </a:r>
                  <a:endParaRPr lang="fr-FR" sz="1400" b="1"/>
                </a:p>
              </p:txBody>
            </p:sp>
            <p:sp>
              <p:nvSpPr>
                <p:cNvPr id="25" name="Text Box 742"/>
                <p:cNvSpPr txBox="1">
                  <a:spLocks noChangeArrowheads="1"/>
                </p:cNvSpPr>
                <p:nvPr/>
              </p:nvSpPr>
              <p:spPr bwMode="auto">
                <a:xfrm>
                  <a:off x="4294" y="572"/>
                  <a:ext cx="832" cy="6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400" b="1"/>
                    <a:t>High Atlas </a:t>
                  </a:r>
                </a:p>
                <a:p>
                  <a:r>
                    <a:rPr lang="fr-FR" sz="1400" b="1"/>
                    <a:t>Inversion &amp;</a:t>
                  </a:r>
                </a:p>
                <a:p>
                  <a:r>
                    <a:rPr lang="fr-FR" sz="1400" b="1"/>
                    <a:t>Anti Atlas </a:t>
                  </a:r>
                </a:p>
                <a:p>
                  <a:r>
                    <a:rPr lang="fr-FR" sz="1400" b="1"/>
                    <a:t>uplift</a:t>
                  </a:r>
                </a:p>
              </p:txBody>
            </p:sp>
            <p:sp>
              <p:nvSpPr>
                <p:cNvPr id="26" name="Text Box 743"/>
                <p:cNvSpPr txBox="1">
                  <a:spLocks noChangeArrowheads="1"/>
                </p:cNvSpPr>
                <p:nvPr/>
              </p:nvSpPr>
              <p:spPr bwMode="auto">
                <a:xfrm>
                  <a:off x="4342" y="2008"/>
                  <a:ext cx="1043" cy="4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200" b="1"/>
                    <a:t>Relatively rapid</a:t>
                  </a:r>
                </a:p>
                <a:p>
                  <a:r>
                    <a:rPr lang="en-US" sz="1200" b="1"/>
                    <a:t>thermal subsidence </a:t>
                  </a:r>
                </a:p>
              </p:txBody>
            </p:sp>
            <p:sp>
              <p:nvSpPr>
                <p:cNvPr id="27" name="Text Box 744"/>
                <p:cNvSpPr txBox="1">
                  <a:spLocks noChangeArrowheads="1"/>
                </p:cNvSpPr>
                <p:nvPr/>
              </p:nvSpPr>
              <p:spPr bwMode="auto">
                <a:xfrm>
                  <a:off x="4380" y="3105"/>
                  <a:ext cx="730" cy="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1200" b="1"/>
                    <a:t>Tectonic</a:t>
                  </a:r>
                </a:p>
                <a:p>
                  <a:r>
                    <a:rPr lang="en-US" sz="1200" b="1"/>
                    <a:t> subsidence </a:t>
                  </a:r>
                </a:p>
              </p:txBody>
            </p:sp>
          </p:grpSp>
        </p:grpSp>
        <p:sp>
          <p:nvSpPr>
            <p:cNvPr id="6" name="AutoShape 745"/>
            <p:cNvSpPr>
              <a:spLocks noChangeArrowheads="1"/>
            </p:cNvSpPr>
            <p:nvPr/>
          </p:nvSpPr>
          <p:spPr bwMode="auto">
            <a:xfrm>
              <a:off x="3470" y="2478"/>
              <a:ext cx="91" cy="45"/>
            </a:xfrm>
            <a:prstGeom prst="star5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AutoShape 746"/>
            <p:cNvSpPr>
              <a:spLocks noChangeArrowheads="1"/>
            </p:cNvSpPr>
            <p:nvPr/>
          </p:nvSpPr>
          <p:spPr bwMode="auto">
            <a:xfrm>
              <a:off x="2336" y="2478"/>
              <a:ext cx="91" cy="45"/>
            </a:xfrm>
            <a:prstGeom prst="star5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AutoShape 747"/>
            <p:cNvSpPr>
              <a:spLocks noChangeArrowheads="1"/>
            </p:cNvSpPr>
            <p:nvPr/>
          </p:nvSpPr>
          <p:spPr bwMode="auto">
            <a:xfrm>
              <a:off x="2109" y="1480"/>
              <a:ext cx="92" cy="45"/>
            </a:xfrm>
            <a:prstGeom prst="star5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AutoShape 748"/>
            <p:cNvSpPr>
              <a:spLocks noChangeArrowheads="1"/>
            </p:cNvSpPr>
            <p:nvPr/>
          </p:nvSpPr>
          <p:spPr bwMode="auto">
            <a:xfrm>
              <a:off x="1701" y="1298"/>
              <a:ext cx="91" cy="43"/>
            </a:xfrm>
            <a:prstGeom prst="star5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AutoShape 749"/>
            <p:cNvSpPr>
              <a:spLocks noChangeArrowheads="1"/>
            </p:cNvSpPr>
            <p:nvPr/>
          </p:nvSpPr>
          <p:spPr bwMode="auto">
            <a:xfrm>
              <a:off x="1791" y="1026"/>
              <a:ext cx="91" cy="45"/>
            </a:xfrm>
            <a:prstGeom prst="star5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52" name="Rectangle 754"/>
          <p:cNvSpPr>
            <a:spLocks noChangeArrowheads="1"/>
          </p:cNvSpPr>
          <p:nvPr/>
        </p:nvSpPr>
        <p:spPr bwMode="auto">
          <a:xfrm>
            <a:off x="2000250" y="690547"/>
            <a:ext cx="4305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2800" dirty="0" err="1">
                <a:solidFill>
                  <a:srgbClr val="002060"/>
                </a:solidFill>
              </a:rPr>
              <a:t>Chronostratigraphic</a:t>
            </a:r>
            <a:r>
              <a:rPr lang="fr-FR" sz="2800" dirty="0">
                <a:solidFill>
                  <a:srgbClr val="002060"/>
                </a:solidFill>
              </a:rPr>
              <a:t> </a:t>
            </a:r>
            <a:r>
              <a:rPr lang="fr-FR" sz="2800" dirty="0" err="1">
                <a:solidFill>
                  <a:srgbClr val="002060"/>
                </a:solidFill>
              </a:rPr>
              <a:t>Chart</a:t>
            </a:r>
            <a:endParaRPr lang="fr-FR" sz="2800" dirty="0">
              <a:solidFill>
                <a:srgbClr val="002060"/>
              </a:solidFill>
            </a:endParaRPr>
          </a:p>
        </p:txBody>
      </p:sp>
      <p:grpSp>
        <p:nvGrpSpPr>
          <p:cNvPr id="754" name="Groupe 755"/>
          <p:cNvGrpSpPr>
            <a:grpSpLocks/>
          </p:cNvGrpSpPr>
          <p:nvPr/>
        </p:nvGrpSpPr>
        <p:grpSpPr bwMode="auto">
          <a:xfrm>
            <a:off x="7488238" y="1428750"/>
            <a:ext cx="369887" cy="3417888"/>
            <a:chOff x="7286645" y="1428736"/>
            <a:chExt cx="369332" cy="3417203"/>
          </a:xfrm>
        </p:grpSpPr>
        <p:sp>
          <p:nvSpPr>
            <p:cNvPr id="755" name="AutoShape 734"/>
            <p:cNvSpPr>
              <a:spLocks noChangeArrowheads="1"/>
            </p:cNvSpPr>
            <p:nvPr/>
          </p:nvSpPr>
          <p:spPr bwMode="auto">
            <a:xfrm>
              <a:off x="7399885" y="1428736"/>
              <a:ext cx="142851" cy="3417203"/>
            </a:xfrm>
            <a:prstGeom prst="upDownArrow">
              <a:avLst>
                <a:gd name="adj1" fmla="val 50000"/>
                <a:gd name="adj2" fmla="val 28561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56" name="Text Box 741"/>
            <p:cNvSpPr txBox="1">
              <a:spLocks noChangeArrowheads="1"/>
            </p:cNvSpPr>
            <p:nvPr/>
          </p:nvSpPr>
          <p:spPr bwMode="auto">
            <a:xfrm rot="-5400000">
              <a:off x="6605272" y="2871764"/>
              <a:ext cx="1732077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Salt Tectonics</a:t>
              </a:r>
              <a:endParaRPr lang="fr-FR" b="1"/>
            </a:p>
          </p:txBody>
        </p:sp>
      </p:grpSp>
      <p:sp>
        <p:nvSpPr>
          <p:cNvPr id="757" name="Rectangle 3"/>
          <p:cNvSpPr>
            <a:spLocks noChangeArrowheads="1"/>
          </p:cNvSpPr>
          <p:nvPr/>
        </p:nvSpPr>
        <p:spPr bwMode="auto">
          <a:xfrm>
            <a:off x="98425" y="109538"/>
            <a:ext cx="4057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solidFill>
                  <a:schemeClr val="bg1">
                    <a:lumMod val="65000"/>
                  </a:schemeClr>
                </a:solidFill>
                <a:latin typeface="Trebuchet MS" pitchFamily="34" charset="0"/>
                <a:cs typeface="Arial" pitchFamily="34" charset="0"/>
              </a:rPr>
              <a:t>Atlantic Offshore </a:t>
            </a:r>
          </a:p>
        </p:txBody>
      </p:sp>
      <p:cxnSp>
        <p:nvCxnSpPr>
          <p:cNvPr id="758" name="Connecteur droit 757"/>
          <p:cNvCxnSpPr/>
          <p:nvPr/>
        </p:nvCxnSpPr>
        <p:spPr>
          <a:xfrm>
            <a:off x="142844" y="714356"/>
            <a:ext cx="3786214" cy="1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78288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Trebuchet MS" pitchFamily="34" charset="0"/>
              </a:rPr>
              <a:t> </a:t>
            </a:r>
            <a:r>
              <a:rPr lang="fr-FR" sz="3600" b="1" dirty="0" smtClean="0">
                <a:solidFill>
                  <a:srgbClr val="3333CC"/>
                </a:solidFill>
                <a:latin typeface="Trebuchet MS" pitchFamily="34" charset="0"/>
              </a:rPr>
              <a:t>PETROLEUM SYSTEMS</a:t>
            </a:r>
            <a:endParaRPr lang="fr-FR" sz="3600" b="1" dirty="0">
              <a:solidFill>
                <a:srgbClr val="3333CC"/>
              </a:solidFill>
              <a:latin typeface="Trebuchet MS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98425" y="109538"/>
            <a:ext cx="4057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solidFill>
                  <a:schemeClr val="bg1">
                    <a:lumMod val="65000"/>
                  </a:schemeClr>
                </a:solidFill>
                <a:latin typeface="Trebuchet MS" pitchFamily="34" charset="0"/>
                <a:cs typeface="Arial" pitchFamily="34" charset="0"/>
              </a:rPr>
              <a:t>Atlantic Offshore 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142844" y="714356"/>
            <a:ext cx="3786214" cy="1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e 123"/>
          <p:cNvGrpSpPr/>
          <p:nvPr/>
        </p:nvGrpSpPr>
        <p:grpSpPr>
          <a:xfrm>
            <a:off x="98425" y="109538"/>
            <a:ext cx="4057650" cy="646112"/>
            <a:chOff x="98425" y="109538"/>
            <a:chExt cx="4057650" cy="646112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98425" y="109538"/>
              <a:ext cx="405765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600" b="1" dirty="0">
                  <a:solidFill>
                    <a:schemeClr val="bg1">
                      <a:lumMod val="65000"/>
                    </a:schemeClr>
                  </a:solidFill>
                  <a:latin typeface="Trebuchet MS" pitchFamily="34" charset="0"/>
                  <a:cs typeface="Arial" pitchFamily="34" charset="0"/>
                </a:rPr>
                <a:t>Atlantic Offshore </a:t>
              </a:r>
            </a:p>
          </p:txBody>
        </p:sp>
        <p:cxnSp>
          <p:nvCxnSpPr>
            <p:cNvPr id="5" name="Connecteur droit 4"/>
            <p:cNvCxnSpPr/>
            <p:nvPr/>
          </p:nvCxnSpPr>
          <p:spPr>
            <a:xfrm>
              <a:off x="142844" y="714356"/>
              <a:ext cx="3786214" cy="158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38125" y="1368446"/>
            <a:ext cx="8582025" cy="5060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175125"/>
            <a:endParaRPr lang="fr-FR" sz="8200">
              <a:solidFill>
                <a:schemeClr val="bg2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802313" y="5686446"/>
            <a:ext cx="308768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000" b="1">
                <a:solidFill>
                  <a:srgbClr val="002060"/>
                </a:solidFill>
              </a:rPr>
              <a:t>Tan Tan-1	Jurassic source rock 2.5 </a:t>
            </a:r>
          </a:p>
          <a:p>
            <a:pPr eaLnBrk="0" hangingPunct="0"/>
            <a:r>
              <a:rPr lang="en-GB" sz="1000" b="1">
                <a:solidFill>
                  <a:srgbClr val="002060"/>
                </a:solidFill>
              </a:rPr>
              <a:t>MO-6, -7	Early Cretaceous 1-3</a:t>
            </a:r>
            <a:r>
              <a:rPr lang="en-GB" sz="1200" b="1">
                <a:solidFill>
                  <a:srgbClr val="002060"/>
                </a:solidFill>
              </a:rPr>
              <a:t>%</a:t>
            </a:r>
            <a:endParaRPr lang="en-US" sz="1200" b="1">
              <a:solidFill>
                <a:srgbClr val="002060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273800" y="1616096"/>
            <a:ext cx="2244725" cy="410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fr-FR" sz="1200" b="1">
              <a:solidFill>
                <a:srgbClr val="002060"/>
              </a:solidFill>
            </a:endParaRP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2636838" y="4865709"/>
            <a:ext cx="696912" cy="2317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MA">
              <a:solidFill>
                <a:srgbClr val="002060"/>
              </a:solidFill>
            </a:endParaRP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5500688" y="3783034"/>
            <a:ext cx="695325" cy="2317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MA">
              <a:solidFill>
                <a:srgbClr val="002060"/>
              </a:solidFill>
            </a:endParaRP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3952875" y="3937021"/>
            <a:ext cx="696913" cy="233363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MA">
              <a:solidFill>
                <a:srgbClr val="002060"/>
              </a:solidFill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3255963" y="3627459"/>
            <a:ext cx="696912" cy="233362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MA">
              <a:solidFill>
                <a:srgbClr val="002060"/>
              </a:solidFill>
            </a:endParaRPr>
          </a:p>
        </p:txBody>
      </p:sp>
      <p:sp>
        <p:nvSpPr>
          <p:cNvPr id="14" name="Oval 10"/>
          <p:cNvSpPr>
            <a:spLocks noChangeArrowheads="1"/>
          </p:cNvSpPr>
          <p:nvPr/>
        </p:nvSpPr>
        <p:spPr bwMode="auto">
          <a:xfrm>
            <a:off x="2636838" y="3395684"/>
            <a:ext cx="619125" cy="696912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MA">
              <a:solidFill>
                <a:srgbClr val="002060"/>
              </a:solidFill>
            </a:endParaRPr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1966913" y="3551259"/>
            <a:ext cx="619125" cy="69532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MA">
              <a:solidFill>
                <a:srgbClr val="002060"/>
              </a:solidFill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1385888" y="1711346"/>
            <a:ext cx="369887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BTS-1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1957388" y="1711346"/>
            <a:ext cx="5556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Marcan-1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2695575" y="1711346"/>
            <a:ext cx="4095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AGM-1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3138488" y="1690709"/>
            <a:ext cx="414337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AGM-2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4454525" y="1690709"/>
            <a:ext cx="744538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    DSDP 370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5257800" y="1690709"/>
            <a:ext cx="603250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DSDP 545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5843588" y="1690709"/>
            <a:ext cx="638175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 DSDP 547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557213" y="2047896"/>
            <a:ext cx="511175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 dirty="0">
                <a:solidFill>
                  <a:srgbClr val="002060"/>
                </a:solidFill>
              </a:rPr>
              <a:t>Miocene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557213" y="2225696"/>
            <a:ext cx="617537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Oligocene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auto">
          <a:xfrm>
            <a:off x="557213" y="2403496"/>
            <a:ext cx="454025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Eocene</a:t>
            </a:r>
            <a:endParaRPr lang="en-US" sz="1400" b="1">
              <a:solidFill>
                <a:srgbClr val="002060"/>
              </a:solidFill>
            </a:endParaRPr>
          </a:p>
        </p:txBody>
      </p:sp>
      <p:grpSp>
        <p:nvGrpSpPr>
          <p:cNvPr id="121" name="Groupe 120"/>
          <p:cNvGrpSpPr/>
          <p:nvPr/>
        </p:nvGrpSpPr>
        <p:grpSpPr>
          <a:xfrm>
            <a:off x="1977355" y="2394626"/>
            <a:ext cx="696912" cy="231775"/>
            <a:chOff x="1977355" y="2394626"/>
            <a:chExt cx="696912" cy="231775"/>
          </a:xfrm>
        </p:grpSpPr>
        <p:sp>
          <p:nvSpPr>
            <p:cNvPr id="16" name="Oval 12"/>
            <p:cNvSpPr>
              <a:spLocks noChangeArrowheads="1"/>
            </p:cNvSpPr>
            <p:nvPr/>
          </p:nvSpPr>
          <p:spPr bwMode="auto">
            <a:xfrm>
              <a:off x="1977355" y="2394626"/>
              <a:ext cx="696912" cy="231775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>
                <a:solidFill>
                  <a:srgbClr val="002060"/>
                </a:solidFill>
              </a:endParaRPr>
            </a:p>
          </p:txBody>
        </p:sp>
        <p:sp>
          <p:nvSpPr>
            <p:cNvPr id="27" name="Rectangle 23"/>
            <p:cNvSpPr>
              <a:spLocks noChangeArrowheads="1"/>
            </p:cNvSpPr>
            <p:nvPr/>
          </p:nvSpPr>
          <p:spPr bwMode="auto">
            <a:xfrm>
              <a:off x="2020888" y="2418180"/>
              <a:ext cx="609847" cy="184666"/>
            </a:xfrm>
            <a:prstGeom prst="rect">
              <a:avLst/>
            </a:prstGeom>
            <a:solidFill>
              <a:srgbClr val="33CC33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TOC 4-7%</a:t>
              </a:r>
            </a:p>
          </p:txBody>
        </p:sp>
      </p:grp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557213" y="2579709"/>
            <a:ext cx="630237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Paleocene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557213" y="2759096"/>
            <a:ext cx="319087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Maas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30" name="Rectangle 26"/>
          <p:cNvSpPr>
            <a:spLocks noChangeArrowheads="1"/>
          </p:cNvSpPr>
          <p:nvPr/>
        </p:nvSpPr>
        <p:spPr bwMode="auto">
          <a:xfrm>
            <a:off x="557213" y="2936896"/>
            <a:ext cx="352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Camp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557213" y="3114696"/>
            <a:ext cx="277812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Sant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32" name="Rectangle 28"/>
          <p:cNvSpPr>
            <a:spLocks noChangeArrowheads="1"/>
          </p:cNvSpPr>
          <p:nvPr/>
        </p:nvSpPr>
        <p:spPr bwMode="auto">
          <a:xfrm>
            <a:off x="557213" y="3292496"/>
            <a:ext cx="2476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Con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557213" y="3470296"/>
            <a:ext cx="20691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 dirty="0" err="1">
                <a:solidFill>
                  <a:srgbClr val="002060"/>
                </a:solidFill>
              </a:rPr>
              <a:t>Tur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34" name="Rectangle 30"/>
          <p:cNvSpPr>
            <a:spLocks noChangeArrowheads="1"/>
          </p:cNvSpPr>
          <p:nvPr/>
        </p:nvSpPr>
        <p:spPr bwMode="auto">
          <a:xfrm>
            <a:off x="2792413" y="3486171"/>
            <a:ext cx="390525" cy="122238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2060"/>
                </a:solidFill>
              </a:rPr>
              <a:t>TOC 2%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auto">
          <a:xfrm>
            <a:off x="557213" y="3648096"/>
            <a:ext cx="24205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Cen</a:t>
            </a:r>
          </a:p>
        </p:txBody>
      </p:sp>
      <p:sp>
        <p:nvSpPr>
          <p:cNvPr id="36" name="Rectangle 32"/>
          <p:cNvSpPr>
            <a:spLocks noChangeArrowheads="1"/>
          </p:cNvSpPr>
          <p:nvPr/>
        </p:nvSpPr>
        <p:spPr bwMode="auto">
          <a:xfrm>
            <a:off x="2120900" y="3663971"/>
            <a:ext cx="390525" cy="122238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2060"/>
                </a:solidFill>
              </a:rPr>
              <a:t>TOC 2%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37" name="Rectangle 33"/>
          <p:cNvSpPr>
            <a:spLocks noChangeArrowheads="1"/>
          </p:cNvSpPr>
          <p:nvPr/>
        </p:nvSpPr>
        <p:spPr bwMode="auto">
          <a:xfrm>
            <a:off x="2754313" y="3663971"/>
            <a:ext cx="485775" cy="123825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2060"/>
                </a:solidFill>
              </a:rPr>
              <a:t>TOC 1-2%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38" name="Rectangle 34"/>
          <p:cNvSpPr>
            <a:spLocks noChangeArrowheads="1"/>
          </p:cNvSpPr>
          <p:nvPr/>
        </p:nvSpPr>
        <p:spPr bwMode="auto">
          <a:xfrm>
            <a:off x="3413125" y="3663971"/>
            <a:ext cx="50958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2060"/>
                </a:solidFill>
              </a:rPr>
              <a:t> TOC 1-2%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39" name="Rectangle 35"/>
          <p:cNvSpPr>
            <a:spLocks noChangeArrowheads="1"/>
          </p:cNvSpPr>
          <p:nvPr/>
        </p:nvSpPr>
        <p:spPr bwMode="auto">
          <a:xfrm>
            <a:off x="557213" y="3825896"/>
            <a:ext cx="21480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Alb</a:t>
            </a:r>
          </a:p>
        </p:txBody>
      </p:sp>
      <p:sp>
        <p:nvSpPr>
          <p:cNvPr id="40" name="Rectangle 36"/>
          <p:cNvSpPr>
            <a:spLocks noChangeArrowheads="1"/>
          </p:cNvSpPr>
          <p:nvPr/>
        </p:nvSpPr>
        <p:spPr bwMode="auto">
          <a:xfrm>
            <a:off x="2084388" y="3841771"/>
            <a:ext cx="485775" cy="123825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2060"/>
                </a:solidFill>
              </a:rPr>
              <a:t>TOC 1-2%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41" name="Rectangle 37"/>
          <p:cNvSpPr>
            <a:spLocks noChangeArrowheads="1"/>
          </p:cNvSpPr>
          <p:nvPr/>
        </p:nvSpPr>
        <p:spPr bwMode="auto">
          <a:xfrm>
            <a:off x="2792413" y="3841771"/>
            <a:ext cx="390525" cy="122238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2060"/>
                </a:solidFill>
              </a:rPr>
              <a:t>TOC 1%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42" name="Rectangle 38"/>
          <p:cNvSpPr>
            <a:spLocks noChangeArrowheads="1"/>
          </p:cNvSpPr>
          <p:nvPr/>
        </p:nvSpPr>
        <p:spPr bwMode="auto">
          <a:xfrm>
            <a:off x="5608638" y="3841771"/>
            <a:ext cx="485775" cy="123825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2060"/>
                </a:solidFill>
              </a:rPr>
              <a:t>TOC 1-2%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43" name="Rectangle 39"/>
          <p:cNvSpPr>
            <a:spLocks noChangeArrowheads="1"/>
          </p:cNvSpPr>
          <p:nvPr/>
        </p:nvSpPr>
        <p:spPr bwMode="auto">
          <a:xfrm>
            <a:off x="557213" y="4003696"/>
            <a:ext cx="22865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Apt</a:t>
            </a:r>
          </a:p>
        </p:txBody>
      </p:sp>
      <p:sp>
        <p:nvSpPr>
          <p:cNvPr id="44" name="Rectangle 40"/>
          <p:cNvSpPr>
            <a:spLocks noChangeArrowheads="1"/>
          </p:cNvSpPr>
          <p:nvPr/>
        </p:nvSpPr>
        <p:spPr bwMode="auto">
          <a:xfrm>
            <a:off x="2084388" y="4019571"/>
            <a:ext cx="485775" cy="123825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2060"/>
                </a:solidFill>
              </a:rPr>
              <a:t>TOC 1-2%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45" name="Rectangle 41"/>
          <p:cNvSpPr>
            <a:spLocks noChangeArrowheads="1"/>
          </p:cNvSpPr>
          <p:nvPr/>
        </p:nvSpPr>
        <p:spPr bwMode="auto">
          <a:xfrm>
            <a:off x="4144963" y="4019571"/>
            <a:ext cx="392112" cy="122238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2060"/>
                </a:solidFill>
              </a:rPr>
              <a:t>TOC 1%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46" name="Rectangle 42"/>
          <p:cNvSpPr>
            <a:spLocks noChangeArrowheads="1"/>
          </p:cNvSpPr>
          <p:nvPr/>
        </p:nvSpPr>
        <p:spPr bwMode="auto">
          <a:xfrm>
            <a:off x="557213" y="4181496"/>
            <a:ext cx="212725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Bar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47" name="Rectangle 43"/>
          <p:cNvSpPr>
            <a:spLocks noChangeArrowheads="1"/>
          </p:cNvSpPr>
          <p:nvPr/>
        </p:nvSpPr>
        <p:spPr bwMode="auto">
          <a:xfrm>
            <a:off x="557213" y="4359296"/>
            <a:ext cx="2825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Haut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48" name="Rectangle 44"/>
          <p:cNvSpPr>
            <a:spLocks noChangeArrowheads="1"/>
          </p:cNvSpPr>
          <p:nvPr/>
        </p:nvSpPr>
        <p:spPr bwMode="auto">
          <a:xfrm>
            <a:off x="557213" y="4537096"/>
            <a:ext cx="1905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Val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49" name="Rectangle 45"/>
          <p:cNvSpPr>
            <a:spLocks noChangeArrowheads="1"/>
          </p:cNvSpPr>
          <p:nvPr/>
        </p:nvSpPr>
        <p:spPr bwMode="auto">
          <a:xfrm>
            <a:off x="557213" y="4714896"/>
            <a:ext cx="212725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Ber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50" name="Rectangle 46"/>
          <p:cNvSpPr>
            <a:spLocks noChangeArrowheads="1"/>
          </p:cNvSpPr>
          <p:nvPr/>
        </p:nvSpPr>
        <p:spPr bwMode="auto">
          <a:xfrm>
            <a:off x="557213" y="4891109"/>
            <a:ext cx="323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U Jur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51" name="Rectangle 47"/>
          <p:cNvSpPr>
            <a:spLocks noChangeArrowheads="1"/>
          </p:cNvSpPr>
          <p:nvPr/>
        </p:nvSpPr>
        <p:spPr bwMode="auto">
          <a:xfrm>
            <a:off x="2790032" y="4920477"/>
            <a:ext cx="405560" cy="153888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TOC 1%</a:t>
            </a:r>
          </a:p>
        </p:txBody>
      </p:sp>
      <p:sp>
        <p:nvSpPr>
          <p:cNvPr id="52" name="Rectangle 48"/>
          <p:cNvSpPr>
            <a:spLocks noChangeArrowheads="1"/>
          </p:cNvSpPr>
          <p:nvPr/>
        </p:nvSpPr>
        <p:spPr bwMode="auto">
          <a:xfrm>
            <a:off x="557213" y="5070496"/>
            <a:ext cx="341312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M Jur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53" name="Rectangle 49"/>
          <p:cNvSpPr>
            <a:spLocks noChangeArrowheads="1"/>
          </p:cNvSpPr>
          <p:nvPr/>
        </p:nvSpPr>
        <p:spPr bwMode="auto">
          <a:xfrm>
            <a:off x="557213" y="5248296"/>
            <a:ext cx="312737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L Jur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54" name="Rectangle 50"/>
          <p:cNvSpPr>
            <a:spLocks noChangeArrowheads="1"/>
          </p:cNvSpPr>
          <p:nvPr/>
        </p:nvSpPr>
        <p:spPr bwMode="auto">
          <a:xfrm>
            <a:off x="557213" y="5424509"/>
            <a:ext cx="4762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Triassic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55" name="Line 51"/>
          <p:cNvSpPr>
            <a:spLocks noChangeShapeType="1"/>
          </p:cNvSpPr>
          <p:nvPr/>
        </p:nvSpPr>
        <p:spPr bwMode="auto">
          <a:xfrm flipV="1">
            <a:off x="1154113" y="1903434"/>
            <a:ext cx="7092950" cy="0"/>
          </a:xfrm>
          <a:prstGeom prst="line">
            <a:avLst/>
          </a:prstGeom>
          <a:noFill/>
          <a:ln w="9525">
            <a:solidFill>
              <a:srgbClr val="3399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" name="Rectangle 52"/>
          <p:cNvSpPr>
            <a:spLocks noChangeArrowheads="1"/>
          </p:cNvSpPr>
          <p:nvPr/>
        </p:nvSpPr>
        <p:spPr bwMode="auto">
          <a:xfrm>
            <a:off x="471488" y="3644921"/>
            <a:ext cx="8047037" cy="3476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MA">
              <a:solidFill>
                <a:srgbClr val="002060"/>
              </a:solidFill>
            </a:endParaRPr>
          </a:p>
        </p:txBody>
      </p:sp>
      <p:sp>
        <p:nvSpPr>
          <p:cNvPr id="57" name="Rectangle 53"/>
          <p:cNvSpPr>
            <a:spLocks noChangeArrowheads="1"/>
          </p:cNvSpPr>
          <p:nvPr/>
        </p:nvSpPr>
        <p:spPr bwMode="auto">
          <a:xfrm>
            <a:off x="471488" y="2741634"/>
            <a:ext cx="8047037" cy="903287"/>
          </a:xfrm>
          <a:prstGeom prst="rect">
            <a:avLst/>
          </a:prstGeom>
          <a:noFill/>
          <a:ln w="28575">
            <a:solidFill>
              <a:srgbClr val="3399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MA">
              <a:solidFill>
                <a:srgbClr val="002060"/>
              </a:solidFill>
            </a:endParaRPr>
          </a:p>
        </p:txBody>
      </p:sp>
      <p:sp>
        <p:nvSpPr>
          <p:cNvPr id="58" name="Rectangle 54"/>
          <p:cNvSpPr>
            <a:spLocks noChangeArrowheads="1"/>
          </p:cNvSpPr>
          <p:nvPr/>
        </p:nvSpPr>
        <p:spPr bwMode="auto">
          <a:xfrm>
            <a:off x="471488" y="4894284"/>
            <a:ext cx="8047037" cy="503237"/>
          </a:xfrm>
          <a:prstGeom prst="rect">
            <a:avLst/>
          </a:prstGeom>
          <a:noFill/>
          <a:ln w="28575">
            <a:solidFill>
              <a:srgbClr val="9966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MA">
              <a:solidFill>
                <a:srgbClr val="002060"/>
              </a:solidFill>
            </a:endParaRPr>
          </a:p>
        </p:txBody>
      </p:sp>
      <p:sp>
        <p:nvSpPr>
          <p:cNvPr id="59" name="Line 55"/>
          <p:cNvSpPr>
            <a:spLocks noChangeShapeType="1"/>
          </p:cNvSpPr>
          <p:nvPr/>
        </p:nvSpPr>
        <p:spPr bwMode="auto">
          <a:xfrm>
            <a:off x="471488" y="3295671"/>
            <a:ext cx="781367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" name="Text Box 56"/>
          <p:cNvSpPr txBox="1">
            <a:spLocks noChangeArrowheads="1"/>
          </p:cNvSpPr>
          <p:nvPr/>
        </p:nvSpPr>
        <p:spPr bwMode="auto">
          <a:xfrm>
            <a:off x="3365500" y="2843234"/>
            <a:ext cx="2338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2060"/>
                </a:solidFill>
              </a:rPr>
              <a:t>Maastrichtian - Santonian</a:t>
            </a:r>
          </a:p>
        </p:txBody>
      </p:sp>
      <p:sp>
        <p:nvSpPr>
          <p:cNvPr id="61" name="Text Box 57"/>
          <p:cNvSpPr txBox="1">
            <a:spLocks noChangeArrowheads="1"/>
          </p:cNvSpPr>
          <p:nvPr/>
        </p:nvSpPr>
        <p:spPr bwMode="auto">
          <a:xfrm>
            <a:off x="3571868" y="3195638"/>
            <a:ext cx="19446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Coniacian - </a:t>
            </a:r>
            <a:r>
              <a:rPr lang="en-US" sz="1400" b="1" dirty="0" err="1">
                <a:solidFill>
                  <a:srgbClr val="002060"/>
                </a:solidFill>
              </a:rPr>
              <a:t>Turonian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62" name="Text Box 58"/>
          <p:cNvSpPr txBox="1">
            <a:spLocks noChangeArrowheads="1"/>
          </p:cNvSpPr>
          <p:nvPr/>
        </p:nvSpPr>
        <p:spPr bwMode="auto">
          <a:xfrm>
            <a:off x="4049713" y="3583009"/>
            <a:ext cx="170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Cenomanian - Albian</a:t>
            </a:r>
          </a:p>
        </p:txBody>
      </p:sp>
      <p:sp>
        <p:nvSpPr>
          <p:cNvPr id="63" name="Text Box 59"/>
          <p:cNvSpPr txBox="1">
            <a:spLocks noChangeArrowheads="1"/>
          </p:cNvSpPr>
          <p:nvPr/>
        </p:nvSpPr>
        <p:spPr bwMode="auto">
          <a:xfrm>
            <a:off x="3721100" y="4338659"/>
            <a:ext cx="1847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rgbClr val="002060"/>
                </a:solidFill>
              </a:rPr>
              <a:t>Aptian</a:t>
            </a:r>
            <a:r>
              <a:rPr lang="en-US" sz="1400" b="1" dirty="0">
                <a:solidFill>
                  <a:srgbClr val="002060"/>
                </a:solidFill>
              </a:rPr>
              <a:t> - Neocomian</a:t>
            </a:r>
          </a:p>
        </p:txBody>
      </p:sp>
      <p:sp>
        <p:nvSpPr>
          <p:cNvPr id="64" name="Text Box 60"/>
          <p:cNvSpPr txBox="1">
            <a:spLocks noChangeArrowheads="1"/>
          </p:cNvSpPr>
          <p:nvPr/>
        </p:nvSpPr>
        <p:spPr bwMode="auto">
          <a:xfrm>
            <a:off x="4030663" y="4857760"/>
            <a:ext cx="903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Jurassic</a:t>
            </a:r>
          </a:p>
        </p:txBody>
      </p:sp>
      <p:sp>
        <p:nvSpPr>
          <p:cNvPr id="65" name="Text Box 61"/>
          <p:cNvSpPr txBox="1">
            <a:spLocks noChangeArrowheads="1"/>
          </p:cNvSpPr>
          <p:nvPr/>
        </p:nvSpPr>
        <p:spPr bwMode="auto">
          <a:xfrm>
            <a:off x="2884488" y="5718196"/>
            <a:ext cx="1622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400" b="1" dirty="0">
                <a:solidFill>
                  <a:srgbClr val="002060"/>
                </a:solidFill>
              </a:rPr>
              <a:t>Rich source rock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66" name="Oval 62"/>
          <p:cNvSpPr>
            <a:spLocks noChangeArrowheads="1"/>
          </p:cNvSpPr>
          <p:nvPr/>
        </p:nvSpPr>
        <p:spPr bwMode="auto">
          <a:xfrm>
            <a:off x="2173288" y="5716609"/>
            <a:ext cx="696912" cy="231775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MA">
              <a:solidFill>
                <a:srgbClr val="002060"/>
              </a:solidFill>
            </a:endParaRPr>
          </a:p>
        </p:txBody>
      </p:sp>
      <p:grpSp>
        <p:nvGrpSpPr>
          <p:cNvPr id="112" name="Groupe 111"/>
          <p:cNvGrpSpPr/>
          <p:nvPr/>
        </p:nvGrpSpPr>
        <p:grpSpPr>
          <a:xfrm>
            <a:off x="2636838" y="2776559"/>
            <a:ext cx="696912" cy="233362"/>
            <a:chOff x="2636838" y="2776559"/>
            <a:chExt cx="696912" cy="233362"/>
          </a:xfrm>
        </p:grpSpPr>
        <p:sp>
          <p:nvSpPr>
            <p:cNvPr id="67" name="Oval 63"/>
            <p:cNvSpPr>
              <a:spLocks noChangeArrowheads="1"/>
            </p:cNvSpPr>
            <p:nvPr/>
          </p:nvSpPr>
          <p:spPr bwMode="auto">
            <a:xfrm>
              <a:off x="2636838" y="2776559"/>
              <a:ext cx="696912" cy="233362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>
                <a:solidFill>
                  <a:srgbClr val="002060"/>
                </a:solidFill>
              </a:endParaRPr>
            </a:p>
          </p:txBody>
        </p:sp>
        <p:sp>
          <p:nvSpPr>
            <p:cNvPr id="68" name="Rectangle 64"/>
            <p:cNvSpPr>
              <a:spLocks noChangeArrowheads="1"/>
            </p:cNvSpPr>
            <p:nvPr/>
          </p:nvSpPr>
          <p:spPr bwMode="auto">
            <a:xfrm>
              <a:off x="2730500" y="2832121"/>
              <a:ext cx="509588" cy="122238"/>
            </a:xfrm>
            <a:prstGeom prst="rect">
              <a:avLst/>
            </a:prstGeom>
            <a:solidFill>
              <a:srgbClr val="33CC33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dirty="0">
                  <a:solidFill>
                    <a:srgbClr val="002060"/>
                  </a:solidFill>
                </a:rPr>
                <a:t> TOC 1-3%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69" name="Oval 65"/>
          <p:cNvSpPr>
            <a:spLocks noChangeArrowheads="1"/>
          </p:cNvSpPr>
          <p:nvPr/>
        </p:nvSpPr>
        <p:spPr bwMode="auto">
          <a:xfrm>
            <a:off x="3255963" y="3395684"/>
            <a:ext cx="696912" cy="231775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MA">
              <a:solidFill>
                <a:srgbClr val="002060"/>
              </a:solidFill>
            </a:endParaRPr>
          </a:p>
        </p:txBody>
      </p:sp>
      <p:sp>
        <p:nvSpPr>
          <p:cNvPr id="70" name="Rectangle 66"/>
          <p:cNvSpPr>
            <a:spLocks noChangeArrowheads="1"/>
          </p:cNvSpPr>
          <p:nvPr/>
        </p:nvSpPr>
        <p:spPr bwMode="auto">
          <a:xfrm>
            <a:off x="3413125" y="3486171"/>
            <a:ext cx="509588" cy="122238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2060"/>
                </a:solidFill>
              </a:rPr>
              <a:t> TOC 3-4%</a:t>
            </a:r>
            <a:endParaRPr lang="en-US" sz="1400" b="1">
              <a:solidFill>
                <a:srgbClr val="002060"/>
              </a:solidFill>
            </a:endParaRPr>
          </a:p>
        </p:txBody>
      </p:sp>
      <p:grpSp>
        <p:nvGrpSpPr>
          <p:cNvPr id="113" name="Groupe 112"/>
          <p:cNvGrpSpPr/>
          <p:nvPr/>
        </p:nvGrpSpPr>
        <p:grpSpPr>
          <a:xfrm>
            <a:off x="5500688" y="2390796"/>
            <a:ext cx="695325" cy="231775"/>
            <a:chOff x="5500688" y="2390796"/>
            <a:chExt cx="695325" cy="231775"/>
          </a:xfrm>
        </p:grpSpPr>
        <p:sp>
          <p:nvSpPr>
            <p:cNvPr id="71" name="Oval 67"/>
            <p:cNvSpPr>
              <a:spLocks noChangeArrowheads="1"/>
            </p:cNvSpPr>
            <p:nvPr/>
          </p:nvSpPr>
          <p:spPr bwMode="auto">
            <a:xfrm>
              <a:off x="5500688" y="2390796"/>
              <a:ext cx="695325" cy="231775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>
                <a:solidFill>
                  <a:srgbClr val="002060"/>
                </a:solidFill>
              </a:endParaRPr>
            </a:p>
          </p:txBody>
        </p:sp>
        <p:sp>
          <p:nvSpPr>
            <p:cNvPr id="72" name="Rectangle 68"/>
            <p:cNvSpPr>
              <a:spLocks noChangeArrowheads="1"/>
            </p:cNvSpPr>
            <p:nvPr/>
          </p:nvSpPr>
          <p:spPr bwMode="auto">
            <a:xfrm>
              <a:off x="5605463" y="2444771"/>
              <a:ext cx="485775" cy="123825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dirty="0">
                  <a:solidFill>
                    <a:srgbClr val="002060"/>
                  </a:solidFill>
                </a:rPr>
                <a:t>TOC 1-5%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17" name="Groupe 116"/>
          <p:cNvGrpSpPr/>
          <p:nvPr/>
        </p:nvGrpSpPr>
        <p:grpSpPr>
          <a:xfrm>
            <a:off x="1279252" y="3786467"/>
            <a:ext cx="696913" cy="231775"/>
            <a:chOff x="1279252" y="3786467"/>
            <a:chExt cx="696913" cy="231775"/>
          </a:xfrm>
        </p:grpSpPr>
        <p:sp>
          <p:nvSpPr>
            <p:cNvPr id="73" name="Oval 69"/>
            <p:cNvSpPr>
              <a:spLocks noChangeArrowheads="1"/>
            </p:cNvSpPr>
            <p:nvPr/>
          </p:nvSpPr>
          <p:spPr bwMode="auto">
            <a:xfrm>
              <a:off x="1279252" y="3786467"/>
              <a:ext cx="696913" cy="231775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>
                <a:solidFill>
                  <a:srgbClr val="002060"/>
                </a:solidFill>
              </a:endParaRPr>
            </a:p>
          </p:txBody>
        </p:sp>
        <p:sp>
          <p:nvSpPr>
            <p:cNvPr id="74" name="Rectangle 70"/>
            <p:cNvSpPr>
              <a:spLocks noChangeArrowheads="1"/>
            </p:cNvSpPr>
            <p:nvPr/>
          </p:nvSpPr>
          <p:spPr bwMode="auto">
            <a:xfrm>
              <a:off x="1322785" y="3810021"/>
              <a:ext cx="609847" cy="184666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TOC 2-4%</a:t>
              </a:r>
            </a:p>
          </p:txBody>
        </p:sp>
      </p:grpSp>
      <p:sp>
        <p:nvSpPr>
          <p:cNvPr id="75" name="Oval 71"/>
          <p:cNvSpPr>
            <a:spLocks noChangeArrowheads="1"/>
          </p:cNvSpPr>
          <p:nvPr/>
        </p:nvSpPr>
        <p:spPr bwMode="auto">
          <a:xfrm>
            <a:off x="3255963" y="3783034"/>
            <a:ext cx="696912" cy="2317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MA">
              <a:solidFill>
                <a:srgbClr val="002060"/>
              </a:solidFill>
            </a:endParaRPr>
          </a:p>
        </p:txBody>
      </p:sp>
      <p:sp>
        <p:nvSpPr>
          <p:cNvPr id="76" name="Rectangle 72"/>
          <p:cNvSpPr>
            <a:spLocks noChangeArrowheads="1"/>
          </p:cNvSpPr>
          <p:nvPr/>
        </p:nvSpPr>
        <p:spPr bwMode="auto">
          <a:xfrm>
            <a:off x="3451225" y="3841771"/>
            <a:ext cx="390525" cy="122238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2060"/>
                </a:solidFill>
              </a:rPr>
              <a:t>TOC 1%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77" name="Oval 73"/>
          <p:cNvSpPr>
            <a:spLocks noChangeArrowheads="1"/>
          </p:cNvSpPr>
          <p:nvPr/>
        </p:nvSpPr>
        <p:spPr bwMode="auto">
          <a:xfrm>
            <a:off x="3952875" y="3783034"/>
            <a:ext cx="696913" cy="231775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MA">
              <a:solidFill>
                <a:srgbClr val="002060"/>
              </a:solidFill>
            </a:endParaRPr>
          </a:p>
        </p:txBody>
      </p:sp>
      <p:sp>
        <p:nvSpPr>
          <p:cNvPr id="78" name="Rectangle 74"/>
          <p:cNvSpPr>
            <a:spLocks noChangeArrowheads="1"/>
          </p:cNvSpPr>
          <p:nvPr/>
        </p:nvSpPr>
        <p:spPr bwMode="auto">
          <a:xfrm>
            <a:off x="4106863" y="3841771"/>
            <a:ext cx="485775" cy="123825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2060"/>
                </a:solidFill>
              </a:rPr>
              <a:t>TOC 1-5%</a:t>
            </a:r>
            <a:endParaRPr lang="en-US" sz="1400" b="1">
              <a:solidFill>
                <a:srgbClr val="002060"/>
              </a:solidFill>
            </a:endParaRPr>
          </a:p>
        </p:txBody>
      </p:sp>
      <p:grpSp>
        <p:nvGrpSpPr>
          <p:cNvPr id="119" name="Groupe 118"/>
          <p:cNvGrpSpPr/>
          <p:nvPr/>
        </p:nvGrpSpPr>
        <p:grpSpPr>
          <a:xfrm>
            <a:off x="4809455" y="3788848"/>
            <a:ext cx="696913" cy="231775"/>
            <a:chOff x="4809455" y="3788848"/>
            <a:chExt cx="696913" cy="231775"/>
          </a:xfrm>
        </p:grpSpPr>
        <p:sp>
          <p:nvSpPr>
            <p:cNvPr id="79" name="Oval 75"/>
            <p:cNvSpPr>
              <a:spLocks noChangeArrowheads="1"/>
            </p:cNvSpPr>
            <p:nvPr/>
          </p:nvSpPr>
          <p:spPr bwMode="auto">
            <a:xfrm>
              <a:off x="4809455" y="3788848"/>
              <a:ext cx="696913" cy="231775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 sz="1200">
                <a:solidFill>
                  <a:srgbClr val="FF0000"/>
                </a:solidFill>
              </a:endParaRPr>
            </a:p>
          </p:txBody>
        </p:sp>
        <p:sp>
          <p:nvSpPr>
            <p:cNvPr id="80" name="Rectangle 76"/>
            <p:cNvSpPr>
              <a:spLocks noChangeArrowheads="1"/>
            </p:cNvSpPr>
            <p:nvPr/>
          </p:nvSpPr>
          <p:spPr bwMode="auto">
            <a:xfrm>
              <a:off x="4852988" y="3812402"/>
              <a:ext cx="609847" cy="184666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TOC 2-4%</a:t>
              </a:r>
            </a:p>
          </p:txBody>
        </p:sp>
      </p:grpSp>
      <p:sp>
        <p:nvSpPr>
          <p:cNvPr id="83" name="Oval 79"/>
          <p:cNvSpPr>
            <a:spLocks noChangeArrowheads="1"/>
          </p:cNvSpPr>
          <p:nvPr/>
        </p:nvSpPr>
        <p:spPr bwMode="auto">
          <a:xfrm>
            <a:off x="2173288" y="6026171"/>
            <a:ext cx="696912" cy="2317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MA">
              <a:solidFill>
                <a:srgbClr val="002060"/>
              </a:solidFill>
            </a:endParaRPr>
          </a:p>
        </p:txBody>
      </p:sp>
      <p:sp>
        <p:nvSpPr>
          <p:cNvPr id="84" name="Text Box 80"/>
          <p:cNvSpPr txBox="1">
            <a:spLocks noChangeArrowheads="1"/>
          </p:cNvSpPr>
          <p:nvPr/>
        </p:nvSpPr>
        <p:spPr bwMode="auto">
          <a:xfrm>
            <a:off x="4030663" y="2239984"/>
            <a:ext cx="835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2060"/>
                </a:solidFill>
              </a:rPr>
              <a:t>Tertiary</a:t>
            </a:r>
          </a:p>
        </p:txBody>
      </p:sp>
      <p:sp>
        <p:nvSpPr>
          <p:cNvPr id="85" name="Rectangle 81"/>
          <p:cNvSpPr>
            <a:spLocks noChangeArrowheads="1"/>
          </p:cNvSpPr>
          <p:nvPr/>
        </p:nvSpPr>
        <p:spPr bwMode="auto">
          <a:xfrm>
            <a:off x="6500813" y="1690709"/>
            <a:ext cx="603250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 DSDP369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86" name="Rectangle 82"/>
          <p:cNvSpPr>
            <a:spLocks noChangeArrowheads="1"/>
          </p:cNvSpPr>
          <p:nvPr/>
        </p:nvSpPr>
        <p:spPr bwMode="auto">
          <a:xfrm>
            <a:off x="7159625" y="1690709"/>
            <a:ext cx="558800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 Alisio 15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87" name="Rectangle 83"/>
          <p:cNvSpPr>
            <a:spLocks noChangeArrowheads="1"/>
          </p:cNvSpPr>
          <p:nvPr/>
        </p:nvSpPr>
        <p:spPr bwMode="auto">
          <a:xfrm>
            <a:off x="7743825" y="1690709"/>
            <a:ext cx="744538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 Spansah 51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88" name="Oval 84"/>
          <p:cNvSpPr>
            <a:spLocks noChangeArrowheads="1"/>
          </p:cNvSpPr>
          <p:nvPr/>
        </p:nvSpPr>
        <p:spPr bwMode="auto">
          <a:xfrm>
            <a:off x="6892925" y="2390796"/>
            <a:ext cx="696913" cy="2317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MA">
              <a:solidFill>
                <a:srgbClr val="002060"/>
              </a:solidFill>
            </a:endParaRPr>
          </a:p>
        </p:txBody>
      </p:sp>
      <p:sp>
        <p:nvSpPr>
          <p:cNvPr id="91" name="Oval 87"/>
          <p:cNvSpPr>
            <a:spLocks noChangeArrowheads="1"/>
          </p:cNvSpPr>
          <p:nvPr/>
        </p:nvSpPr>
        <p:spPr bwMode="auto">
          <a:xfrm>
            <a:off x="7667625" y="2854346"/>
            <a:ext cx="695325" cy="231775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MA">
              <a:solidFill>
                <a:srgbClr val="002060"/>
              </a:solidFill>
            </a:endParaRPr>
          </a:p>
        </p:txBody>
      </p:sp>
      <p:sp>
        <p:nvSpPr>
          <p:cNvPr id="92" name="Rectangle 88"/>
          <p:cNvSpPr>
            <a:spLocks noChangeArrowheads="1"/>
          </p:cNvSpPr>
          <p:nvPr/>
        </p:nvSpPr>
        <p:spPr bwMode="auto">
          <a:xfrm>
            <a:off x="7034213" y="2466996"/>
            <a:ext cx="485775" cy="123825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2060"/>
                </a:solidFill>
              </a:rPr>
              <a:t>TOC 1-2%</a:t>
            </a:r>
            <a:endParaRPr lang="en-US" sz="1400" b="1">
              <a:solidFill>
                <a:srgbClr val="002060"/>
              </a:solidFill>
            </a:endParaRPr>
          </a:p>
        </p:txBody>
      </p:sp>
      <p:grpSp>
        <p:nvGrpSpPr>
          <p:cNvPr id="118" name="Groupe 117"/>
          <p:cNvGrpSpPr/>
          <p:nvPr/>
        </p:nvGrpSpPr>
        <p:grpSpPr>
          <a:xfrm>
            <a:off x="6902177" y="3708679"/>
            <a:ext cx="696913" cy="231775"/>
            <a:chOff x="6902177" y="3708679"/>
            <a:chExt cx="696913" cy="231775"/>
          </a:xfrm>
        </p:grpSpPr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6902177" y="3708679"/>
              <a:ext cx="696913" cy="231775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 sz="1200">
                <a:solidFill>
                  <a:srgbClr val="FF0000"/>
                </a:solidFill>
              </a:endParaRPr>
            </a:p>
          </p:txBody>
        </p:sp>
        <p:sp>
          <p:nvSpPr>
            <p:cNvPr id="93" name="Rectangle 89"/>
            <p:cNvSpPr>
              <a:spLocks noChangeArrowheads="1"/>
            </p:cNvSpPr>
            <p:nvPr/>
          </p:nvSpPr>
          <p:spPr bwMode="auto">
            <a:xfrm>
              <a:off x="6945710" y="3732233"/>
              <a:ext cx="609847" cy="184666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TOC 2-4%</a:t>
              </a:r>
            </a:p>
          </p:txBody>
        </p:sp>
      </p:grpSp>
      <p:grpSp>
        <p:nvGrpSpPr>
          <p:cNvPr id="122" name="Groupe 121"/>
          <p:cNvGrpSpPr/>
          <p:nvPr/>
        </p:nvGrpSpPr>
        <p:grpSpPr>
          <a:xfrm>
            <a:off x="6892925" y="2854346"/>
            <a:ext cx="696913" cy="231775"/>
            <a:chOff x="6892925" y="2854346"/>
            <a:chExt cx="696913" cy="231775"/>
          </a:xfrm>
        </p:grpSpPr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6892925" y="2854346"/>
              <a:ext cx="696913" cy="231775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>
                <a:solidFill>
                  <a:srgbClr val="002060"/>
                </a:solidFill>
              </a:endParaRPr>
            </a:p>
          </p:txBody>
        </p:sp>
        <p:sp>
          <p:nvSpPr>
            <p:cNvPr id="94" name="Rectangle 90"/>
            <p:cNvSpPr>
              <a:spLocks noChangeArrowheads="1"/>
            </p:cNvSpPr>
            <p:nvPr/>
          </p:nvSpPr>
          <p:spPr bwMode="auto">
            <a:xfrm>
              <a:off x="6998494" y="2908321"/>
              <a:ext cx="485775" cy="123825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dirty="0">
                  <a:solidFill>
                    <a:srgbClr val="002060"/>
                  </a:solidFill>
                </a:rPr>
                <a:t>TOC 2-3%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95" name="Rectangle 91"/>
          <p:cNvSpPr>
            <a:spLocks noChangeArrowheads="1"/>
          </p:cNvSpPr>
          <p:nvPr/>
        </p:nvSpPr>
        <p:spPr bwMode="auto">
          <a:xfrm>
            <a:off x="7743825" y="2932134"/>
            <a:ext cx="701675" cy="122237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 b="1">
                <a:solidFill>
                  <a:srgbClr val="002060"/>
                </a:solidFill>
              </a:rPr>
              <a:t>Log Response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96" name="Rectangle 92"/>
          <p:cNvSpPr>
            <a:spLocks noChangeArrowheads="1"/>
          </p:cNvSpPr>
          <p:nvPr/>
        </p:nvSpPr>
        <p:spPr bwMode="auto">
          <a:xfrm>
            <a:off x="471488" y="3992584"/>
            <a:ext cx="8047037" cy="9017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MA">
              <a:solidFill>
                <a:srgbClr val="002060"/>
              </a:solidFill>
            </a:endParaRPr>
          </a:p>
        </p:txBody>
      </p:sp>
      <p:grpSp>
        <p:nvGrpSpPr>
          <p:cNvPr id="123" name="Groupe 122"/>
          <p:cNvGrpSpPr/>
          <p:nvPr/>
        </p:nvGrpSpPr>
        <p:grpSpPr>
          <a:xfrm>
            <a:off x="6227863" y="3709076"/>
            <a:ext cx="696912" cy="231775"/>
            <a:chOff x="6227863" y="3709076"/>
            <a:chExt cx="696912" cy="231775"/>
          </a:xfrm>
        </p:grpSpPr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6227863" y="3709076"/>
              <a:ext cx="696912" cy="231775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 sz="1200">
                <a:solidFill>
                  <a:srgbClr val="FF0000"/>
                </a:solidFill>
              </a:endParaRPr>
            </a:p>
          </p:txBody>
        </p:sp>
        <p:sp>
          <p:nvSpPr>
            <p:cNvPr id="98" name="Rectangle 94"/>
            <p:cNvSpPr>
              <a:spLocks noChangeArrowheads="1"/>
            </p:cNvSpPr>
            <p:nvPr/>
          </p:nvSpPr>
          <p:spPr bwMode="auto">
            <a:xfrm>
              <a:off x="6273801" y="3732630"/>
              <a:ext cx="605037" cy="184666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TOC 3.8%</a:t>
              </a:r>
            </a:p>
          </p:txBody>
        </p:sp>
      </p:grpSp>
      <p:grpSp>
        <p:nvGrpSpPr>
          <p:cNvPr id="116" name="Groupe 115"/>
          <p:cNvGrpSpPr/>
          <p:nvPr/>
        </p:nvGrpSpPr>
        <p:grpSpPr>
          <a:xfrm>
            <a:off x="6708775" y="3374511"/>
            <a:ext cx="696913" cy="231775"/>
            <a:chOff x="6708775" y="3374511"/>
            <a:chExt cx="696913" cy="231775"/>
          </a:xfrm>
        </p:grpSpPr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6708775" y="3374511"/>
              <a:ext cx="696913" cy="231775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>
                <a:solidFill>
                  <a:srgbClr val="002060"/>
                </a:solidFill>
              </a:endParaRPr>
            </a:p>
          </p:txBody>
        </p:sp>
        <p:sp>
          <p:nvSpPr>
            <p:cNvPr id="100" name="Rectangle 96"/>
            <p:cNvSpPr>
              <a:spLocks noChangeArrowheads="1"/>
            </p:cNvSpPr>
            <p:nvPr/>
          </p:nvSpPr>
          <p:spPr bwMode="auto">
            <a:xfrm>
              <a:off x="6775552" y="3398065"/>
              <a:ext cx="563359" cy="184666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TOC 19%</a:t>
              </a:r>
            </a:p>
          </p:txBody>
        </p:sp>
      </p:grpSp>
      <p:sp>
        <p:nvSpPr>
          <p:cNvPr id="101" name="Text Box 97"/>
          <p:cNvSpPr txBox="1">
            <a:spLocks noChangeArrowheads="1"/>
          </p:cNvSpPr>
          <p:nvPr/>
        </p:nvSpPr>
        <p:spPr bwMode="auto">
          <a:xfrm>
            <a:off x="3556000" y="1665309"/>
            <a:ext cx="5873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75125"/>
            <a:r>
              <a:rPr lang="en-US" sz="1000" b="1">
                <a:solidFill>
                  <a:srgbClr val="002060"/>
                </a:solidFill>
              </a:rPr>
              <a:t>AMB-1</a:t>
            </a:r>
            <a:endParaRPr lang="en-US" sz="8200">
              <a:solidFill>
                <a:srgbClr val="002060"/>
              </a:solidFill>
            </a:endParaRPr>
          </a:p>
        </p:txBody>
      </p:sp>
      <p:sp>
        <p:nvSpPr>
          <p:cNvPr id="102" name="Text Box 98"/>
          <p:cNvSpPr txBox="1">
            <a:spLocks noChangeArrowheads="1"/>
          </p:cNvSpPr>
          <p:nvPr/>
        </p:nvSpPr>
        <p:spPr bwMode="auto">
          <a:xfrm>
            <a:off x="4068763" y="1665309"/>
            <a:ext cx="573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75125"/>
            <a:r>
              <a:rPr lang="en-US" sz="1000" b="1">
                <a:solidFill>
                  <a:srgbClr val="002060"/>
                </a:solidFill>
              </a:rPr>
              <a:t>RAK-1</a:t>
            </a:r>
          </a:p>
        </p:txBody>
      </p:sp>
      <p:grpSp>
        <p:nvGrpSpPr>
          <p:cNvPr id="120" name="Groupe 119"/>
          <p:cNvGrpSpPr/>
          <p:nvPr/>
        </p:nvGrpSpPr>
        <p:grpSpPr>
          <a:xfrm>
            <a:off x="4016375" y="3458648"/>
            <a:ext cx="723660" cy="231775"/>
            <a:chOff x="4016375" y="3458648"/>
            <a:chExt cx="723660" cy="231775"/>
          </a:xfrm>
        </p:grpSpPr>
        <p:sp>
          <p:nvSpPr>
            <p:cNvPr id="103" name="Oval 99"/>
            <p:cNvSpPr>
              <a:spLocks noChangeArrowheads="1"/>
            </p:cNvSpPr>
            <p:nvPr/>
          </p:nvSpPr>
          <p:spPr bwMode="auto">
            <a:xfrm>
              <a:off x="4029749" y="3458648"/>
              <a:ext cx="696912" cy="231775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>
                <a:solidFill>
                  <a:srgbClr val="002060"/>
                </a:solidFill>
              </a:endParaRPr>
            </a:p>
          </p:txBody>
        </p:sp>
        <p:sp>
          <p:nvSpPr>
            <p:cNvPr id="104" name="Rectangle 100"/>
            <p:cNvSpPr>
              <a:spLocks noChangeArrowheads="1"/>
            </p:cNvSpPr>
            <p:nvPr/>
          </p:nvSpPr>
          <p:spPr bwMode="auto">
            <a:xfrm>
              <a:off x="4016375" y="3482202"/>
              <a:ext cx="723660" cy="184666"/>
            </a:xfrm>
            <a:prstGeom prst="rect">
              <a:avLst/>
            </a:prstGeom>
            <a:solidFill>
              <a:srgbClr val="33CC33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FF0000"/>
                  </a:solidFill>
                </a:rPr>
                <a:t> TOC 6-15%</a:t>
              </a:r>
            </a:p>
          </p:txBody>
        </p:sp>
      </p:grpSp>
      <p:grpSp>
        <p:nvGrpSpPr>
          <p:cNvPr id="114" name="Groupe 113"/>
          <p:cNvGrpSpPr/>
          <p:nvPr/>
        </p:nvGrpSpPr>
        <p:grpSpPr>
          <a:xfrm>
            <a:off x="3906838" y="2495571"/>
            <a:ext cx="696912" cy="231775"/>
            <a:chOff x="3906838" y="2495571"/>
            <a:chExt cx="696912" cy="231775"/>
          </a:xfrm>
        </p:grpSpPr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3906838" y="2495571"/>
              <a:ext cx="696912" cy="231775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>
                <a:solidFill>
                  <a:srgbClr val="002060"/>
                </a:solidFill>
              </a:endParaRPr>
            </a:p>
          </p:txBody>
        </p:sp>
        <p:sp>
          <p:nvSpPr>
            <p:cNvPr id="106" name="Rectangle 102"/>
            <p:cNvSpPr>
              <a:spLocks noChangeArrowheads="1"/>
            </p:cNvSpPr>
            <p:nvPr/>
          </p:nvSpPr>
          <p:spPr bwMode="auto">
            <a:xfrm>
              <a:off x="4012407" y="2549546"/>
              <a:ext cx="485775" cy="123825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800" b="1" dirty="0">
                  <a:solidFill>
                    <a:srgbClr val="002060"/>
                  </a:solidFill>
                </a:rPr>
                <a:t>TOC 2-6%</a:t>
              </a:r>
              <a:endParaRPr lang="en-US" sz="1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07" name="Text Box 103"/>
          <p:cNvSpPr txBox="1">
            <a:spLocks noChangeArrowheads="1"/>
          </p:cNvSpPr>
          <p:nvPr/>
        </p:nvSpPr>
        <p:spPr bwMode="auto">
          <a:xfrm>
            <a:off x="0" y="888985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7030A0"/>
                </a:solidFill>
                <a:latin typeface="Trebuchet MS" pitchFamily="34" charset="0"/>
              </a:rPr>
              <a:t>SOURCE ROCKS </a:t>
            </a:r>
            <a:r>
              <a:rPr lang="en-US" sz="2000" b="1" dirty="0" smtClean="0">
                <a:solidFill>
                  <a:srgbClr val="7030A0"/>
                </a:solidFill>
                <a:latin typeface="Trebuchet MS" pitchFamily="34" charset="0"/>
              </a:rPr>
              <a:t>DISTRIBUTION AND RICHNESS</a:t>
            </a:r>
            <a:endParaRPr lang="en-US" sz="2000" b="1" dirty="0">
              <a:solidFill>
                <a:srgbClr val="7030A0"/>
              </a:solidFill>
              <a:latin typeface="Trebuchet MS" pitchFamily="34" charset="0"/>
            </a:endParaRPr>
          </a:p>
        </p:txBody>
      </p:sp>
      <p:grpSp>
        <p:nvGrpSpPr>
          <p:cNvPr id="115" name="Groupe 114"/>
          <p:cNvGrpSpPr/>
          <p:nvPr/>
        </p:nvGrpSpPr>
        <p:grpSpPr>
          <a:xfrm>
            <a:off x="5572132" y="5175700"/>
            <a:ext cx="695325" cy="231775"/>
            <a:chOff x="4118529" y="5175700"/>
            <a:chExt cx="695325" cy="231775"/>
          </a:xfrm>
        </p:grpSpPr>
        <p:sp>
          <p:nvSpPr>
            <p:cNvPr id="109" name="Oval 77"/>
            <p:cNvSpPr>
              <a:spLocks noChangeArrowheads="1"/>
            </p:cNvSpPr>
            <p:nvPr/>
          </p:nvSpPr>
          <p:spPr bwMode="auto">
            <a:xfrm>
              <a:off x="4118529" y="5175700"/>
              <a:ext cx="695325" cy="231775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>
                <a:solidFill>
                  <a:srgbClr val="002060"/>
                </a:solidFill>
              </a:endParaRPr>
            </a:p>
          </p:txBody>
        </p:sp>
        <p:sp>
          <p:nvSpPr>
            <p:cNvPr id="110" name="Rectangle 78"/>
            <p:cNvSpPr>
              <a:spLocks noChangeArrowheads="1"/>
            </p:cNvSpPr>
            <p:nvPr/>
          </p:nvSpPr>
          <p:spPr bwMode="auto">
            <a:xfrm>
              <a:off x="4188519" y="5199254"/>
              <a:ext cx="555345" cy="184666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TOC </a:t>
              </a:r>
              <a:r>
                <a:rPr lang="en-US" sz="1200" b="1" dirty="0" smtClean="0">
                  <a:solidFill>
                    <a:srgbClr val="FF0000"/>
                  </a:solidFill>
                </a:rPr>
                <a:t>  9%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000625" y="965200"/>
            <a:ext cx="3887788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b="1">
                <a:solidFill>
                  <a:srgbClr val="000000"/>
                </a:solidFill>
                <a:latin typeface="Trebuchet MS" pitchFamily="34" charset="0"/>
              </a:rPr>
              <a:t>EVIDENCE IN MOROCCO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4925" y="898872"/>
            <a:ext cx="3565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rgbClr val="7030A0"/>
                </a:solidFill>
                <a:latin typeface="Trebuchet MS" pitchFamily="34" charset="0"/>
              </a:rPr>
              <a:t>SOURCE ROCKS: </a:t>
            </a:r>
            <a:r>
              <a:rPr lang="en-US" b="1" dirty="0">
                <a:solidFill>
                  <a:srgbClr val="7030A0"/>
                </a:solidFill>
                <a:latin typeface="Trebuchet MS" pitchFamily="34" charset="0"/>
              </a:rPr>
              <a:t>Lower Jurassic</a:t>
            </a:r>
            <a:endParaRPr lang="fr-FR" b="1" dirty="0">
              <a:solidFill>
                <a:srgbClr val="7030A0"/>
              </a:solidFill>
              <a:latin typeface="Trebuchet MS" pitchFamily="34" charset="0"/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34925" y="1406525"/>
            <a:ext cx="4711700" cy="4460875"/>
            <a:chOff x="22" y="886"/>
            <a:chExt cx="2968" cy="2810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 l="1865" t="897" r="1942" b="3587"/>
            <a:stretch>
              <a:fillRect/>
            </a:stretch>
          </p:blipFill>
          <p:spPr bwMode="auto">
            <a:xfrm>
              <a:off x="22" y="886"/>
              <a:ext cx="2968" cy="28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1441" y="1226"/>
              <a:ext cx="49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000" b="1">
                  <a:solidFill>
                    <a:srgbClr val="002060"/>
                  </a:solidFill>
                </a:rPr>
                <a:t>DSDP 547</a:t>
              </a:r>
            </a:p>
          </p:txBody>
        </p:sp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1676" y="1367"/>
              <a:ext cx="34" cy="3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/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2255" y="1074"/>
              <a:ext cx="3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b="1">
                  <a:solidFill>
                    <a:srgbClr val="FFFF00"/>
                  </a:solidFill>
                </a:rPr>
                <a:t>RIF</a:t>
              </a:r>
            </a:p>
          </p:txBody>
        </p:sp>
        <p:sp>
          <p:nvSpPr>
            <p:cNvPr id="9" name="Oval 10"/>
            <p:cNvSpPr>
              <a:spLocks noChangeArrowheads="1"/>
            </p:cNvSpPr>
            <p:nvPr/>
          </p:nvSpPr>
          <p:spPr bwMode="auto">
            <a:xfrm>
              <a:off x="2166" y="1290"/>
              <a:ext cx="35" cy="3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/>
            </a:p>
          </p:txBody>
        </p:sp>
        <p:sp>
          <p:nvSpPr>
            <p:cNvPr id="10" name="Oval 11"/>
            <p:cNvSpPr>
              <a:spLocks noChangeArrowheads="1"/>
            </p:cNvSpPr>
            <p:nvPr/>
          </p:nvSpPr>
          <p:spPr bwMode="auto">
            <a:xfrm>
              <a:off x="1639" y="1802"/>
              <a:ext cx="35" cy="3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/>
            </a:p>
          </p:txBody>
        </p:sp>
        <p:sp>
          <p:nvSpPr>
            <p:cNvPr id="11" name="Oval 12"/>
            <p:cNvSpPr>
              <a:spLocks noChangeArrowheads="1"/>
            </p:cNvSpPr>
            <p:nvPr/>
          </p:nvSpPr>
          <p:spPr bwMode="auto">
            <a:xfrm>
              <a:off x="1349" y="2201"/>
              <a:ext cx="35" cy="3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/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1129" y="2024"/>
              <a:ext cx="51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000" b="1">
                  <a:solidFill>
                    <a:srgbClr val="002060"/>
                  </a:solidFill>
                </a:rPr>
                <a:t>TANTAN-1</a:t>
              </a:r>
            </a:p>
          </p:txBody>
        </p:sp>
        <p:sp>
          <p:nvSpPr>
            <p:cNvPr id="13" name="AutoShape 14"/>
            <p:cNvSpPr>
              <a:spLocks noChangeArrowheads="1"/>
            </p:cNvSpPr>
            <p:nvPr/>
          </p:nvSpPr>
          <p:spPr bwMode="auto">
            <a:xfrm>
              <a:off x="828" y="2277"/>
              <a:ext cx="83" cy="84"/>
            </a:xfrm>
            <a:prstGeom prst="star5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AutoShape 15"/>
            <p:cNvSpPr>
              <a:spLocks noChangeArrowheads="1"/>
            </p:cNvSpPr>
            <p:nvPr/>
          </p:nvSpPr>
          <p:spPr bwMode="auto">
            <a:xfrm>
              <a:off x="2326" y="1408"/>
              <a:ext cx="83" cy="83"/>
            </a:xfrm>
            <a:prstGeom prst="star5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1837" y="1144"/>
              <a:ext cx="43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000" b="1">
                  <a:solidFill>
                    <a:schemeClr val="bg2"/>
                  </a:solidFill>
                </a:rPr>
                <a:t>SIDI FILI</a:t>
              </a: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284" y="2111"/>
              <a:ext cx="64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000" b="1"/>
                <a:t>Fuerteventura</a:t>
              </a:r>
            </a:p>
          </p:txBody>
        </p:sp>
        <p:sp>
          <p:nvSpPr>
            <p:cNvPr id="17" name="AutoShape 18"/>
            <p:cNvSpPr>
              <a:spLocks noChangeArrowheads="1"/>
            </p:cNvSpPr>
            <p:nvPr/>
          </p:nvSpPr>
          <p:spPr bwMode="auto">
            <a:xfrm>
              <a:off x="2345" y="1226"/>
              <a:ext cx="83" cy="83"/>
            </a:xfrm>
            <a:prstGeom prst="star5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Oval 19"/>
            <p:cNvSpPr>
              <a:spLocks noChangeArrowheads="1"/>
            </p:cNvSpPr>
            <p:nvPr/>
          </p:nvSpPr>
          <p:spPr bwMode="auto">
            <a:xfrm>
              <a:off x="1028" y="2373"/>
              <a:ext cx="34" cy="3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MA"/>
            </a:p>
          </p:txBody>
        </p:sp>
        <p:sp>
          <p:nvSpPr>
            <p:cNvPr id="19" name="Text Box 20"/>
            <p:cNvSpPr txBox="1">
              <a:spLocks noChangeArrowheads="1"/>
            </p:cNvSpPr>
            <p:nvPr/>
          </p:nvSpPr>
          <p:spPr bwMode="auto">
            <a:xfrm>
              <a:off x="984" y="2197"/>
              <a:ext cx="31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000" b="1">
                  <a:solidFill>
                    <a:srgbClr val="002060"/>
                  </a:solidFill>
                </a:rPr>
                <a:t>MO-8</a:t>
              </a:r>
            </a:p>
          </p:txBody>
        </p:sp>
        <p:sp>
          <p:nvSpPr>
            <p:cNvPr id="20" name="Text Box 21"/>
            <p:cNvSpPr txBox="1">
              <a:spLocks noChangeArrowheads="1"/>
            </p:cNvSpPr>
            <p:nvPr/>
          </p:nvSpPr>
          <p:spPr bwMode="auto">
            <a:xfrm>
              <a:off x="1378" y="1699"/>
              <a:ext cx="28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000" b="1">
                  <a:solidFill>
                    <a:srgbClr val="002060"/>
                  </a:solidFill>
                </a:rPr>
                <a:t>GTE</a:t>
              </a:r>
            </a:p>
          </p:txBody>
        </p:sp>
        <p:grpSp>
          <p:nvGrpSpPr>
            <p:cNvPr id="21" name="Group 22"/>
            <p:cNvGrpSpPr>
              <a:grpSpLocks/>
            </p:cNvGrpSpPr>
            <p:nvPr/>
          </p:nvGrpSpPr>
          <p:grpSpPr bwMode="auto">
            <a:xfrm>
              <a:off x="2383" y="3042"/>
              <a:ext cx="418" cy="177"/>
              <a:chOff x="2451" y="3033"/>
              <a:chExt cx="430" cy="182"/>
            </a:xfrm>
          </p:grpSpPr>
          <p:sp>
            <p:nvSpPr>
              <p:cNvPr id="27" name="Oval 23"/>
              <p:cNvSpPr>
                <a:spLocks noChangeArrowheads="1"/>
              </p:cNvSpPr>
              <p:nvPr/>
            </p:nvSpPr>
            <p:spPr bwMode="auto">
              <a:xfrm>
                <a:off x="2451" y="3107"/>
                <a:ext cx="36" cy="3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ar-MA"/>
              </a:p>
            </p:txBody>
          </p:sp>
          <p:sp>
            <p:nvSpPr>
              <p:cNvPr id="28" name="Text Box 24"/>
              <p:cNvSpPr txBox="1">
                <a:spLocks noChangeArrowheads="1"/>
              </p:cNvSpPr>
              <p:nvPr/>
            </p:nvSpPr>
            <p:spPr bwMode="auto">
              <a:xfrm>
                <a:off x="2517" y="3033"/>
                <a:ext cx="364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/>
                  <a:t>Wells</a:t>
                </a:r>
              </a:p>
            </p:txBody>
          </p:sp>
        </p:grpSp>
        <p:grpSp>
          <p:nvGrpSpPr>
            <p:cNvPr id="22" name="Group 25"/>
            <p:cNvGrpSpPr>
              <a:grpSpLocks/>
            </p:cNvGrpSpPr>
            <p:nvPr/>
          </p:nvGrpSpPr>
          <p:grpSpPr bwMode="auto">
            <a:xfrm>
              <a:off x="2343" y="3288"/>
              <a:ext cx="589" cy="175"/>
              <a:chOff x="2426" y="3305"/>
              <a:chExt cx="610" cy="181"/>
            </a:xfrm>
          </p:grpSpPr>
          <p:sp>
            <p:nvSpPr>
              <p:cNvPr id="25" name="AutoShape 26"/>
              <p:cNvSpPr>
                <a:spLocks noChangeArrowheads="1"/>
              </p:cNvSpPr>
              <p:nvPr/>
            </p:nvSpPr>
            <p:spPr bwMode="auto">
              <a:xfrm>
                <a:off x="2426" y="3355"/>
                <a:ext cx="86" cy="86"/>
              </a:xfrm>
              <a:prstGeom prst="star5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Text Box 27"/>
              <p:cNvSpPr txBox="1">
                <a:spLocks noChangeArrowheads="1"/>
              </p:cNvSpPr>
              <p:nvPr/>
            </p:nvSpPr>
            <p:spPr bwMode="auto">
              <a:xfrm>
                <a:off x="2517" y="3305"/>
                <a:ext cx="519" cy="1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/>
                  <a:t>Outcrop</a:t>
                </a:r>
                <a:r>
                  <a:rPr lang="fr-FR" sz="1000"/>
                  <a:t>s</a:t>
                </a:r>
              </a:p>
            </p:txBody>
          </p:sp>
        </p:grpSp>
        <p:sp>
          <p:nvSpPr>
            <p:cNvPr id="23" name="Text Box 28"/>
            <p:cNvSpPr txBox="1">
              <a:spLocks noChangeArrowheads="1"/>
            </p:cNvSpPr>
            <p:nvPr/>
          </p:nvSpPr>
          <p:spPr bwMode="auto">
            <a:xfrm>
              <a:off x="2384" y="1378"/>
              <a:ext cx="58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000" b="1"/>
                <a:t>Middle Atlas</a:t>
              </a:r>
            </a:p>
          </p:txBody>
        </p:sp>
        <p:sp>
          <p:nvSpPr>
            <p:cNvPr id="24" name="AutoShape 29"/>
            <p:cNvSpPr>
              <a:spLocks noChangeArrowheads="1"/>
            </p:cNvSpPr>
            <p:nvPr/>
          </p:nvSpPr>
          <p:spPr bwMode="auto">
            <a:xfrm>
              <a:off x="2209" y="1115"/>
              <a:ext cx="83" cy="82"/>
            </a:xfrm>
            <a:prstGeom prst="star5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4710113" y="1757363"/>
            <a:ext cx="44704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SzPct val="150000"/>
              <a:buFont typeface="Wingdings" pitchFamily="2" charset="2"/>
              <a:buNone/>
            </a:pP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ACCUMULATIONS AND SEEPS</a:t>
            </a:r>
          </a:p>
          <a:p>
            <a:pPr>
              <a:buSzPct val="150000"/>
              <a:buFont typeface="Wingdings" pitchFamily="2" charset="2"/>
              <a:buNone/>
            </a:pPr>
            <a:endParaRPr lang="en-US" sz="1600" b="1" dirty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buSzPct val="150000"/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latin typeface="Trebuchet MS" pitchFamily="34" charset="0"/>
              </a:rPr>
              <a:t>Sidi</a:t>
            </a: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rebuchet MS" pitchFamily="34" charset="0"/>
              </a:rPr>
              <a:t>Fili</a:t>
            </a: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 oil field </a:t>
            </a:r>
          </a:p>
          <a:p>
            <a:pPr>
              <a:buSzPct val="150000"/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  Rif and Middle Atlas oil seeps</a:t>
            </a:r>
          </a:p>
          <a:p>
            <a:pPr>
              <a:buSzPct val="150000"/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  GTE-1 oil shows</a:t>
            </a:r>
          </a:p>
          <a:p>
            <a:pPr>
              <a:buSzPct val="150000"/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  MO-8 Light oil</a:t>
            </a:r>
          </a:p>
          <a:p>
            <a:pPr>
              <a:buSzPct val="150000"/>
              <a:buFont typeface="Wingdings" pitchFamily="2" charset="2"/>
              <a:buNone/>
            </a:pPr>
            <a:endParaRPr lang="en-US" sz="1600" b="1" dirty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buSzPct val="150000"/>
              <a:buFont typeface="Wingdings" pitchFamily="2" charset="2"/>
              <a:buNone/>
            </a:pP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WELLS AND OUTCROPS</a:t>
            </a:r>
          </a:p>
          <a:p>
            <a:pPr>
              <a:buSzPct val="150000"/>
              <a:buFont typeface="Wingdings" pitchFamily="2" charset="2"/>
              <a:buNone/>
            </a:pPr>
            <a:endParaRPr lang="en-US" sz="1600" b="1" dirty="0">
              <a:solidFill>
                <a:srgbClr val="000000"/>
              </a:solidFill>
              <a:latin typeface="Trebuchet MS" pitchFamily="34" charset="0"/>
            </a:endParaRPr>
          </a:p>
          <a:p>
            <a:pPr>
              <a:buSzPct val="150000"/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  </a:t>
            </a:r>
            <a:r>
              <a:rPr lang="en-US" sz="1600" b="1" dirty="0" err="1">
                <a:solidFill>
                  <a:srgbClr val="000000"/>
                </a:solidFill>
                <a:latin typeface="Trebuchet MS" pitchFamily="34" charset="0"/>
              </a:rPr>
              <a:t>Sidi</a:t>
            </a: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rebuchet MS" pitchFamily="34" charset="0"/>
              </a:rPr>
              <a:t>Fili</a:t>
            </a: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 up to 5.5% TOC &amp; 19.6 mg/g S2 </a:t>
            </a:r>
          </a:p>
          <a:p>
            <a:pPr>
              <a:buSzPct val="150000"/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  DSDP-547 up to 8.9 %TOC &amp; 48.5 mg/g S2</a:t>
            </a:r>
          </a:p>
          <a:p>
            <a:pPr>
              <a:buSzPct val="150000"/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  TanTan-1 well up to 2.5 % TOC; 800 HI</a:t>
            </a:r>
          </a:p>
          <a:p>
            <a:pPr>
              <a:buSzPct val="150000"/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  Middle Atlas to 3.4% TOC &amp; 19.6 mg/g S2</a:t>
            </a:r>
          </a:p>
          <a:p>
            <a:pPr>
              <a:buSzPct val="150000"/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  Fuerteventura black shale</a:t>
            </a:r>
          </a:p>
          <a:p>
            <a:r>
              <a:rPr lang="en-US" sz="1600" b="1" dirty="0">
                <a:solidFill>
                  <a:srgbClr val="000000"/>
                </a:solidFill>
                <a:latin typeface="Trebuchet MS" pitchFamily="34" charset="0"/>
              </a:rPr>
              <a:t> </a:t>
            </a:r>
          </a:p>
        </p:txBody>
      </p:sp>
      <p:sp>
        <p:nvSpPr>
          <p:cNvPr id="30" name="Line 4"/>
          <p:cNvSpPr>
            <a:spLocks noChangeShapeType="1"/>
          </p:cNvSpPr>
          <p:nvPr/>
        </p:nvSpPr>
        <p:spPr bwMode="auto">
          <a:xfrm>
            <a:off x="101600" y="714375"/>
            <a:ext cx="4729163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0" y="109538"/>
            <a:ext cx="4057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solidFill>
                  <a:schemeClr val="bg1">
                    <a:lumMod val="65000"/>
                  </a:schemeClr>
                </a:solidFill>
                <a:latin typeface="Trebuchet MS" pitchFamily="34" charset="0"/>
                <a:cs typeface="Arial" pitchFamily="34" charset="0"/>
              </a:rPr>
              <a:t>Atlantic Offshore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1267</TotalTime>
  <Words>1497</Words>
  <Application>Microsoft Office PowerPoint</Application>
  <PresentationFormat>Affichage à l'écran (4:3)</PresentationFormat>
  <Paragraphs>479</Paragraphs>
  <Slides>31</Slides>
  <Notes>27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Depth Structure Albian turbidite – </vt:lpstr>
      <vt:lpstr>Diapositive 29</vt:lpstr>
      <vt:lpstr>Diapositive 30</vt:lpstr>
      <vt:lpstr>Diapositive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Abdallah Ait Salem</dc:creator>
  <cp:lastModifiedBy>Parents</cp:lastModifiedBy>
  <cp:revision>116</cp:revision>
  <dcterms:created xsi:type="dcterms:W3CDTF">2010-11-26T10:29:00Z</dcterms:created>
  <dcterms:modified xsi:type="dcterms:W3CDTF">2011-02-27T17:23:56Z</dcterms:modified>
</cp:coreProperties>
</file>